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256" r:id="rId2"/>
    <p:sldId id="279" r:id="rId3"/>
    <p:sldId id="280" r:id="rId4"/>
    <p:sldId id="281" r:id="rId5"/>
    <p:sldId id="282" r:id="rId6"/>
    <p:sldId id="283" r:id="rId7"/>
    <p:sldId id="299" r:id="rId8"/>
    <p:sldId id="300" r:id="rId9"/>
    <p:sldId id="297" r:id="rId10"/>
    <p:sldId id="285" r:id="rId11"/>
    <p:sldId id="259" r:id="rId12"/>
    <p:sldId id="260" r:id="rId13"/>
    <p:sldId id="270" r:id="rId14"/>
    <p:sldId id="278" r:id="rId15"/>
    <p:sldId id="261" r:id="rId16"/>
    <p:sldId id="295" r:id="rId17"/>
    <p:sldId id="290" r:id="rId18"/>
  </p:sldIdLst>
  <p:sldSz cx="12192000" cy="6858000"/>
  <p:notesSz cx="6735763" cy="98663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183390FF-0412-4F16-87AE-77EA213EBF30}">
          <p14:sldIdLst>
            <p14:sldId id="256"/>
          </p14:sldIdLst>
        </p14:section>
        <p14:section name="Oddíl bez názvu" id="{6FCACF3C-71B5-4378-9E3B-402DA5A533BD}">
          <p14:sldIdLst>
            <p14:sldId id="279"/>
            <p14:sldId id="280"/>
            <p14:sldId id="281"/>
            <p14:sldId id="282"/>
            <p14:sldId id="283"/>
            <p14:sldId id="299"/>
            <p14:sldId id="300"/>
            <p14:sldId id="297"/>
            <p14:sldId id="285"/>
            <p14:sldId id="259"/>
            <p14:sldId id="260"/>
            <p14:sldId id="270"/>
            <p14:sldId id="278"/>
            <p14:sldId id="261"/>
            <p14:sldId id="295"/>
            <p14:sldId id="29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189" autoAdjust="0"/>
    <p:restoredTop sz="94676" autoAdjust="0"/>
  </p:normalViewPr>
  <p:slideViewPr>
    <p:cSldViewPr snapToGrid="0">
      <p:cViewPr varScale="1">
        <p:scale>
          <a:sx n="82" d="100"/>
          <a:sy n="82" d="100"/>
        </p:scale>
        <p:origin x="619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0" d="100"/>
          <a:sy n="60" d="100"/>
        </p:scale>
        <p:origin x="-2556" y="-7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D10AD1-7811-4E81-8982-31268E7FE71A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89568-B109-45D6-8C7D-1575EEF8610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96812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A1F-35A6-42FA-80D4-9B98100F7EE7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5EE7-5731-481D-9F06-C3D0BC51CB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5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A1F-35A6-42FA-80D4-9B98100F7EE7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5EE7-5731-481D-9F06-C3D0BC51CB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5537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A1F-35A6-42FA-80D4-9B98100F7EE7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5EE7-5731-481D-9F06-C3D0BC51CB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3638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A1F-35A6-42FA-80D4-9B98100F7EE7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5EE7-5731-481D-9F06-C3D0BC51CB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953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A1F-35A6-42FA-80D4-9B98100F7EE7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5EE7-5731-481D-9F06-C3D0BC51CB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2955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A1F-35A6-42FA-80D4-9B98100F7EE7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5EE7-5731-481D-9F06-C3D0BC51CB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338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A1F-35A6-42FA-80D4-9B98100F7EE7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5EE7-5731-481D-9F06-C3D0BC51CB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764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A1F-35A6-42FA-80D4-9B98100F7EE7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5EE7-5731-481D-9F06-C3D0BC51CB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77757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A1F-35A6-42FA-80D4-9B98100F7EE7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5EE7-5731-481D-9F06-C3D0BC51CB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47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A1F-35A6-42FA-80D4-9B98100F7EE7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5EE7-5731-481D-9F06-C3D0BC51CB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8322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404A1F-35A6-42FA-80D4-9B98100F7EE7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E55EE7-5731-481D-9F06-C3D0BC51CB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55636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404A1F-35A6-42FA-80D4-9B98100F7EE7}" type="datetimeFigureOut">
              <a:rPr lang="cs-CZ" smtClean="0"/>
              <a:pPr/>
              <a:t>22.06.2022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E55EE7-5731-481D-9F06-C3D0BC51CB0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46222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04314"/>
          </a:xfrm>
        </p:spPr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2734408"/>
            <a:ext cx="9144000" cy="3253154"/>
          </a:xfrm>
        </p:spPr>
        <p:txBody>
          <a:bodyPr>
            <a:noAutofit/>
          </a:bodyPr>
          <a:lstStyle/>
          <a:p>
            <a:r>
              <a:rPr lang="cs-CZ" sz="5400" dirty="0"/>
              <a:t>Seminář  - 6. výzva PRV</a:t>
            </a:r>
            <a:br>
              <a:rPr lang="cs-CZ" sz="5400" dirty="0"/>
            </a:br>
            <a:r>
              <a:rPr lang="cs-CZ" sz="5400" dirty="0"/>
              <a:t>Základní a mateřské školy</a:t>
            </a:r>
          </a:p>
          <a:p>
            <a:br>
              <a:rPr lang="cs-CZ" sz="5400" dirty="0"/>
            </a:br>
            <a:r>
              <a:rPr lang="cs-CZ" sz="5400" dirty="0"/>
              <a:t>22.06.2022 – 14:30</a:t>
            </a:r>
          </a:p>
        </p:txBody>
      </p:sp>
      <p:pic>
        <p:nvPicPr>
          <p:cNvPr id="11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1122363"/>
            <a:ext cx="6860540" cy="1146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56806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Nezpůsobilé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Odměny  za zpracování žádosti, odměny za VŘ, za PD  - neinvestiční výdaje;</a:t>
            </a:r>
          </a:p>
          <a:p>
            <a:r>
              <a:rPr lang="cs-CZ" dirty="0"/>
              <a:t>daň z přidané hodnoty u plátců DPH za předpokladu, že si mohou DPH nárokovat u finančního úřadu; </a:t>
            </a:r>
          </a:p>
          <a:p>
            <a:r>
              <a:rPr lang="cs-CZ" dirty="0"/>
              <a:t>úpravy prostor sloužících pro sportovní aktivity, tj. sportoviště a zařízení pro sport;</a:t>
            </a:r>
          </a:p>
          <a:p>
            <a:r>
              <a:rPr lang="cs-CZ" dirty="0"/>
              <a:t>kotle na uhlí, včetně kombinovaných (uhlí/biomasa), kotle na zemní plyn, tepelná čerpadla, systémy nuceného větrání s rekuperací odpadního tepla a instalace solárně-termických kolektorů; </a:t>
            </a:r>
          </a:p>
          <a:p>
            <a:r>
              <a:rPr lang="cs-CZ" dirty="0"/>
              <a:t>Nebudou podporovány projekty, u kterých způsobilé výdaje, ze kterých je stanovena dotace, na stavební a technologické úpravy opláštění budovy, přesahují výši 200 000 Kč; </a:t>
            </a:r>
          </a:p>
          <a:p>
            <a:r>
              <a:rPr lang="cs-CZ" dirty="0"/>
              <a:t>Projekt nesmí zakládat veřejnou podporu dle čl. 107 odst. 1 SFEU - takový projekt, který splňuje současně čtyři definiční znaky veřejné podpory; </a:t>
            </a:r>
          </a:p>
          <a:p>
            <a:r>
              <a:rPr lang="cs-CZ" dirty="0"/>
              <a:t>V případě, že se předmět dotace týká stravovacího zařízení, </a:t>
            </a:r>
            <a:r>
              <a:rPr lang="cs-CZ" b="1" dirty="0"/>
              <a:t>musí toto zařízení sloužit pouze pro potřeby mateřské školy/základní školy </a:t>
            </a:r>
            <a:r>
              <a:rPr lang="cs-CZ" dirty="0"/>
              <a:t>splňující výše uvedenou podmínku, s tím, že stravování veřejnosti v podpořených objektech není možné.</a:t>
            </a:r>
          </a:p>
          <a:p>
            <a:endParaRPr lang="cs-CZ" dirty="0"/>
          </a:p>
          <a:p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-123091"/>
            <a:ext cx="6860540" cy="121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2362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Administrace výzvy 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Podání žádosti (vč. příloh) přes Portál farmáře - přílohy k žádosti v listinné podobě, které nelze poslat přes PF – osobně na MAS do konce podání žádostí.</a:t>
            </a:r>
          </a:p>
          <a:p>
            <a:r>
              <a:rPr lang="cs-CZ" dirty="0"/>
              <a:t>Administrativní kontrola a kontrola přijatelnosti (v průběhu  hodnocení  může MAS vyzvat k doplnění – na doplnění max 5 dní) – vyzvat je možné pouze 2x.</a:t>
            </a:r>
          </a:p>
          <a:p>
            <a:r>
              <a:rPr lang="cs-CZ" dirty="0"/>
              <a:t>Vyrozumění žadatelů o výsledku Administrativní kontroly a kontroly přijatelnosti.</a:t>
            </a:r>
          </a:p>
          <a:p>
            <a:r>
              <a:rPr lang="cs-CZ" dirty="0"/>
              <a:t>Věcné hodnocení – výběrové komise MAS.</a:t>
            </a:r>
          </a:p>
          <a:p>
            <a:r>
              <a:rPr lang="cs-CZ" dirty="0"/>
              <a:t>Schválení výběru projektů – Výkonný výbor MAS.</a:t>
            </a:r>
          </a:p>
          <a:p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-114300"/>
            <a:ext cx="6860540" cy="12221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56354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Administrace výzvy - pokračování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Vyrozumění žadatele o výběru či </a:t>
            </a:r>
            <a:r>
              <a:rPr lang="cs-CZ" dirty="0" err="1"/>
              <a:t>nevýběru</a:t>
            </a:r>
            <a:r>
              <a:rPr lang="cs-CZ" dirty="0"/>
              <a:t> projektu.</a:t>
            </a:r>
          </a:p>
          <a:p>
            <a:r>
              <a:rPr lang="cs-CZ" dirty="0"/>
              <a:t>Možné odvolání žadatelů na MAS  – 15 kalendářních dní.</a:t>
            </a:r>
          </a:p>
          <a:p>
            <a:r>
              <a:rPr lang="cs-CZ" dirty="0"/>
              <a:t>Řešení odvolání</a:t>
            </a:r>
          </a:p>
          <a:p>
            <a:r>
              <a:rPr lang="cs-CZ" b="1" dirty="0"/>
              <a:t>Kompletace dokumentace, verifikace žádostí úspěšných žadatelů, předání dokumentace k zaslání na SZIF přes Portál farmáře. </a:t>
            </a:r>
          </a:p>
          <a:p>
            <a:r>
              <a:rPr lang="cs-CZ" b="1" dirty="0"/>
              <a:t>Zaslání žádostí přes Portál farmáře (zasílá žadatel).</a:t>
            </a: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87923"/>
            <a:ext cx="686054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12501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Vyplňování žádosti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Pomůcka v tiskopisech žádosti a v instruktážním listě – v tiskopisu žádosti je na každé stránce – MENU. Po rozkliknutí je tam kontrola a lze tam otevřít instruktážní list.</a:t>
            </a:r>
          </a:p>
          <a:p>
            <a:endParaRPr lang="cs-CZ" dirty="0"/>
          </a:p>
          <a:p>
            <a:r>
              <a:rPr lang="cs-CZ" dirty="0"/>
              <a:t>Po domluvě je možné zkonzultovat s MAS žádost – </a:t>
            </a:r>
            <a:r>
              <a:rPr lang="cs-CZ" b="1" dirty="0"/>
              <a:t>Petr </a:t>
            </a:r>
            <a:r>
              <a:rPr lang="cs-CZ" b="1" dirty="0" err="1"/>
              <a:t>Menzl</a:t>
            </a:r>
            <a:endParaRPr lang="cs-CZ" b="1" dirty="0"/>
          </a:p>
          <a:p>
            <a:endParaRPr lang="cs-CZ" dirty="0"/>
          </a:p>
          <a:p>
            <a:r>
              <a:rPr lang="cs-CZ" dirty="0"/>
              <a:t>Po vyhlášení výzvy začněte HNED – nenechávejte vyplňování žádosti  na poslední chvíli.</a:t>
            </a:r>
          </a:p>
        </p:txBody>
      </p:sp>
      <p:pic>
        <p:nvPicPr>
          <p:cNvPr id="4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0"/>
            <a:ext cx="6860540" cy="1107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076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Cenové marketingy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V projektech, kde není tzv. </a:t>
            </a:r>
            <a:r>
              <a:rPr lang="cs-CZ" dirty="0">
                <a:solidFill>
                  <a:srgbClr val="FF0000"/>
                </a:solidFill>
              </a:rPr>
              <a:t>Velký cenový marketing (nad 500 tis. Kč bez DPH) </a:t>
            </a:r>
            <a:r>
              <a:rPr lang="cs-CZ" dirty="0"/>
              <a:t>– začne kontrola SZIF hned; </a:t>
            </a:r>
          </a:p>
          <a:p>
            <a:r>
              <a:rPr lang="cs-CZ" dirty="0"/>
              <a:t>U projektů kde je velký cenový marketing (VCM) – musí nejprve žadatel předložit dokumentaci k VCM (včetně doplnění ŽOD) na MAS, poté MAS provede kontrolu ŽOD a dokumentace k VCM, podepíše a vrátí žadateli k následnému podání na SZIF. Žadatel předloží podepsanou ŽOD a kompletní dokumentaci k VCM na SZIF, teprve poté začne kontrola SZIF;</a:t>
            </a:r>
          </a:p>
          <a:p>
            <a:r>
              <a:rPr lang="cs-CZ" dirty="0"/>
              <a:t>výdaje, ze kterých je stanovena dotace jsou uznatelné  jestliže  vznikly </a:t>
            </a:r>
            <a:r>
              <a:rPr lang="cs-CZ" b="1" dirty="0"/>
              <a:t>nejdříve ke dni podání Žádosti o dotaci na MAS </a:t>
            </a:r>
            <a:r>
              <a:rPr lang="cs-CZ" dirty="0"/>
              <a:t>a byly skutečně uhrazeny </a:t>
            </a:r>
            <a:r>
              <a:rPr lang="cs-CZ" b="1" dirty="0"/>
              <a:t>nejpozději do data předložení Žádosti o platbu“.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0"/>
            <a:ext cx="6860540" cy="1116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05607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Administrace na SZIF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Kontrola a možnost vyzvání k doplnění </a:t>
            </a:r>
          </a:p>
          <a:p>
            <a:r>
              <a:rPr lang="cs-CZ" dirty="0"/>
              <a:t>Předložení VCM na MAS ke kontrole před odesláním na SZIF</a:t>
            </a:r>
          </a:p>
          <a:p>
            <a:r>
              <a:rPr lang="cs-CZ" b="1" dirty="0"/>
              <a:t>Předložení VCM na SZIF – zkontrolovaného MAS</a:t>
            </a:r>
          </a:p>
          <a:p>
            <a:r>
              <a:rPr lang="cs-CZ" b="1" dirty="0">
                <a:solidFill>
                  <a:srgbClr val="FF0000"/>
                </a:solidFill>
              </a:rPr>
              <a:t>Závěrečné ověření a schválení projektů ze strany SZIF </a:t>
            </a:r>
          </a:p>
          <a:p>
            <a:r>
              <a:rPr lang="cs-CZ" b="1" dirty="0">
                <a:solidFill>
                  <a:srgbClr val="FF0000"/>
                </a:solidFill>
              </a:rPr>
              <a:t>Výzva k podpisu dohody </a:t>
            </a:r>
          </a:p>
          <a:p>
            <a:r>
              <a:rPr lang="cs-CZ" b="1" dirty="0">
                <a:solidFill>
                  <a:srgbClr val="FF0000"/>
                </a:solidFill>
              </a:rPr>
              <a:t>U projektů, kde není VCM (jen  cenový průzkum tzn. CZV do 500.000,- ) – doba kontrol na SZIF zkrácená a budou schváleny dříve </a:t>
            </a:r>
          </a:p>
          <a:p>
            <a:pPr marL="0" indent="0">
              <a:buNone/>
            </a:pPr>
            <a:endParaRPr lang="cs-CZ" b="1" dirty="0">
              <a:solidFill>
                <a:srgbClr val="FF0000"/>
              </a:solidFill>
            </a:endParaRPr>
          </a:p>
        </p:txBody>
      </p:sp>
      <p:pic>
        <p:nvPicPr>
          <p:cNvPr id="4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1"/>
            <a:ext cx="686054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86370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Preferenční kritéria - výklad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Výše celkových způsobilých výdajů, na které může být poskytnuta dotace</a:t>
            </a:r>
          </a:p>
          <a:p>
            <a:r>
              <a:rPr lang="cs-CZ" dirty="0"/>
              <a:t>Preference menších obcí</a:t>
            </a:r>
          </a:p>
          <a:p>
            <a:r>
              <a:rPr lang="cs-CZ" dirty="0"/>
              <a:t>„</a:t>
            </a:r>
            <a:r>
              <a:rPr lang="cs-CZ" dirty="0" err="1"/>
              <a:t>Prvožadatel</a:t>
            </a:r>
            <a:r>
              <a:rPr lang="cs-CZ" dirty="0"/>
              <a:t>“ – žadatel bez historie u MAS</a:t>
            </a:r>
          </a:p>
          <a:p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79131"/>
            <a:ext cx="6860540" cy="103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316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99796" y="365125"/>
            <a:ext cx="10654004" cy="1325563"/>
          </a:xfrm>
        </p:spPr>
        <p:txBody>
          <a:bodyPr>
            <a:normAutofit/>
          </a:bodyPr>
          <a:lstStyle/>
          <a:p>
            <a:br>
              <a:rPr lang="cs-CZ" dirty="0"/>
            </a:br>
            <a:r>
              <a:rPr lang="cs-CZ" dirty="0"/>
              <a:t>Kontakt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7429307"/>
              </p:ext>
            </p:extLst>
          </p:nvPr>
        </p:nvGraphicFramePr>
        <p:xfrm>
          <a:off x="876301" y="2329962"/>
          <a:ext cx="10513165" cy="1767510"/>
        </p:xfrm>
        <a:graphic>
          <a:graphicData uri="http://schemas.openxmlformats.org/drawingml/2006/table">
            <a:tbl>
              <a:tblPr/>
              <a:tblGrid>
                <a:gridCol w="39938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96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596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6167">
                <a:tc>
                  <a:txBody>
                    <a:bodyPr/>
                    <a:lstStyle/>
                    <a:p>
                      <a:r>
                        <a:rPr lang="cs-CZ" b="1" dirty="0">
                          <a:effectLst/>
                        </a:rPr>
                        <a:t>Jméno a funkce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>
                          <a:effectLst/>
                        </a:rPr>
                        <a:t>Telefon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1">
                          <a:effectLst/>
                        </a:rPr>
                        <a:t>e-mail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71343">
                <a:tc>
                  <a:txBody>
                    <a:bodyPr/>
                    <a:lstStyle/>
                    <a:p>
                      <a:r>
                        <a:rPr lang="cs-CZ" b="1" dirty="0">
                          <a:effectLst/>
                        </a:rPr>
                        <a:t>Ing. Petr </a:t>
                      </a:r>
                      <a:r>
                        <a:rPr lang="cs-CZ" b="1" dirty="0" err="1">
                          <a:effectLst/>
                        </a:rPr>
                        <a:t>Menzl</a:t>
                      </a:r>
                      <a:endParaRPr lang="cs-CZ" b="1" dirty="0">
                        <a:effectLst/>
                      </a:endParaRPr>
                    </a:p>
                    <a:p>
                      <a:r>
                        <a:rPr lang="cs-CZ" b="1" dirty="0">
                          <a:effectLst/>
                        </a:rPr>
                        <a:t>manažer PRV - CLLD MAS Vladař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sz="18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733 114 667</a:t>
                      </a:r>
                      <a:endParaRPr lang="cs-CZ" b="0" dirty="0">
                        <a:effectLst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b="0" dirty="0">
                          <a:effectLst/>
                        </a:rPr>
                        <a:t>petr.menzl@vladar.cz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5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61546"/>
            <a:ext cx="6860540" cy="1046285"/>
          </a:xfrm>
          <a:prstGeom prst="rect">
            <a:avLst/>
          </a:prstGeom>
        </p:spPr>
      </p:pic>
      <p:sp>
        <p:nvSpPr>
          <p:cNvPr id="6" name="TextovéPole 5">
            <a:extLst>
              <a:ext uri="{FF2B5EF4-FFF2-40B4-BE49-F238E27FC236}">
                <a16:creationId xmlns:a16="http://schemas.microsoft.com/office/drawing/2014/main" id="{4AA285E3-8ABC-4CA7-98C8-069817F3B772}"/>
              </a:ext>
            </a:extLst>
          </p:cNvPr>
          <p:cNvSpPr txBox="1"/>
          <p:nvPr/>
        </p:nvSpPr>
        <p:spPr>
          <a:xfrm>
            <a:off x="2098170" y="4522142"/>
            <a:ext cx="941303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6000" dirty="0">
                <a:latin typeface="+mj-lt"/>
              </a:rPr>
              <a:t>Děkuji Vám za pozornost.</a:t>
            </a:r>
          </a:p>
        </p:txBody>
      </p:sp>
    </p:spTree>
    <p:extLst>
      <p:ext uri="{BB962C8B-B14F-4D97-AF65-F5344CB8AC3E}">
        <p14:creationId xmlns:p14="http://schemas.microsoft.com/office/powerpoint/2010/main" val="42300185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Základní informace o výzvě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6432"/>
          </a:xfrm>
        </p:spPr>
        <p:txBody>
          <a:bodyPr>
            <a:normAutofit/>
          </a:bodyPr>
          <a:lstStyle/>
          <a:p>
            <a:r>
              <a:rPr lang="cs-CZ" dirty="0"/>
              <a:t>Celková alokace výzvy : 23 558 037,- Kč</a:t>
            </a:r>
          </a:p>
          <a:p>
            <a:endParaRPr lang="cs-CZ" dirty="0"/>
          </a:p>
          <a:p>
            <a:r>
              <a:rPr lang="cs-CZ" dirty="0" err="1"/>
              <a:t>Fiche</a:t>
            </a:r>
            <a:r>
              <a:rPr lang="cs-CZ" dirty="0"/>
              <a:t> 1 – Podpora zemědělského podnikání - 2 794 888,- Kč</a:t>
            </a:r>
          </a:p>
          <a:p>
            <a:r>
              <a:rPr lang="cs-CZ" dirty="0" err="1"/>
              <a:t>Fiche</a:t>
            </a:r>
            <a:r>
              <a:rPr lang="cs-CZ" dirty="0"/>
              <a:t> 2 – Zpracování zemědělských produktů  - 3 274 851,- Kč</a:t>
            </a:r>
          </a:p>
          <a:p>
            <a:r>
              <a:rPr lang="cs-CZ" dirty="0" err="1"/>
              <a:t>Fiche</a:t>
            </a:r>
            <a:r>
              <a:rPr lang="cs-CZ" dirty="0"/>
              <a:t> 3 – Rozvoj podnikání na venkově  - 3 144 431,- Kč</a:t>
            </a:r>
          </a:p>
          <a:p>
            <a:r>
              <a:rPr lang="cs-CZ" dirty="0" err="1"/>
              <a:t>Fiche</a:t>
            </a:r>
            <a:r>
              <a:rPr lang="cs-CZ" dirty="0"/>
              <a:t> 4 – </a:t>
            </a:r>
            <a:r>
              <a:rPr lang="nb-NO" dirty="0"/>
              <a:t>Neproduktivní investice v lesích </a:t>
            </a:r>
            <a:r>
              <a:rPr lang="cs-CZ" dirty="0"/>
              <a:t>-</a:t>
            </a:r>
            <a:r>
              <a:rPr lang="nb-NO" dirty="0"/>
              <a:t> 671 067,00 Kč</a:t>
            </a:r>
            <a:endParaRPr lang="cs-CZ" dirty="0"/>
          </a:p>
          <a:p>
            <a:r>
              <a:rPr lang="cs-CZ" b="1" dirty="0" err="1"/>
              <a:t>Fiche</a:t>
            </a:r>
            <a:r>
              <a:rPr lang="cs-CZ" b="1" dirty="0"/>
              <a:t> 6 – Základní služby a obnova vesnic ve venkovských oblastech - 13 672 800,- Kč </a:t>
            </a:r>
            <a:r>
              <a:rPr lang="cs-CZ" dirty="0"/>
              <a:t>(mimo jiné b) Mateřské a základní školy)</a:t>
            </a:r>
          </a:p>
        </p:txBody>
      </p:sp>
      <p:pic>
        <p:nvPicPr>
          <p:cNvPr id="4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-61546"/>
            <a:ext cx="6860540" cy="11254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98383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cs-CZ" dirty="0"/>
            </a:br>
            <a:br>
              <a:rPr lang="cs-CZ" dirty="0"/>
            </a:br>
            <a:r>
              <a:rPr lang="cs-CZ" dirty="0"/>
              <a:t>Popis </a:t>
            </a:r>
            <a:r>
              <a:rPr lang="cs-CZ" dirty="0" err="1"/>
              <a:t>fiche</a:t>
            </a:r>
            <a:r>
              <a:rPr lang="cs-CZ" dirty="0"/>
              <a:t>  - Míra dotace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77398"/>
          </a:xfrm>
        </p:spPr>
        <p:txBody>
          <a:bodyPr>
            <a:normAutofit/>
          </a:bodyPr>
          <a:lstStyle/>
          <a:p>
            <a:r>
              <a:rPr lang="cs-CZ" b="1" dirty="0" err="1"/>
              <a:t>Fiche</a:t>
            </a:r>
            <a:r>
              <a:rPr lang="cs-CZ" b="1" dirty="0"/>
              <a:t> 6, čl. 20 odstavec b) Mateřské a základní školy </a:t>
            </a:r>
            <a:r>
              <a:rPr lang="cs-CZ" dirty="0"/>
              <a:t>- Podpora zahrnuje investice do mateřských a základních škol </a:t>
            </a:r>
            <a:r>
              <a:rPr lang="cs-CZ" b="1" dirty="0"/>
              <a:t>nenavyšující</a:t>
            </a:r>
            <a:r>
              <a:rPr lang="cs-CZ" dirty="0"/>
              <a:t> kapacitu zařízení. </a:t>
            </a:r>
          </a:p>
          <a:p>
            <a:r>
              <a:rPr lang="pl-PL" b="1" dirty="0"/>
              <a:t>80 % způsobilých výdajů, ze kterých je stanovena dotace</a:t>
            </a:r>
          </a:p>
          <a:p>
            <a:pPr marL="0" indent="0">
              <a:buNone/>
            </a:pPr>
            <a:r>
              <a:rPr lang="cs-CZ" dirty="0"/>
              <a:t> </a:t>
            </a:r>
          </a:p>
          <a:p>
            <a:pPr marL="0" indent="0">
              <a:buNone/>
            </a:pPr>
            <a:r>
              <a:rPr lang="cs-CZ" b="1" dirty="0"/>
              <a:t>Žadatel: </a:t>
            </a:r>
            <a:r>
              <a:rPr lang="cs-CZ" dirty="0"/>
              <a:t>Obec nebo svazek obcí, příspěvková organizace zřízená obcí nebo svazkem obcí, dále školské právnické osoby vykonávající činnost škol a zapsané ve školském rejstříku, které nejsou zřízeny krajem či organizační složkou státu. </a:t>
            </a:r>
          </a:p>
        </p:txBody>
      </p:sp>
      <p:pic>
        <p:nvPicPr>
          <p:cNvPr id="4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123092"/>
            <a:ext cx="6860540" cy="1046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3926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Přílohy k </a:t>
            </a:r>
            <a:r>
              <a:rPr lang="cs-CZ" dirty="0" err="1"/>
              <a:t>fichi</a:t>
            </a:r>
            <a:r>
              <a:rPr lang="cs-CZ" dirty="0"/>
              <a:t> 6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b="1" dirty="0"/>
              <a:t>Pokud  jde o stavební záměr</a:t>
            </a:r>
            <a:r>
              <a:rPr lang="cs-CZ" dirty="0"/>
              <a:t>, kde je třeba opatření stavebního úřadu (územ. </a:t>
            </a:r>
            <a:r>
              <a:rPr lang="cs-CZ" dirty="0" err="1"/>
              <a:t>rozh</a:t>
            </a:r>
            <a:r>
              <a:rPr lang="cs-CZ" dirty="0"/>
              <a:t>., st. povolení, ohlášení) - je povinnou přílohou  ke dni podání žádosti o dotaci na MAS platné a nejpozději ke dni registrace na SZIF pravomocné rozhodnutí SP, ÚR apod. V případě, že není třeba ničeho (po konzultaci se SÚ) - je dobré vyžádat si sdělení, nebo stanovisko SÚ (není povinné, ale často je vyžadováno).</a:t>
            </a:r>
          </a:p>
          <a:p>
            <a:r>
              <a:rPr lang="cs-CZ" b="1" dirty="0"/>
              <a:t>Pokud projekt podléhá řízení SÚ </a:t>
            </a:r>
            <a:r>
              <a:rPr lang="cs-CZ" dirty="0"/>
              <a:t>– SÚ ověřená stavební dokumentace. </a:t>
            </a:r>
          </a:p>
          <a:p>
            <a:r>
              <a:rPr lang="cs-CZ" b="1" dirty="0"/>
              <a:t>Půdorys</a:t>
            </a:r>
            <a:r>
              <a:rPr lang="cs-CZ" dirty="0"/>
              <a:t> (u projektů kde není PD – tedy u těch kde není třeba opatření SÚ) – v odpovídajícím měřítku, kde je vyznačen půdorys a rozměry stavby a dále je zakresleno, co se v projektu bude realizovat. Předkládá se, i když bude pořizována technologie.</a:t>
            </a:r>
          </a:p>
        </p:txBody>
      </p:sp>
      <p:pic>
        <p:nvPicPr>
          <p:cNvPr id="4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1"/>
            <a:ext cx="6860540" cy="115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917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Přílohy – pokračování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b="1" dirty="0"/>
              <a:t>Katastrální mapa </a:t>
            </a:r>
            <a:r>
              <a:rPr lang="cs-CZ" dirty="0"/>
              <a:t>v odpovídajícím měřítku, ze které budou patrná čísla pozemků, hranice pozemků, název katastrálního území a měřítko mapy a se zakreslenou lokalizací projektu (toto se netýká pořízení mobilních strojů)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Formuláře prokazující finanční zdraví</a:t>
            </a:r>
            <a:r>
              <a:rPr lang="cs-CZ" dirty="0"/>
              <a:t>, podle výše celkových způsobilých výdajů (do 1 mil není požadováno, nad 1 mil – musí být předloženo za předcházející 3 uzavřená účetní období , resp. 2 účetní období u začínajících), kdo toto neprokáže  nemůže podat projekt dražší než 1 mil. Kč (bez DPH) </a:t>
            </a:r>
          </a:p>
          <a:p>
            <a:endParaRPr lang="cs-CZ" dirty="0"/>
          </a:p>
          <a:p>
            <a:r>
              <a:rPr lang="cs-CZ" b="1" dirty="0"/>
              <a:t>Prohlášení o zařazení podniku do kategorie mikropodniků, malých a středních podniků </a:t>
            </a:r>
            <a:r>
              <a:rPr lang="cs-CZ" dirty="0"/>
              <a:t>dle Přílohy 5 Pravidel </a:t>
            </a:r>
          </a:p>
          <a:p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-87923"/>
            <a:ext cx="6860540" cy="1169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4769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Přílohy – pokračování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27929"/>
          </a:xfrm>
        </p:spPr>
        <p:txBody>
          <a:bodyPr>
            <a:normAutofit fontScale="92500"/>
          </a:bodyPr>
          <a:lstStyle/>
          <a:p>
            <a:r>
              <a:rPr lang="cs-CZ" sz="2600" dirty="0"/>
              <a:t>V případě, že v rámci projektu nakupuje nemovitost, tak znalecký posudek (ne starší než 6 měsíců před podáním žádosti na MAS)</a:t>
            </a:r>
          </a:p>
          <a:p>
            <a:r>
              <a:rPr lang="cs-CZ" sz="2600" dirty="0"/>
              <a:t>Fotodokumentace aktuálního stavu místa realizace projektu</a:t>
            </a:r>
          </a:p>
          <a:p>
            <a:pPr marL="0" indent="0">
              <a:buNone/>
            </a:pPr>
            <a:r>
              <a:rPr lang="cs-CZ" sz="2600" b="1" dirty="0"/>
              <a:t>Specifické přílohy pro </a:t>
            </a:r>
            <a:r>
              <a:rPr lang="cs-CZ" sz="2600" b="1" dirty="0" err="1"/>
              <a:t>fichi</a:t>
            </a:r>
            <a:r>
              <a:rPr lang="cs-CZ" sz="2600" b="1" dirty="0"/>
              <a:t> 6 oblast b) Mateřské a základní školy</a:t>
            </a:r>
          </a:p>
          <a:p>
            <a:r>
              <a:rPr lang="cs-CZ" dirty="0"/>
              <a:t>1) Prohlášení o realizaci projektu v souladu s plánem/programem rozvoje obce (strategického rozvojového dokumentu) (viz Příloha 21)</a:t>
            </a:r>
          </a:p>
          <a:p>
            <a:r>
              <a:rPr lang="cs-CZ" dirty="0"/>
              <a:t>2) Informativní výpis ze školského rejstříku (nesmí být starší než 30 kalendářních dní před podáním Žádosti o dotaci na MAS)</a:t>
            </a:r>
          </a:p>
          <a:p>
            <a:r>
              <a:rPr lang="cs-CZ" dirty="0"/>
              <a:t>3) Dokument prokazující soulad s Místním akčním plánem vzdělávání – tabulka projektových záměrů pro PRV jako součást Strategického rámce MAP s vyznačením odpovídajícího projektu – prostá kopie (viz Příloha 22)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-70338"/>
            <a:ext cx="6860540" cy="11957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722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Veřejná podpora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Podpora je poskytována ve dvou režimech, ze kterých si žadatel může zvolit: </a:t>
            </a:r>
          </a:p>
          <a:p>
            <a:r>
              <a:rPr lang="cs-CZ" dirty="0"/>
              <a:t>1) Režim nezakládající veřejnou podporu </a:t>
            </a:r>
          </a:p>
          <a:p>
            <a:r>
              <a:rPr lang="cs-CZ" dirty="0"/>
              <a:t>2) Režim </a:t>
            </a:r>
            <a:r>
              <a:rPr lang="cs-CZ" i="1" dirty="0"/>
              <a:t>de </a:t>
            </a:r>
            <a:r>
              <a:rPr lang="cs-CZ" i="1" dirty="0" err="1"/>
              <a:t>minimis</a:t>
            </a:r>
            <a:r>
              <a:rPr lang="cs-CZ" i="1" dirty="0"/>
              <a:t> </a:t>
            </a:r>
            <a:r>
              <a:rPr lang="cs-CZ" dirty="0"/>
              <a:t>– projekty musí být v souladu s Nařízením Komise (EU) č. 1407/2013 ze dne 18. prosince 2013 o použití článků 107 a 108 Smlouvy o fungování Evropské unie na podporu </a:t>
            </a:r>
            <a:r>
              <a:rPr lang="cs-CZ" i="1" dirty="0"/>
              <a:t>de </a:t>
            </a:r>
            <a:r>
              <a:rPr lang="cs-CZ" i="1" dirty="0" err="1"/>
              <a:t>minimis</a:t>
            </a:r>
            <a:r>
              <a:rPr lang="cs-CZ" i="1" dirty="0"/>
              <a:t> </a:t>
            </a:r>
            <a:r>
              <a:rPr lang="cs-CZ" dirty="0"/>
              <a:t>(Celková výše podpory </a:t>
            </a:r>
            <a:r>
              <a:rPr lang="cs-CZ" i="1" dirty="0"/>
              <a:t>de </a:t>
            </a:r>
            <a:r>
              <a:rPr lang="cs-CZ" i="1" dirty="0" err="1"/>
              <a:t>minimis</a:t>
            </a:r>
            <a:r>
              <a:rPr lang="cs-CZ" dirty="0"/>
              <a:t>, kterou členský stát poskytne jednomu podniku, nesmí za libovolná tři po sobě jdoucí jednoletá účetní období překročit 200 000 EUR)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-61545"/>
            <a:ext cx="6860540" cy="115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3975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Přijatelnost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/>
              <a:t>1) Výdaje jsou způsobilé pro podporu, jsou-li příslušné projekty prováděny podle plánů rozvoje obcí a vesnic ve venkovských oblastech a jejich základních služeb a jsou-li v souladu s příslušnou strategií místního rozvoje.</a:t>
            </a:r>
          </a:p>
          <a:p>
            <a:r>
              <a:rPr lang="cs-CZ" dirty="0"/>
              <a:t>2) V době realizace projektu </a:t>
            </a:r>
            <a:r>
              <a:rPr lang="cs-CZ" b="1" dirty="0"/>
              <a:t>nedochází</a:t>
            </a:r>
            <a:r>
              <a:rPr lang="cs-CZ" dirty="0"/>
              <a:t> k navýšení kapacity mateřské či základní školy uvedené ve školském rejstříku (podmínka platí od podání Žádosti o dotaci na MAS do podání Žádosti o platbu na MAS).</a:t>
            </a:r>
          </a:p>
          <a:p>
            <a:r>
              <a:rPr lang="cs-CZ" dirty="0"/>
              <a:t>3) V rámci projektu týkajícího se základní školy lze podpořit pouze kmenové učebny, dále sborovny, kabinety nesloužící pro odborné předměty, školní knihovny, technické místnosti, družiny a jídelny, k vyjmenovaným prostorám lze podpořit i související zázemí a související úpravy budovy školy.</a:t>
            </a:r>
          </a:p>
          <a:p>
            <a:r>
              <a:rPr lang="cs-CZ" dirty="0"/>
              <a:t>4) Nebudou podporovány aktivity ve školách zřízených dle §16 odst. 9 zákona č. 561/2004 Sb., o předškolním, základním, středním, vyšším odborném a jiném vzdělávání (školský zákon), ve znění pozdějších předpisů, a ve školách zřízených při zařízeních pro výkon ústavní a ochranné výchovy.</a:t>
            </a:r>
          </a:p>
          <a:p>
            <a:r>
              <a:rPr lang="cs-CZ" dirty="0"/>
              <a:t>5) V případě, že mateřská/základní škola není zřízena obcí nebo svazkem obcí, případně příspěvkovou organizací těchto subjektů, je podpora poskytována pouze v režimu </a:t>
            </a:r>
            <a:r>
              <a:rPr lang="cs-CZ" i="1" dirty="0"/>
              <a:t>de minimis </a:t>
            </a:r>
            <a:r>
              <a:rPr lang="cs-CZ" dirty="0"/>
              <a:t>(malého rozsahu).</a:t>
            </a:r>
          </a:p>
          <a:p>
            <a:endParaRPr lang="cs-CZ" dirty="0"/>
          </a:p>
        </p:txBody>
      </p:sp>
      <p:pic>
        <p:nvPicPr>
          <p:cNvPr id="4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-61545"/>
            <a:ext cx="6860540" cy="1151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45658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cs-CZ" dirty="0"/>
            </a:br>
            <a:r>
              <a:rPr lang="cs-CZ" dirty="0"/>
              <a:t>Způsobilé výdaje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endParaRPr lang="cs-CZ" dirty="0"/>
          </a:p>
          <a:p>
            <a:r>
              <a:rPr lang="cs-CZ" dirty="0"/>
              <a:t>1) rekonstrukce/rozšíření mateřské/základní školy i jejího zázemí a doprovodného stravovacího a hygienického zařízení; venkovní mobiliář a herní prvky v případě mateřské školy.</a:t>
            </a:r>
          </a:p>
          <a:p>
            <a:r>
              <a:rPr lang="cs-CZ" dirty="0"/>
              <a:t>2) pořízení technologií a dalšího vybavení mateřské/základní školy či doprovodného stravovacího zařízení.</a:t>
            </a:r>
          </a:p>
          <a:p>
            <a:r>
              <a:rPr lang="cs-CZ" dirty="0"/>
              <a:t>3) doplňující výdaje jako součást projektu (úprava povrchů, výstavba odstavných ploch a parkovacích stání, výstavba přístupové cesty v areálu školy, oplocení; venkovní mobiliář a herní prvky v případě základní školy) - tvoří maximálně 30% projektu. </a:t>
            </a:r>
          </a:p>
          <a:p>
            <a:r>
              <a:rPr lang="cs-CZ" dirty="0"/>
              <a:t>4) nákup nemovitosti v souvislosti s projektem maximálně 10% celkové výše výdajů, ze kterých je stanovena dotace.</a:t>
            </a:r>
          </a:p>
        </p:txBody>
      </p:sp>
      <p:pic>
        <p:nvPicPr>
          <p:cNvPr id="4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5730" y="-123091"/>
            <a:ext cx="6860540" cy="1213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905692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2394</TotalTime>
  <Words>1614</Words>
  <Application>Microsoft Office PowerPoint</Application>
  <PresentationFormat>Širokoúhlá obrazovka</PresentationFormat>
  <Paragraphs>100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Motiv Office</vt:lpstr>
      <vt:lpstr>Prezentace aplikace PowerPoint</vt:lpstr>
      <vt:lpstr> Základní informace o výzvě </vt:lpstr>
      <vt:lpstr>  Popis fiche  - Míra dotace </vt:lpstr>
      <vt:lpstr> Přílohy k fichi 6 </vt:lpstr>
      <vt:lpstr> Přílohy – pokračování </vt:lpstr>
      <vt:lpstr> Přílohy – pokračování </vt:lpstr>
      <vt:lpstr> Veřejná podpora</vt:lpstr>
      <vt:lpstr> Přijatelnost</vt:lpstr>
      <vt:lpstr> Způsobilé výdaje</vt:lpstr>
      <vt:lpstr> Nezpůsobilé výdaje</vt:lpstr>
      <vt:lpstr> Administrace výzvy  </vt:lpstr>
      <vt:lpstr> Administrace výzvy - pokračování</vt:lpstr>
      <vt:lpstr> Vyplňování žádosti </vt:lpstr>
      <vt:lpstr> Cenové marketingy</vt:lpstr>
      <vt:lpstr> Administrace na SZIF </vt:lpstr>
      <vt:lpstr> Preferenční kritéria - výklad</vt:lpstr>
      <vt:lpstr> Kontakt </vt:lpstr>
    </vt:vector>
  </TitlesOfParts>
  <Company>MAS Labské skály, z.s.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Seminář  - 1. výzva PRV</dc:title>
  <dc:creator>Jiřina Bischoffiova</dc:creator>
  <cp:lastModifiedBy>miluse.kulhankova@vladar.cz</cp:lastModifiedBy>
  <cp:revision>112</cp:revision>
  <dcterms:created xsi:type="dcterms:W3CDTF">2017-02-14T08:09:10Z</dcterms:created>
  <dcterms:modified xsi:type="dcterms:W3CDTF">2022-06-22T12:42:52Z</dcterms:modified>
</cp:coreProperties>
</file>