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4362" y="2091262"/>
            <a:ext cx="9068586" cy="2590800"/>
          </a:xfrm>
        </p:spPr>
        <p:txBody>
          <a:bodyPr/>
          <a:lstStyle/>
          <a:p>
            <a:r>
              <a:rPr lang="cs-CZ" b="1" dirty="0">
                <a:cs typeface="Arial" panose="020B0604020202020204" pitchFamily="34" charset="0"/>
              </a:rPr>
              <a:t>Vzdělávací aktivity </a:t>
            </a:r>
            <a:br>
              <a:rPr lang="cs-CZ" dirty="0"/>
            </a:br>
            <a:r>
              <a:rPr lang="cs-CZ" sz="4000" dirty="0">
                <a:latin typeface="+mn-lt"/>
                <a:cs typeface="Arial" panose="020B0604020202020204" pitchFamily="34" charset="0"/>
              </a:rPr>
              <a:t>za dobu realizace projektu MAP 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03F2D2-A503-FDC5-C60C-A01E543F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00" y="4789713"/>
            <a:ext cx="9581729" cy="21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39213" y="704850"/>
            <a:ext cx="11430000" cy="5143500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dirty="0">
                <a:cs typeface="Arial" panose="020B0604020202020204" pitchFamily="34" charset="0"/>
              </a:rPr>
              <a:t>Velké poděkování patří vám všem, kteří jste se podíleli na úspěšné realizaci celého projektu!</a:t>
            </a:r>
          </a:p>
          <a:p>
            <a:pPr marL="0" indent="0" algn="ctr">
              <a:buNone/>
            </a:pPr>
            <a:r>
              <a:rPr lang="cs-CZ" sz="3200" dirty="0">
                <a:cs typeface="Arial" panose="020B0604020202020204" pitchFamily="34" charset="0"/>
              </a:rPr>
              <a:t>Bez vás by to nešlo, děkujeme za úžasnou spolupráci!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5" y="2727477"/>
            <a:ext cx="5280419" cy="3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7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>Informace o vzdělávacích akcích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89043"/>
            <a:ext cx="10058400" cy="424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Za celou dobu trvání projektu MAP II bylo zrealizováno </a:t>
            </a:r>
            <a:r>
              <a:rPr lang="cs-CZ" sz="2000" b="1" dirty="0"/>
              <a:t>16 seminářů </a:t>
            </a:r>
            <a:r>
              <a:rPr lang="cs-CZ" sz="2000" dirty="0"/>
              <a:t>(z toho jeden ve 3 vzdělávacích blocích a devět ve 2 vzdělávacích blocích, </a:t>
            </a:r>
            <a:r>
              <a:rPr lang="cs-CZ" sz="2000" b="1" dirty="0"/>
              <a:t>6 workshopů a 14 </a:t>
            </a:r>
            <a:r>
              <a:rPr lang="cs-CZ" sz="2000" b="1" dirty="0" err="1"/>
              <a:t>webinářů</a:t>
            </a:r>
            <a:r>
              <a:rPr lang="cs-CZ" sz="2000" dirty="0"/>
              <a:t>, tedy celkem </a:t>
            </a:r>
            <a:r>
              <a:rPr lang="cs-CZ" sz="2000" b="1" u="sng" dirty="0"/>
              <a:t>36 akcí za účasti 786 pedagogů</a:t>
            </a:r>
            <a:r>
              <a:rPr lang="cs-CZ" sz="2000" u="sng" dirty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97" y="3239879"/>
            <a:ext cx="3937492" cy="2956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192438"/>
            <a:ext cx="4000675" cy="30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Témata vzdělávacích 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3781" y="2014194"/>
            <a:ext cx="10058400" cy="3931920"/>
          </a:xfrm>
        </p:spPr>
        <p:txBody>
          <a:bodyPr>
            <a:noAutofit/>
          </a:bodyPr>
          <a:lstStyle/>
          <a:p>
            <a:r>
              <a:rPr lang="cs-CZ" sz="2000" dirty="0"/>
              <a:t>Správní řízení, odpovědnost pedagogických pracovníků</a:t>
            </a:r>
          </a:p>
          <a:p>
            <a:r>
              <a:rPr lang="cs-CZ" sz="2000" dirty="0"/>
              <a:t>Podpora čtenářské gramotnosti</a:t>
            </a:r>
          </a:p>
          <a:p>
            <a:r>
              <a:rPr lang="cs-CZ" sz="2000" dirty="0"/>
              <a:t>Hodnocení žáků</a:t>
            </a:r>
          </a:p>
          <a:p>
            <a:r>
              <a:rPr lang="cs-CZ" sz="2000" dirty="0"/>
              <a:t>Kritické myšlení</a:t>
            </a:r>
          </a:p>
          <a:p>
            <a:r>
              <a:rPr lang="cs-CZ" sz="2000" dirty="0"/>
              <a:t>Robotika</a:t>
            </a:r>
          </a:p>
          <a:p>
            <a:r>
              <a:rPr lang="cs-CZ" sz="2000" dirty="0"/>
              <a:t>Využití mobilních technologií</a:t>
            </a:r>
          </a:p>
          <a:p>
            <a:r>
              <a:rPr lang="cs-CZ" sz="2000" dirty="0"/>
              <a:t>Badatelsky orientovaná výuka</a:t>
            </a:r>
          </a:p>
          <a:p>
            <a:r>
              <a:rPr lang="cs-CZ" sz="2000" dirty="0"/>
              <a:t>Rovné příležitosti</a:t>
            </a:r>
          </a:p>
          <a:p>
            <a:r>
              <a:rPr lang="cs-CZ" sz="2000" dirty="0"/>
              <a:t>Prevence vyhoření</a:t>
            </a:r>
          </a:p>
          <a:p>
            <a:r>
              <a:rPr lang="cs-CZ" sz="2000" dirty="0"/>
              <a:t>Osobnostní rozvoj</a:t>
            </a:r>
          </a:p>
        </p:txBody>
      </p:sp>
    </p:spTree>
    <p:extLst>
      <p:ext uri="{BB962C8B-B14F-4D97-AF65-F5344CB8AC3E}">
        <p14:creationId xmlns:p14="http://schemas.microsoft.com/office/powerpoint/2010/main" val="31409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Témata vzdělávacích 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4787" y="1919369"/>
            <a:ext cx="10058400" cy="3931920"/>
          </a:xfrm>
        </p:spPr>
        <p:txBody>
          <a:bodyPr>
            <a:noAutofit/>
          </a:bodyPr>
          <a:lstStyle/>
          <a:p>
            <a:r>
              <a:rPr lang="cs-CZ" sz="2000" dirty="0"/>
              <a:t>Tipy na pomůcky do výuky</a:t>
            </a:r>
          </a:p>
          <a:p>
            <a:r>
              <a:rPr lang="cs-CZ" sz="2000" dirty="0"/>
              <a:t>Podpora žáků s OMJ (odlišný mateřský jazyk)</a:t>
            </a:r>
          </a:p>
          <a:p>
            <a:r>
              <a:rPr lang="cs-CZ" sz="2000" dirty="0"/>
              <a:t>Práce s nadanými žáky</a:t>
            </a:r>
          </a:p>
          <a:p>
            <a:r>
              <a:rPr lang="cs-CZ" sz="2000" dirty="0"/>
              <a:t>Tipy na výuku angličtiny</a:t>
            </a:r>
          </a:p>
          <a:p>
            <a:r>
              <a:rPr lang="cs-CZ" sz="2000" dirty="0"/>
              <a:t>Využití MS </a:t>
            </a:r>
            <a:r>
              <a:rPr lang="cs-CZ" sz="2000" dirty="0" err="1"/>
              <a:t>Teams</a:t>
            </a:r>
            <a:endParaRPr lang="cs-CZ" sz="2000" dirty="0"/>
          </a:p>
          <a:p>
            <a:r>
              <a:rPr lang="cs-CZ" sz="2000" dirty="0"/>
              <a:t>Efektivní využívání MS Office</a:t>
            </a:r>
          </a:p>
          <a:p>
            <a:r>
              <a:rPr lang="cs-CZ" sz="2000" dirty="0"/>
              <a:t>Distanční výuka matematiky</a:t>
            </a:r>
          </a:p>
          <a:p>
            <a:r>
              <a:rPr lang="cs-CZ" sz="2000" dirty="0" err="1"/>
              <a:t>GeoGebra</a:t>
            </a:r>
            <a:endParaRPr lang="cs-CZ" sz="2000" dirty="0"/>
          </a:p>
          <a:p>
            <a:r>
              <a:rPr lang="cs-CZ" sz="2000" dirty="0"/>
              <a:t>Využití pomůcek při výuce matematiky Hejného metodou</a:t>
            </a:r>
          </a:p>
          <a:p>
            <a:r>
              <a:rPr lang="cs-CZ" sz="2000" dirty="0"/>
              <a:t>Využití </a:t>
            </a:r>
            <a:r>
              <a:rPr lang="cs-CZ" sz="2000" dirty="0" err="1"/>
              <a:t>iPadů</a:t>
            </a:r>
            <a:r>
              <a:rPr lang="cs-CZ" sz="2000" dirty="0"/>
              <a:t> ve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284626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Témata vzdělávacích 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Programovací jazyk </a:t>
            </a:r>
            <a:r>
              <a:rPr lang="cs-CZ" sz="2000" dirty="0" err="1"/>
              <a:t>Scratch</a:t>
            </a:r>
            <a:endParaRPr lang="cs-CZ" sz="2000" dirty="0"/>
          </a:p>
          <a:p>
            <a:r>
              <a:rPr lang="cs-CZ" sz="2000" dirty="0"/>
              <a:t>Emoční a sociální zralost osobnosti dítěte</a:t>
            </a:r>
          </a:p>
          <a:p>
            <a:r>
              <a:rPr lang="cs-CZ" sz="2000" dirty="0"/>
              <a:t>Logopedická prevence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Bylo by jich určitě mnohem víc, nebýt </a:t>
            </a:r>
            <a:r>
              <a:rPr lang="cs-CZ" sz="2000" dirty="0" err="1"/>
              <a:t>Covidu</a:t>
            </a:r>
            <a:r>
              <a:rPr lang="cs-CZ" sz="2000" dirty="0"/>
              <a:t>..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70" y="2994297"/>
            <a:ext cx="2237797" cy="30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7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/>
              <a:t>Další akce, které proběhly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2 besedy na školách pro děti, zaměřené na podporu čtenářství a kulturního povědomí o našem regionu (z toho  jedna z nich byla rozdělena do dvou stejných částí) – zúčastnilo se jich 16 pedagogů a cca 100 žáků</a:t>
            </a:r>
          </a:p>
          <a:p>
            <a:endParaRPr lang="cs-CZ" sz="2000" dirty="0"/>
          </a:p>
          <a:p>
            <a:r>
              <a:rPr lang="cs-CZ" sz="2000" dirty="0"/>
              <a:t>4 akce pro rodiče – 2 Literární kavárny a 2 workshopy – celkově se jich zúčastnilo 48 účastníků</a:t>
            </a:r>
          </a:p>
          <a:p>
            <a:endParaRPr lang="cs-CZ" sz="2000" dirty="0"/>
          </a:p>
          <a:p>
            <a:r>
              <a:rPr lang="cs-CZ" sz="2000" dirty="0"/>
              <a:t>Podpořili jsme účast pedagogů na 2 kurzech – </a:t>
            </a:r>
            <a:r>
              <a:rPr lang="cs-CZ" sz="2000" dirty="0" err="1"/>
              <a:t>Feuersteinově</a:t>
            </a:r>
            <a:r>
              <a:rPr lang="cs-CZ" sz="2000" dirty="0"/>
              <a:t> metodě (2 osoby) a Učíme se venku (22 osob)</a:t>
            </a:r>
          </a:p>
        </p:txBody>
      </p:sp>
    </p:spTree>
    <p:extLst>
      <p:ext uri="{BB962C8B-B14F-4D97-AF65-F5344CB8AC3E}">
        <p14:creationId xmlns:p14="http://schemas.microsoft.com/office/powerpoint/2010/main" val="156227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 fontScale="90000"/>
          </a:bodyPr>
          <a:lstStyle/>
          <a:p>
            <a:pPr algn="r"/>
            <a:r>
              <a:rPr lang="cs-CZ" b="1" dirty="0"/>
              <a:t>Poslední akce, které nás ještě čekají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2 </a:t>
            </a:r>
            <a:r>
              <a:rPr lang="cs-CZ" sz="2000" dirty="0" err="1"/>
              <a:t>webináře</a:t>
            </a:r>
            <a:r>
              <a:rPr lang="cs-CZ" sz="2000" dirty="0"/>
              <a:t> – Online aplikace v běžné a v distanční výuce (16.6.) a Základy práce v Google </a:t>
            </a:r>
            <a:r>
              <a:rPr lang="cs-CZ" sz="2000" dirty="0" err="1"/>
              <a:t>Workspace</a:t>
            </a:r>
            <a:r>
              <a:rPr lang="cs-CZ" sz="2000" dirty="0"/>
              <a:t> (14.6.)</a:t>
            </a:r>
          </a:p>
          <a:p>
            <a:r>
              <a:rPr lang="cs-CZ" sz="2000" dirty="0"/>
              <a:t>Výukový program v novém Přírodovědném centru – TK 14 – v Žatci (23.6.)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323" y="3818999"/>
            <a:ext cx="4744735" cy="19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27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258</TotalTime>
  <Words>312</Words>
  <Application>Microsoft Office PowerPoint</Application>
  <PresentationFormat>Širokoúhlá obrazovka</PresentationFormat>
  <Paragraphs>46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Savon</vt:lpstr>
      <vt:lpstr>Vzdělávací aktivity  za dobu realizace projektu MAP II</vt:lpstr>
      <vt:lpstr>Prezentace aplikace PowerPoint</vt:lpstr>
      <vt:lpstr>Informace o vzdělávacích akcích</vt:lpstr>
      <vt:lpstr>Témata vzdělávacích akcí</vt:lpstr>
      <vt:lpstr>Témata vzdělávacích akcí</vt:lpstr>
      <vt:lpstr>Témata vzdělávacích akcí</vt:lpstr>
      <vt:lpstr>Další akce, které proběhly</vt:lpstr>
      <vt:lpstr>Poslední akce, které nás ještě čekají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Vzdělávací aktivity  za dobu realizace projektu MAP II</dc:title>
  <dc:creator>Renata Adámková</dc:creator>
  <cp:lastModifiedBy>Martin Zárybnický</cp:lastModifiedBy>
  <cp:revision>18</cp:revision>
  <dcterms:created xsi:type="dcterms:W3CDTF">2022-06-08T11:14:59Z</dcterms:created>
  <dcterms:modified xsi:type="dcterms:W3CDTF">2022-06-09T13:14:55Z</dcterms:modified>
</cp:coreProperties>
</file>