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031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6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00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02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6/9/2022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7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31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293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3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1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91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41" r:id="rId4"/>
    <p:sldLayoutId id="2147483742" r:id="rId5"/>
    <p:sldLayoutId id="2147483747" r:id="rId6"/>
    <p:sldLayoutId id="2147483743" r:id="rId7"/>
    <p:sldLayoutId id="2147483744" r:id="rId8"/>
    <p:sldLayoutId id="2147483745" r:id="rId9"/>
    <p:sldLayoutId id="2147483746" r:id="rId10"/>
    <p:sldLayoutId id="2147483748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814372-17AE-EB94-417E-59CFCF9525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026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D36D47-40B7-494B-B249-3CBA333DE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03AD0D1C-F8BA-4CD1-BC4D-BE1823F3E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BA7E51E-7B6A-4A79-8F84-47C845C7A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46E96E-7CAA-BC96-31F0-C847C0B92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91" y="836712"/>
            <a:ext cx="7032104" cy="3066706"/>
          </a:xfrm>
        </p:spPr>
        <p:txBody>
          <a:bodyPr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cs-CZ" sz="3200" b="1" dirty="0">
                <a:latin typeface="Bookman Old Style" panose="02050604050505020204" pitchFamily="18" charset="0"/>
              </a:rPr>
              <a:t>PLÁNOVÁNÍ NA ŠKOLÁCH</a:t>
            </a:r>
            <a:br>
              <a:rPr lang="cs-CZ" sz="3200" b="1" dirty="0">
                <a:latin typeface="Bookman Old Style" panose="02050604050505020204" pitchFamily="18" charset="0"/>
              </a:rPr>
            </a:br>
            <a:r>
              <a:rPr lang="cs-CZ" sz="3200" b="1" dirty="0">
                <a:latin typeface="Bookman Old Style" panose="02050604050505020204" pitchFamily="18" charset="0"/>
              </a:rPr>
              <a:t> V PROJEKTU </a:t>
            </a:r>
            <a:br>
              <a:rPr lang="cs-CZ" sz="3200" b="1" dirty="0">
                <a:latin typeface="Bookman Old Style" panose="02050604050505020204" pitchFamily="18" charset="0"/>
              </a:rPr>
            </a:br>
            <a:r>
              <a:rPr lang="cs-CZ" sz="2800" b="1" dirty="0">
                <a:latin typeface="Bookman Old Style" panose="02050604050505020204" pitchFamily="18" charset="0"/>
              </a:rPr>
              <a:t>MAP2 PODBOŘANSKO-ŽATECKO</a:t>
            </a:r>
            <a:endParaRPr lang="cs-CZ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684131-4EF0-CC9C-B5A0-0CD2AE1CC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89" y="4604422"/>
            <a:ext cx="6192039" cy="1576188"/>
          </a:xfrm>
        </p:spPr>
        <p:txBody>
          <a:bodyPr anchor="t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cs-CZ" sz="1500" b="1" dirty="0">
                <a:latin typeface="Bookman Old Style" panose="02050604050505020204" pitchFamily="18" charset="0"/>
              </a:rPr>
              <a:t>Závěrečná konference MAP 2 Podbořansko-Žatecko</a:t>
            </a:r>
          </a:p>
          <a:p>
            <a:pPr algn="ctr">
              <a:lnSpc>
                <a:spcPct val="120000"/>
              </a:lnSpc>
            </a:pPr>
            <a:r>
              <a:rPr lang="cs-CZ" sz="1500" dirty="0">
                <a:latin typeface="Bookman Old Style" panose="02050604050505020204" pitchFamily="18" charset="0"/>
              </a:rPr>
              <a:t>Zámek Krásný Dvůr, 9. června 2022</a:t>
            </a:r>
          </a:p>
          <a:p>
            <a:pPr algn="ctr">
              <a:lnSpc>
                <a:spcPct val="120000"/>
              </a:lnSpc>
            </a:pPr>
            <a:r>
              <a:rPr lang="cs-CZ" sz="1500" dirty="0">
                <a:latin typeface="Bookman Old Style" panose="02050604050505020204" pitchFamily="18" charset="0"/>
              </a:rPr>
              <a:t>Mgr. Martin Zárybnický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00F7BB-19F0-C6AD-3C61-794F05929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59323"/>
            <a:ext cx="5617331" cy="125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633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F7FF0-E660-5CBA-2FFB-925180650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UKRAJINSKÉ DĚTI</a:t>
            </a:r>
            <a:endParaRPr lang="cs-CZ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4B023-BEC5-144F-45B4-2E06713BB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2312276"/>
            <a:ext cx="10441160" cy="4429092"/>
          </a:xfrm>
        </p:spPr>
        <p:txBody>
          <a:bodyPr>
            <a:noAutofit/>
          </a:bodyPr>
          <a:lstStyle/>
          <a:p>
            <a:pPr marL="285750" lvl="0" indent="-2857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minimálně 126 dětí – integrace většinou bez potíží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využívání rodičů či příbuzných, příp. spolužáků původem z Ukrajiny již zde déle žijících jako pomocníků/tlumočníků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extra hodiny a individuální doučování ČJ, příp. AJ několikrát týdně</a:t>
            </a:r>
            <a:endParaRPr lang="cs-CZ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z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aměstnání maminky původem z Ukrajiny na dohodu</a:t>
            </a:r>
            <a:endParaRPr lang="cs-CZ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zapojení AP / na škole již působí AP </a:t>
            </a: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původem z Ukrajiny </a:t>
            </a:r>
            <a:endParaRPr lang="cs-CZ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vybrána jedna z učitelek, která má tyto děti na starosti a pracuje s nimi a pomáhá i učitelům. </a:t>
            </a:r>
            <a:endParaRPr lang="cs-CZ" sz="2000" b="1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přidělen patron-spolužák </a:t>
            </a:r>
            <a:endParaRPr lang="cs-CZ" b="1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401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F7FF0-E660-5CBA-2FFB-925180650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UKRAJINSKÉ DĚTI</a:t>
            </a:r>
            <a:endParaRPr lang="cs-CZ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4B023-BEC5-144F-45B4-2E06713BB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2312276"/>
            <a:ext cx="10441160" cy="44290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- 1 student (akordeonista), který se již i účastnil tradičního koncertu ZUŠ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latin typeface="Bookman Old Style" panose="02050604050505020204" pitchFamily="18" charset="0"/>
              </a:rPr>
              <a:t>- 1 žák, který se velice úspěšně účastnil olympiády v M (2.místo)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dítě v MŠ, ale nyní zde není, protože se rodina přesunula do Polska.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= náročné, práce navíc, ale zvládnuto !!!</a:t>
            </a:r>
          </a:p>
        </p:txBody>
      </p:sp>
    </p:spTree>
    <p:extLst>
      <p:ext uri="{BB962C8B-B14F-4D97-AF65-F5344CB8AC3E}">
        <p14:creationId xmlns:p14="http://schemas.microsoft.com/office/powerpoint/2010/main" val="3233085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83B51D-FA1D-8661-E69E-4818F5295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Bookman Old Style" panose="02050604050505020204" pitchFamily="18" charset="0"/>
              </a:rPr>
              <a:t>PROSTŘEDÍ PRO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448D0A-326E-B725-11C8-28FCF36D7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2312276"/>
            <a:ext cx="10513168" cy="3651504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cs-CZ" sz="2000" b="1" dirty="0">
                <a:latin typeface="Bookman Old Style" panose="02050604050505020204" pitchFamily="18" charset="0"/>
              </a:rPr>
              <a:t>velice pěkné a podnětné prostředí pro vzdělávání</a:t>
            </a:r>
          </a:p>
          <a:p>
            <a:pPr marL="285750" indent="-285750">
              <a:buFontTx/>
              <a:buChar char="-"/>
            </a:pPr>
            <a:r>
              <a:rPr lang="cs-CZ" sz="2000" b="1" dirty="0">
                <a:latin typeface="Bookman Old Style" panose="02050604050505020204" pitchFamily="18" charset="0"/>
              </a:rPr>
              <a:t>modernizace a další zvelebování (venkovní učebny)</a:t>
            </a:r>
          </a:p>
          <a:p>
            <a:pPr marL="285750" indent="-285750">
              <a:buFontTx/>
              <a:buChar char="-"/>
            </a:pPr>
            <a:r>
              <a:rPr lang="cs-CZ" sz="2000" b="1" dirty="0">
                <a:latin typeface="Bookman Old Style" panose="02050604050505020204" pitchFamily="18" charset="0"/>
              </a:rPr>
              <a:t>flexibilita a adaptabilita v nestandardních prostorech (vily, hist. budovy)</a:t>
            </a:r>
          </a:p>
          <a:p>
            <a:r>
              <a:rPr lang="cs-CZ" sz="2000" b="1" dirty="0">
                <a:latin typeface="Bookman Old Style" panose="02050604050505020204" pitchFamily="18" charset="0"/>
              </a:rPr>
              <a:t>-----------------------------------------------------------------------</a:t>
            </a:r>
          </a:p>
          <a:p>
            <a:r>
              <a:rPr lang="cs-CZ" sz="2000" b="1" dirty="0">
                <a:latin typeface="Bookman Old Style" panose="02050604050505020204" pitchFamily="18" charset="0"/>
              </a:rPr>
              <a:t>- ne vždy dobrý technický stav (i dlouhodobě) </a:t>
            </a:r>
          </a:p>
        </p:txBody>
      </p:sp>
    </p:spTree>
    <p:extLst>
      <p:ext uri="{BB962C8B-B14F-4D97-AF65-F5344CB8AC3E}">
        <p14:creationId xmlns:p14="http://schemas.microsoft.com/office/powerpoint/2010/main" val="267663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82C0F-6EC6-1122-235F-A1C233DE4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Bookman Old Style" panose="02050604050505020204" pitchFamily="18" charset="0"/>
              </a:rPr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0603C-A39B-DCD8-D230-E37361900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2312276"/>
            <a:ext cx="10441160" cy="4545724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buFontTx/>
              <a:buChar char="-"/>
            </a:pPr>
            <a:r>
              <a:rPr lang="cs-CZ" sz="2000" b="1" dirty="0">
                <a:latin typeface="Bookman Old Style" panose="02050604050505020204" pitchFamily="18" charset="0"/>
              </a:rPr>
              <a:t>COVID 			… </a:t>
            </a:r>
            <a:r>
              <a:rPr lang="cs-CZ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ZVLÁDNUTO</a:t>
            </a:r>
          </a:p>
          <a:p>
            <a:pPr marL="285750" indent="-285750">
              <a:lnSpc>
                <a:spcPct val="110000"/>
              </a:lnSpc>
              <a:buFontTx/>
              <a:buChar char="-"/>
            </a:pPr>
            <a:r>
              <a:rPr lang="cs-CZ" sz="2000" b="1" dirty="0">
                <a:latin typeface="Bookman Old Style" panose="02050604050505020204" pitchFamily="18" charset="0"/>
              </a:rPr>
              <a:t>AKTIVITA ŠKOL		… </a:t>
            </a:r>
            <a:r>
              <a:rPr lang="cs-CZ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ZVLÁDNUTO</a:t>
            </a:r>
          </a:p>
          <a:p>
            <a:pPr marL="285750" indent="-285750">
              <a:lnSpc>
                <a:spcPct val="110000"/>
              </a:lnSpc>
              <a:buFontTx/>
              <a:buChar char="-"/>
            </a:pPr>
            <a:r>
              <a:rPr lang="cs-CZ" sz="2000" b="1" dirty="0">
                <a:latin typeface="Bookman Old Style" panose="02050604050505020204" pitchFamily="18" charset="0"/>
              </a:rPr>
              <a:t>UKRAJINSKÉ DĚTI 	… </a:t>
            </a:r>
            <a:r>
              <a:rPr lang="cs-CZ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ZVLÁDNUTO</a:t>
            </a:r>
          </a:p>
          <a:p>
            <a:pPr marL="285750" indent="-285750">
              <a:lnSpc>
                <a:spcPct val="110000"/>
              </a:lnSpc>
              <a:buFontTx/>
              <a:buChar char="-"/>
            </a:pPr>
            <a:r>
              <a:rPr lang="cs-CZ" sz="2000" b="1" dirty="0">
                <a:latin typeface="Bookman Old Style" panose="02050604050505020204" pitchFamily="18" charset="0"/>
              </a:rPr>
              <a:t>POSTŘEDÍ		… </a:t>
            </a:r>
            <a:r>
              <a:rPr lang="cs-CZ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ZVLÁDNUTO</a:t>
            </a:r>
          </a:p>
          <a:p>
            <a:r>
              <a:rPr lang="cs-CZ" sz="2000" b="1" dirty="0">
                <a:latin typeface="Bookman Old Style" panose="02050604050505020204" pitchFamily="18" charset="0"/>
              </a:rPr>
              <a:t>-----------------------------------------------------------------------</a:t>
            </a:r>
          </a:p>
          <a:p>
            <a:r>
              <a:rPr lang="cs-CZ" sz="2000" b="1" dirty="0">
                <a:latin typeface="Bookman Old Style" panose="02050604050505020204" pitchFamily="18" charset="0"/>
              </a:rPr>
              <a:t>+ PLÁNOVÁNÍ --- INVESTIČNÍ ZÁMĚRY – PROJEKTY – REALIZACE</a:t>
            </a:r>
          </a:p>
          <a:p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 DÁL? </a:t>
            </a:r>
          </a:p>
          <a:p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	PLÁNOVAT, PŘEMÝŠLET, INOVOVAT, SDÍLET, …</a:t>
            </a:r>
          </a:p>
        </p:txBody>
      </p:sp>
    </p:spTree>
    <p:extLst>
      <p:ext uri="{BB962C8B-B14F-4D97-AF65-F5344CB8AC3E}">
        <p14:creationId xmlns:p14="http://schemas.microsoft.com/office/powerpoint/2010/main" val="2024076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814372-17AE-EB94-417E-59CFCF9525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026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D36D47-40B7-494B-B249-3CBA333DE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03AD0D1C-F8BA-4CD1-BC4D-BE1823F3E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BA7E51E-7B6A-4A79-8F84-47C845C7A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46E96E-7CAA-BC96-31F0-C847C0B92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1576" y="2780928"/>
            <a:ext cx="7283242" cy="1028256"/>
          </a:xfrm>
        </p:spPr>
        <p:txBody>
          <a:bodyPr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cs-CZ" sz="3600" dirty="0">
                <a:latin typeface="Bookman Old Style" panose="02050604050505020204" pitchFamily="18" charset="0"/>
              </a:rPr>
              <a:t>DĚKUJI ZA POZORNOST</a:t>
            </a:r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5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CF716-18D5-0542-5DA5-1B5785B2D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Bookman Old Style" panose="02050604050505020204" pitchFamily="18" charset="0"/>
              </a:rPr>
              <a:t>TROCHA STATISTIKY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61AF3F-4A9F-57D2-8FA7-BF321FE25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501100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>
                <a:latin typeface="Bookman Old Style" panose="02050604050505020204" pitchFamily="18" charset="0"/>
              </a:rPr>
              <a:t>9/2018 – 7/2022 --- 150 schůzek na školách</a:t>
            </a:r>
          </a:p>
          <a:p>
            <a:r>
              <a:rPr lang="cs-CZ" sz="2400" b="1" dirty="0">
                <a:latin typeface="Bookman Old Style" panose="02050604050505020204" pitchFamily="18" charset="0"/>
              </a:rPr>
              <a:t>	      → z toho cca ½ online/jinou  formou</a:t>
            </a:r>
          </a:p>
          <a:p>
            <a:r>
              <a:rPr lang="cs-CZ" sz="2400" b="1" dirty="0">
                <a:latin typeface="Bookman Old Style" panose="02050604050505020204" pitchFamily="18" charset="0"/>
              </a:rPr>
              <a:t>               --- 36 škol z území (34 MŠ/ZŠ + 2 ZUŠ)</a:t>
            </a:r>
          </a:p>
          <a:p>
            <a:r>
              <a:rPr lang="cs-CZ" sz="2400" b="1" dirty="0">
                <a:latin typeface="Bookman Old Style" panose="02050604050505020204" pitchFamily="18" charset="0"/>
              </a:rPr>
              <a:t>               --- celkem cca. 50 osob (přímé zapojení)</a:t>
            </a:r>
          </a:p>
          <a:p>
            <a:r>
              <a:rPr lang="cs-CZ" sz="2400" b="1" dirty="0">
                <a:latin typeface="Bookman Old Style" panose="02050604050505020204" pitchFamily="18" charset="0"/>
              </a:rPr>
              <a:t>	       --- 1 </a:t>
            </a:r>
            <a:r>
              <a:rPr lang="cs-CZ" sz="2400" b="1" dirty="0" err="1">
                <a:latin typeface="Bookman Old Style" panose="02050604050505020204" pitchFamily="18" charset="0"/>
              </a:rPr>
              <a:t>infomail</a:t>
            </a:r>
            <a:r>
              <a:rPr lang="cs-CZ" sz="2400" b="1">
                <a:latin typeface="Bookman Old Style" panose="02050604050505020204" pitchFamily="18" charset="0"/>
              </a:rPr>
              <a:t> měsíčně</a:t>
            </a:r>
            <a:endParaRPr lang="cs-CZ" sz="2400" b="1" dirty="0">
              <a:latin typeface="Bookman Old Style" panose="02050604050505020204" pitchFamily="18" charset="0"/>
            </a:endParaRPr>
          </a:p>
          <a:p>
            <a:r>
              <a:rPr lang="cs-CZ" sz="2400" b="1" dirty="0">
                <a:latin typeface="Bookman Old Style" panose="02050604050505020204" pitchFamily="18" charset="0"/>
              </a:rPr>
              <a:t>------------------------------------------------------------------</a:t>
            </a:r>
          </a:p>
          <a:p>
            <a:r>
              <a:rPr lang="cs-CZ" sz="2400" b="1" dirty="0">
                <a:latin typeface="Bookman Old Style" panose="02050604050505020204" pitchFamily="18" charset="0"/>
              </a:rPr>
              <a:t>3/2020 – 3/2022 --- opatření a vlny COVID-19</a:t>
            </a:r>
          </a:p>
          <a:p>
            <a:r>
              <a:rPr lang="cs-CZ" sz="2400" b="1" dirty="0">
                <a:latin typeface="Bookman Old Style" panose="02050604050505020204" pitchFamily="18" charset="0"/>
              </a:rPr>
              <a:t>3/2022 --- postupný příliv uprchlíků z Ukrajiny</a:t>
            </a:r>
          </a:p>
          <a:p>
            <a:endParaRPr lang="cs-CZ" sz="24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0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9A3C9-B462-B603-D73E-2C0ED53F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Bookman Old Style" panose="02050604050505020204" pitchFamily="18" charset="0"/>
              </a:rPr>
              <a:t>DISTANČNÍ VÝUKA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73C06-35C8-64ED-2165-665D3DB20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2312276"/>
            <a:ext cx="10441160" cy="45011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pestrá </a:t>
            </a:r>
            <a:r>
              <a:rPr lang="cs-CZ" sz="1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paleta různých nástrojů – nejčastěji: GOOGLE MEEET, GOOGLE CLASSROOM, GOOGLE JAMBOARD, MS TEAMS, ŠKOLA V PYŽAMU, FB skupiny, MESSENGER, WHATSAPP, e-maily, webové stránky školy, doručování/vyzvedávání tištěných materiálů, konzultace…</a:t>
            </a:r>
            <a:endParaRPr lang="cs-CZ" sz="18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ú</a:t>
            </a:r>
            <a:r>
              <a:rPr lang="cs-CZ" sz="1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čast a aktivita na výuce podobná jako při normální výuce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neúčast/</a:t>
            </a:r>
            <a:r>
              <a:rPr lang="cs-CZ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pasivita  </a:t>
            </a:r>
            <a:r>
              <a:rPr lang="cs-CZ" sz="1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řešena individuální domluvou, pohovorem s rodiči apod.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 prodlužující se délkou této formy vzdělávání byla na všech aktérech patrná určitá </a:t>
            </a:r>
            <a:r>
              <a:rPr lang="cs-CZ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ÚNAVA, V PŘÍPADĚ ŽÁKŮ I ZTRÁTA MOTIVACE</a:t>
            </a:r>
            <a:endParaRPr lang="cs-CZ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50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9A3C9-B462-B603-D73E-2C0ED53F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Bookman Old Style" panose="02050604050505020204" pitchFamily="18" charset="0"/>
              </a:rPr>
              <a:t>DISTANČNÍ VÝUKA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73C06-35C8-64ED-2165-665D3DB20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2312276"/>
            <a:ext cx="10369152" cy="45011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podporů žáků ze soc. nepodnětného prostředí či jinak znevýhodněných - AP na jednotlivých školách +  zajištění (nejčastěji zapůjčení) NTB, sluchátek, mobilního internetu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odiče – počáteční potíže s technickým zajištěním výuky a osvojením si práce se zvolenými nástroji pro online výuku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výtky jak na nízké, tak na vysoké nároky na žáky</a:t>
            </a: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+ n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egativní role některých rodičů – omlouvání z výuky.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cs-CZ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97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9A3C9-B462-B603-D73E-2C0ED53F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Bookman Old Style" panose="02050604050505020204" pitchFamily="18" charset="0"/>
              </a:rPr>
              <a:t>DISTANČNÍ VÝUKA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73C06-35C8-64ED-2165-665D3DB20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2312276"/>
            <a:ext cx="10441160" cy="365150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k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lasifikace řešena známkováním, spíše výjimečně doprovázeným slovním hodnocením. </a:t>
            </a:r>
            <a:endParaRPr lang="cs-CZ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esporně negativním důsledkem tohoto období bylo </a:t>
            </a:r>
            <a:r>
              <a:rPr lang="cs-CZ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PŘETÍŽENÍ PEDAGOGŮ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např. v malotřídních školách narostl učitelům několikanásobně objem výuky, protože učili každou třídu zvlášť.</a:t>
            </a:r>
            <a:endParaRPr lang="cs-CZ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MŠ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fungovaly většinou ve „standardním“ provozu s přijetím hygienických a jiných opatření</a:t>
            </a:r>
            <a:endParaRPr lang="cs-CZ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36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EFAB1-DE82-7E0D-6E22-31DA53CDB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Bookman Old Style" panose="02050604050505020204" pitchFamily="18" charset="0"/>
              </a:rPr>
              <a:t>AKTIVITY VE ŠKOLÁCH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CE51D-7A04-7429-3F82-5E46D0728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2312276"/>
            <a:ext cx="10585176" cy="3651504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školy v území jsou v této oblasti velice aktivní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nejpestřejší škála aktivit – kroužky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kromě tradičních kroužků, např. cizí jazyky, tanec, WING TSUN, TAE-BO, thaibox, rybářství, náboženství, kuchařský klub–zdravé vaření, myslivost, robotika či střelba.</a:t>
            </a:r>
            <a:endParaRPr lang="cs-CZ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cs-CZ" sz="2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73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EFAB1-DE82-7E0D-6E22-31DA53CDB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Bookman Old Style" panose="02050604050505020204" pitchFamily="18" charset="0"/>
              </a:rPr>
              <a:t>AKTIVITY VE ŠKOLÁCH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CE51D-7A04-7429-3F82-5E46D0728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2312276"/>
            <a:ext cx="10585176" cy="3651504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školy také spolupracují mezi sebou – mikrosdílení, akce, exkurze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některé realizují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např. náslechy v jiné škole 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s organizacemi jako je MENSA, SOKOL, FAČR  apod.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edna z „venkovských“ škol úspěšně realizuje U3V</a:t>
            </a:r>
            <a:endParaRPr lang="cs-CZ" sz="20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620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F7FF0-E660-5CBA-2FFB-925180650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LÍDŘI V ÚZEMÍ </a:t>
            </a:r>
            <a:endParaRPr lang="cs-CZ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4B023-BEC5-144F-45B4-2E06713BB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2312276"/>
            <a:ext cx="10441160" cy="3651504"/>
          </a:xfrm>
        </p:spPr>
        <p:txBody>
          <a:bodyPr>
            <a:normAutofit/>
          </a:bodyPr>
          <a:lstStyle/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vytvoření širší sítě lídrů problematické</a:t>
            </a:r>
          </a:p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lídři jsou, ale jsou to jedinci většinou natolik vytížení, že již nemají časové možnosti, případně sílu na další působení v území</a:t>
            </a:r>
          </a:p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negativní dopad distanční výuky, </a:t>
            </a:r>
          </a:p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vytipovávání a získávání lídrů </a:t>
            </a: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území bude samozřejmě průběžně pokračovat!      </a:t>
            </a:r>
            <a:endParaRPr lang="cs-CZ" sz="2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3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F7FF0-E660-5CBA-2FFB-925180650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PŘÍKLADY</a:t>
            </a:r>
            <a:r>
              <a:rPr lang="cs-CZ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DOBRÉ PRAXE</a:t>
            </a:r>
            <a:endParaRPr lang="cs-CZ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4B023-BEC5-144F-45B4-2E06713BB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2312276"/>
            <a:ext cx="10441160" cy="4429092"/>
          </a:xfrm>
        </p:spPr>
        <p:txBody>
          <a:bodyPr>
            <a:normAutofit/>
          </a:bodyPr>
          <a:lstStyle/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území se realizuje spousta aktivit - příkladů dobré praxe</a:t>
            </a:r>
          </a:p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Feuersteinova metoda instrumentálního obohacování</a:t>
            </a:r>
          </a:p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kritické myšlení, </a:t>
            </a: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CLIL, kooperativní učení, hybridní výuka</a:t>
            </a:r>
          </a:p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Montessori, Začít spolu, Učíme venku</a:t>
            </a:r>
          </a:p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environmentální aktivity,, udržitelný rozvoj, zdravé stravování</a:t>
            </a:r>
          </a:p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informatická pregramotnost v MŠ</a:t>
            </a:r>
          </a:p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U3V, cizinci s OMJ, MENSA, SOKOL, komunitní aktivity</a:t>
            </a:r>
            <a:endParaRPr lang="cs-CZ" sz="2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53493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_2SEEDS">
      <a:dk1>
        <a:srgbClr val="000000"/>
      </a:dk1>
      <a:lt1>
        <a:srgbClr val="FFFFFF"/>
      </a:lt1>
      <a:dk2>
        <a:srgbClr val="302E1B"/>
      </a:dk2>
      <a:lt2>
        <a:srgbClr val="F0F1F3"/>
      </a:lt2>
      <a:accent1>
        <a:srgbClr val="A8A15F"/>
      </a:accent1>
      <a:accent2>
        <a:srgbClr val="C6976B"/>
      </a:accent2>
      <a:accent3>
        <a:srgbClr val="96A86F"/>
      </a:accent3>
      <a:accent4>
        <a:srgbClr val="62AD90"/>
      </a:accent4>
      <a:accent5>
        <a:srgbClr val="71AAAB"/>
      </a:accent5>
      <a:accent6>
        <a:srgbClr val="71A1C8"/>
      </a:accent6>
      <a:hlink>
        <a:srgbClr val="6B72A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756</Words>
  <Application>Microsoft Office PowerPoint</Application>
  <PresentationFormat>Širokoúhlá obrazovka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Meiryo</vt:lpstr>
      <vt:lpstr>Arial</vt:lpstr>
      <vt:lpstr>Bookman Old Style</vt:lpstr>
      <vt:lpstr>Corbel</vt:lpstr>
      <vt:lpstr>SketchLinesVTI</vt:lpstr>
      <vt:lpstr>PLÁNOVÁNÍ NA ŠKOLÁCH  V PROJEKTU  MAP2 PODBOŘANSKO-ŽATECKO</vt:lpstr>
      <vt:lpstr>TROCHA STATISTIKY </vt:lpstr>
      <vt:lpstr>DISTANČNÍ VÝUKA</vt:lpstr>
      <vt:lpstr>DISTANČNÍ VÝUKA</vt:lpstr>
      <vt:lpstr>DISTANČNÍ VÝUKA</vt:lpstr>
      <vt:lpstr>AKTIVITY VE ŠKOLÁCH </vt:lpstr>
      <vt:lpstr>AKTIVITY VE ŠKOLÁCH </vt:lpstr>
      <vt:lpstr>LÍDŘI V ÚZEMÍ </vt:lpstr>
      <vt:lpstr>PŘÍKLADY DOBRÉ PRAXE</vt:lpstr>
      <vt:lpstr>UKRAJINSKÉ DĚTI</vt:lpstr>
      <vt:lpstr>UKRAJINSKÉ DĚTI</vt:lpstr>
      <vt:lpstr>PROSTŘEDÍ PRO VZDĚLÁVÁNÍ</vt:lpstr>
      <vt:lpstr>SHRNUTÍ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 NA ŠKOLÁCH  V PROJEKTU  MAP2 PODBOŘANSKO-ŽATECKO</dc:title>
  <dc:creator>m z</dc:creator>
  <cp:lastModifiedBy>Martin Zárybnický</cp:lastModifiedBy>
  <cp:revision>6</cp:revision>
  <dcterms:created xsi:type="dcterms:W3CDTF">2022-06-08T14:40:02Z</dcterms:created>
  <dcterms:modified xsi:type="dcterms:W3CDTF">2022-06-10T08:17:23Z</dcterms:modified>
</cp:coreProperties>
</file>