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6" r:id="rId4"/>
    <p:sldId id="259" r:id="rId5"/>
    <p:sldId id="269" r:id="rId6"/>
    <p:sldId id="261" r:id="rId7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pauerova" initials="N" lastIdx="1" clrIdx="0">
    <p:extLst>
      <p:ext uri="{19B8F6BF-5375-455C-9EA6-DF929625EA0E}">
        <p15:presenceInfo xmlns:p15="http://schemas.microsoft.com/office/powerpoint/2012/main" userId="Nipauerov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http://www.vladar.cz/soubory/logo_hp_uk.pn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vladar.cz/avizo-9-vyzva-mas-vladar-irop-vypis-text-90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vladar.cz/avizo-10-vyzva-mas-vladar-irop-vypis-text-91.html" TargetMode="External"/><Relationship Id="rId2" Type="http://schemas.openxmlformats.org/officeDocument/2006/relationships/hyperlink" Target="http://vladar.cz/avizo-9-vyzva-mas-vladar-irop-vypis-text-90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vladar.cz/avizo-11-vyzva-mas-vladar-irop-vypis-text-92.html" TargetMode="External"/><Relationship Id="rId2" Type="http://schemas.openxmlformats.org/officeDocument/2006/relationships/hyperlink" Target="http://vladar.cz/avizo-9-vyzva-mas-vladar-irop-vypis-text-90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ladar.cz/" TargetMode="External"/><Relationship Id="rId7" Type="http://schemas.openxmlformats.org/officeDocument/2006/relationships/image" Target="../media/image3.jpeg"/><Relationship Id="rId2" Type="http://schemas.openxmlformats.org/officeDocument/2006/relationships/hyperlink" Target="mailto:andrea.nipauerova@vladar.cz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http://www.vladar.cz/soubory/logo_hp_uk.png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73087" y="1671679"/>
            <a:ext cx="7766936" cy="1646302"/>
          </a:xfrm>
        </p:spPr>
        <p:txBody>
          <a:bodyPr anchor="ctr"/>
          <a:lstStyle/>
          <a:p>
            <a:pPr algn="ctr"/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 Vladař o.p.s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6483" y="3428799"/>
            <a:ext cx="7766936" cy="1710129"/>
          </a:xfrm>
        </p:spPr>
        <p:txBody>
          <a:bodyPr anchor="ctr">
            <a:normAutofit fontScale="85000" lnSpcReduction="2000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Přehled </a:t>
            </a:r>
            <a:r>
              <a:rPr lang="cs-CZ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vyhlášených a chystaných výzev </a:t>
            </a: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operačním programu IROP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endParaRPr lang="cs-CZ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cs-CZ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rok 2019 – opatření IROP </a:t>
            </a: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– Zvýšení kvality a dostupnosti infrastruktury pro vzdělávání a celoživotní učení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endParaRPr lang="cs-CZ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endParaRPr lang="cs-CZ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ísto konání: MÚ Žatec, zasedací místnost, 10. 6. 2019, zahájení v 15:30 hod.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1" descr="C:\Users\jrysavy\Desktop\_stara_plocha\vladar logo velké bez pozadí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206" y="318835"/>
            <a:ext cx="1266698" cy="1153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http://www.vladar.cz/soubory/logo_hp_uk.png"/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136" y="6095365"/>
            <a:ext cx="560705" cy="5816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1" descr="IROP_CZ_RO_B_C RGB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66" y="5914390"/>
            <a:ext cx="5760720" cy="9436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2167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42486" y="1433934"/>
            <a:ext cx="9281159" cy="4729122"/>
          </a:xfrm>
        </p:spPr>
        <p:txBody>
          <a:bodyPr anchor="ctr"/>
          <a:lstStyle/>
          <a:p>
            <a:pPr algn="ctr"/>
            <a:r>
              <a:rPr lang="cs-CZ" sz="28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Alokace jednotlivých výzev </a:t>
            </a:r>
            <a:r>
              <a:rPr lang="cs-CZ" sz="1400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(příspěvek EFRR 95%)</a:t>
            </a:r>
            <a:r>
              <a:rPr lang="cs-CZ" sz="28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výzva MAS Vladař – IROP 5 / </a:t>
            </a:r>
            <a:r>
              <a:rPr lang="cs-CZ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aktivita MŠ</a:t>
            </a:r>
            <a:br>
              <a:rPr lang="cs-CZ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5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Výzva MAS Vladař - IROP - IROP 5 - Zvýšení kvality a dostupnosti </a:t>
            </a:r>
            <a:r>
              <a:rPr lang="cs-CZ" sz="15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infrastruktury </a:t>
            </a:r>
            <a:r>
              <a:rPr lang="cs-CZ" sz="15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vzdělávání a celoživotní učení / </a:t>
            </a:r>
            <a:r>
              <a:rPr lang="cs-CZ" sz="1500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Infrastruktura předškolního </a:t>
            </a:r>
            <a:r>
              <a:rPr lang="cs-CZ" sz="1500" i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vzdělávání			</a:t>
            </a:r>
            <a:r>
              <a:rPr lang="cs-CZ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2 500 000,00 Kč</a:t>
            </a:r>
            <a:br>
              <a:rPr lang="cs-CZ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</a:t>
            </a:r>
            <a:r>
              <a:rPr lang="cs-CZ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výzva MAS Vladař – IROP 5 / aktivita </a:t>
            </a:r>
            <a:r>
              <a:rPr lang="cs-CZ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ZŠ</a:t>
            </a:r>
            <a:br>
              <a:rPr lang="cs-CZ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5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</a:t>
            </a:r>
            <a:r>
              <a:rPr lang="cs-CZ" sz="15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Výzva MAS Vladař - IROP - IROP 5 - Zvýšení kvality a dostupnosti infrastruktury pro vzdělávání a celoživotní učení / </a:t>
            </a:r>
            <a:r>
              <a:rPr lang="cs-CZ" sz="1500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Infrastruktura </a:t>
            </a:r>
            <a:r>
              <a:rPr lang="cs-CZ" sz="1500" i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základních škol					</a:t>
            </a:r>
            <a:r>
              <a:rPr lang="cs-CZ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14 403 469,72 Kč</a:t>
            </a:r>
            <a:br>
              <a:rPr lang="cs-CZ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</a:t>
            </a:r>
            <a:r>
              <a:rPr lang="cs-CZ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výzva MAS Vladař – IROP 5 / aktivita </a:t>
            </a:r>
            <a:r>
              <a:rPr lang="cs-CZ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SOŠ a VOŠ</a:t>
            </a:r>
            <a:br>
              <a:rPr lang="cs-CZ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5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</a:t>
            </a:r>
            <a:r>
              <a:rPr lang="cs-CZ" sz="15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Výzva MAS Vladař - IROP - IROP 5 - Zvýšení kvality a dostupnosti infrastruktury pro vzdělávání a celoživotní učení / </a:t>
            </a:r>
            <a:r>
              <a:rPr lang="cs-CZ" sz="1500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Infrastruktura </a:t>
            </a:r>
            <a:r>
              <a:rPr lang="cs-CZ" sz="1500" i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středních a vyšších odborných škol	</a:t>
            </a:r>
            <a:r>
              <a:rPr lang="cs-CZ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cs-CZ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</a:t>
            </a:r>
            <a:r>
              <a:rPr lang="cs-CZ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000,00 </a:t>
            </a:r>
            <a:r>
              <a:rPr lang="cs-CZ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Kč</a:t>
            </a:r>
          </a:p>
        </p:txBody>
      </p:sp>
      <p:pic>
        <p:nvPicPr>
          <p:cNvPr id="4" name="obrázek 1" descr="C:\Users\jrysavy\Desktop\_stara_plocha\vladar logo velké bez pozadí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829" y="71947"/>
            <a:ext cx="1266698" cy="1153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75403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" y="393192"/>
            <a:ext cx="11932920" cy="6181344"/>
          </a:xfrm>
        </p:spPr>
        <p:txBody>
          <a:bodyPr anchor="t"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výzva MAS Vladař – IROP 5 / aktivita MŠ</a:t>
            </a:r>
            <a:r>
              <a:rPr lang="cs-CZ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cs-CZ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Výzva MAS Vladař - IROP - IROP 5 - Zvýšení kvality a dostupnosti infrastruktury pro vzdělávání a </a:t>
            </a:r>
            <a:r>
              <a:rPr lang="cs-CZ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celoživotní </a:t>
            </a:r>
            <a:r>
              <a:rPr lang="cs-CZ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učení / </a:t>
            </a:r>
            <a:r>
              <a:rPr lang="cs-CZ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Infrastruktura předškolního </a:t>
            </a:r>
            <a:r>
              <a:rPr lang="cs-CZ" i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vzdělávání</a:t>
            </a:r>
          </a:p>
          <a:p>
            <a:pPr marL="0" indent="0">
              <a:spcBef>
                <a:spcPts val="0"/>
              </a:spcBef>
              <a:buNone/>
            </a:pPr>
            <a:endParaRPr lang="cs-CZ" sz="1000" dirty="0" smtClean="0">
              <a:hlinkClick r:id="rId2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vladar.cz/avizo-9-vyzva-mas-vladar-irop-vypis-text-90.html</a:t>
            </a:r>
            <a:endParaRPr lang="cs-CZ" dirty="0" smtClean="0"/>
          </a:p>
          <a:p>
            <a:pPr marL="0" indent="0" algn="just">
              <a:spcBef>
                <a:spcPts val="0"/>
              </a:spcBef>
              <a:buNone/>
            </a:pPr>
            <a:endParaRPr lang="cs-CZ" sz="10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i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Stav výzvy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schválená textace výzvy a směrnice č. 02 kritéria pro hodnocení </a:t>
            </a:r>
            <a:r>
              <a:rPr lang="cs-CZ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FNaP</a:t>
            </a:r>
            <a: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VH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ze strany řídících orgánů MAS a IROP.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i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Vyhlášení výzvy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2.polovina června 2019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i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Podporované aktivity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odporovány jsou aktivity zaměřené na zvýšení </a:t>
            </a:r>
            <a: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nedostatečné kapacity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kvalitních a cenově dostupných zařízení péče o děti v předškolním věku / </a:t>
            </a:r>
            <a: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navyšování kapacity MŠ je hlavní zaměření projektu</a:t>
            </a:r>
          </a:p>
          <a:p>
            <a:pPr marL="400050" lvl="1" indent="0" algn="just">
              <a:spcBef>
                <a:spcPts val="0"/>
              </a:spcBef>
              <a:buNone/>
            </a:pPr>
            <a:endParaRPr lang="cs-CZ" sz="1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 algn="ctr">
              <a:spcBef>
                <a:spcPts val="0"/>
              </a:spcBef>
              <a:buNone/>
            </a:pPr>
            <a:r>
              <a:rPr lang="cs-CZ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 aktivity projektu </a:t>
            </a:r>
            <a:r>
              <a:rPr lang="cs-CZ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minimálně </a:t>
            </a:r>
            <a:r>
              <a:rPr lang="cs-CZ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85% celkových způsobilých výdajů projektu</a:t>
            </a:r>
          </a:p>
          <a:p>
            <a:pPr marL="400050" lvl="1" indent="0" algn="ctr">
              <a:spcBef>
                <a:spcPts val="0"/>
              </a:spcBef>
              <a:buNone/>
            </a:pPr>
            <a:r>
              <a:rPr lang="cs-CZ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Vedlejší aktivity projektu </a:t>
            </a:r>
            <a:r>
              <a:rPr lang="cs-CZ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maximálně </a:t>
            </a:r>
            <a:r>
              <a:rPr lang="cs-CZ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15% </a:t>
            </a: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celkových způsobilých výdajů projektu</a:t>
            </a:r>
          </a:p>
          <a:p>
            <a:pPr marL="400050" lvl="1" indent="0" algn="just">
              <a:spcBef>
                <a:spcPts val="0"/>
              </a:spcBef>
              <a:buNone/>
            </a:pPr>
            <a:endParaRPr lang="cs-CZ" sz="1000" i="1" u="sng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i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Zaměření výzvy</a:t>
            </a:r>
          </a:p>
          <a:p>
            <a:pPr marL="400050" lvl="2" indent="0" algn="just">
              <a:spcBef>
                <a:spcPts val="0"/>
              </a:spcBef>
              <a:buNone/>
            </a:pP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stavby a stavební práce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spojené s výstavbou nové </a:t>
            </a: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infrastruktury (včetně 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vybudování přípojky pro přivedení inženýrských </a:t>
            </a: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sítí), </a:t>
            </a:r>
            <a:r>
              <a:rPr lang="cs-CZ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rekonstrukce </a:t>
            </a: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stavební úpravy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stávající infrastruktury, včetně zabezpečení bezbariérovosti dle vyhlášky č. 398/2009 Sb., o obecných technických požadavcích zabezpečujících bezbariérové užívání </a:t>
            </a: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staveb, </a:t>
            </a:r>
            <a:r>
              <a:rPr lang="cs-CZ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nákup </a:t>
            </a: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pozemků a staveb 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(nemovitostí</a:t>
            </a: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cs-CZ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pořízení </a:t>
            </a: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vybavení budov a </a:t>
            </a:r>
            <a:r>
              <a:rPr lang="cs-CZ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učeben, pořízení </a:t>
            </a: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kompenzačních </a:t>
            </a:r>
            <a:r>
              <a:rPr lang="cs-CZ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pomůcek</a:t>
            </a:r>
            <a:endParaRPr lang="cs-CZ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spcBef>
                <a:spcPts val="0"/>
              </a:spcBef>
              <a:buNone/>
            </a:pPr>
            <a:endParaRPr lang="cs-CZ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613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035" y="82296"/>
            <a:ext cx="11943643" cy="6775704"/>
          </a:xfrm>
        </p:spPr>
        <p:txBody>
          <a:bodyPr anchor="ctr"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výzva MAS Vladař – IROP 5 / aktivita ZŠ</a:t>
            </a:r>
            <a:r>
              <a:rPr lang="cs-CZ" sz="5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5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Výzva MAS Vladař - IROP - IROP 5 - Zvýšení kvality a dostupnosti infrastruktury pro vzdělávání a celoživotní učení / </a:t>
            </a:r>
            <a:r>
              <a:rPr lang="cs-CZ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Infrastruktura základních </a:t>
            </a:r>
            <a:r>
              <a:rPr lang="cs-CZ" i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škol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sz="1000" dirty="0"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cs-CZ" dirty="0">
                <a:hlinkClick r:id="rId3"/>
              </a:rPr>
              <a:t>http://vladar.cz/avizo-10-vyzva-mas-vladar-irop-vypis-text-91.html</a:t>
            </a:r>
            <a:endParaRPr lang="cs-CZ" dirty="0"/>
          </a:p>
          <a:p>
            <a:pPr marL="0" indent="0" algn="just">
              <a:spcBef>
                <a:spcPts val="0"/>
              </a:spcBef>
              <a:buNone/>
            </a:pPr>
            <a:endParaRPr lang="cs-CZ" sz="10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i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Stav výzvy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probíhá přípravný a schvalovací proces </a:t>
            </a: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textace výzvy a směrnice č. 02 kritéria pro hodnocení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FNaP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VH ze strany řídících orgánů MAS a IROP.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i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Vyhlášení výzvy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červen / červenec 2019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cs-CZ" sz="1000" i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i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Podporované </a:t>
            </a:r>
            <a:r>
              <a:rPr lang="cs-CZ" i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aktivity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projektové žádosti musí být v souladu s </a:t>
            </a:r>
            <a: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Místním akčním plánem vzdělávání (MAP)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v souladu se strategickým rámcem, vazba na klíčové kompetence IROP (</a:t>
            </a:r>
            <a: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jazyk a jazyková komunikace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člověk a jeho svět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matematika a její aplikace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člověk a příroda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Fyzika / Chemie / Přírodopis / Zeměpis, </a:t>
            </a:r>
            <a: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člověk a svět práce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průřezová témata RVP ZV, </a:t>
            </a:r>
            <a: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environmentální výchova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 algn="just">
              <a:spcBef>
                <a:spcPts val="0"/>
              </a:spcBef>
              <a:buNone/>
            </a:pPr>
            <a:endParaRPr lang="cs-CZ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 algn="ctr">
              <a:spcBef>
                <a:spcPts val="0"/>
              </a:spcBef>
              <a:buNone/>
            </a:pP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 aktivity projektu </a:t>
            </a:r>
            <a:r>
              <a:rPr lang="cs-CZ" sz="1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minimálně </a:t>
            </a: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85% celkových způsobilých výdajů projektu</a:t>
            </a:r>
          </a:p>
          <a:p>
            <a:pPr marL="400050" lvl="1" indent="0" algn="ctr">
              <a:spcBef>
                <a:spcPts val="0"/>
              </a:spcBef>
              <a:buNone/>
            </a:pP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Vedlejší aktivity projektu </a:t>
            </a:r>
            <a:r>
              <a:rPr lang="cs-CZ" sz="1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maximálně </a:t>
            </a: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15% celkových způsobilých výdajů projektu</a:t>
            </a:r>
          </a:p>
          <a:p>
            <a:pPr marL="400050" lvl="1" indent="0" algn="just">
              <a:spcBef>
                <a:spcPts val="0"/>
              </a:spcBef>
              <a:buNone/>
            </a:pPr>
            <a:endParaRPr lang="cs-CZ" sz="1000" i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i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Zaměření výzvy</a:t>
            </a: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stavby a stavební práce spojené s výstavbou infrastruktury základních škol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(včetně 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vybudování přípojky pro přivedení inženýrských </a:t>
            </a: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sítí), </a:t>
            </a:r>
            <a:r>
              <a:rPr lang="cs-CZ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rekonstrukce </a:t>
            </a: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stavební úpravy stávající infrastruktury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(včetně zabezpečení bezbariérovosti dle vyhlášky č. 398/2009 Sb., o obecných technických požadavcích zabezpečujících bezbariérové užívání staveb</a:t>
            </a: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cs-CZ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nákup </a:t>
            </a: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pozemků a staveb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(nemovitostí</a:t>
            </a: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cs-CZ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pořízení </a:t>
            </a: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vybavení budov a </a:t>
            </a:r>
            <a:r>
              <a:rPr lang="cs-CZ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učeben, pořízení </a:t>
            </a: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kompenzačních </a:t>
            </a:r>
            <a:r>
              <a:rPr lang="cs-CZ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pomůcek, zajištění </a:t>
            </a: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vnitřní konektivity školy a připojení k internetu </a:t>
            </a:r>
            <a:r>
              <a:rPr lang="cs-CZ" sz="15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(dle přílohy č. 7A dokumentu "Specifická pravidla pro žadatele a příjemce").</a:t>
            </a:r>
          </a:p>
        </p:txBody>
      </p:sp>
    </p:spTree>
    <p:extLst>
      <p:ext uri="{BB962C8B-B14F-4D97-AF65-F5344CB8AC3E}">
        <p14:creationId xmlns:p14="http://schemas.microsoft.com/office/powerpoint/2010/main" val="895346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4179" y="87923"/>
            <a:ext cx="11943643" cy="6770077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</a:t>
            </a:r>
            <a:r>
              <a:rPr lang="cs-CZ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výzva MAS Vladař – IROP 5 / aktivita </a:t>
            </a:r>
            <a:r>
              <a:rPr lang="cs-CZ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SOŠ a VOŠ</a:t>
            </a:r>
            <a:r>
              <a:rPr lang="cs-CZ"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i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</a:t>
            </a:r>
            <a:r>
              <a:rPr lang="cs-CZ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Výzva MAS Vladař - IROP - IROP 5 - Zvýšení kvality a dostupnosti infrastruktury pro vzdělávání a celoživotní učení / </a:t>
            </a:r>
            <a:r>
              <a:rPr lang="cs-CZ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Infrastruktura </a:t>
            </a:r>
            <a:r>
              <a:rPr lang="cs-CZ" i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středních škol a vyšších odborných </a:t>
            </a:r>
            <a:r>
              <a:rPr lang="cs-CZ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škol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sz="1000" dirty="0"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vladar.cz/avizo-11-vyzva-mas-vladar-irop-vypis-text-92.html</a:t>
            </a:r>
            <a:endParaRPr lang="cs-CZ" dirty="0" smtClean="0"/>
          </a:p>
          <a:p>
            <a:pPr marL="0" indent="0" algn="ctr">
              <a:spcBef>
                <a:spcPts val="0"/>
              </a:spcBef>
              <a:buNone/>
            </a:pPr>
            <a:endParaRPr lang="cs-CZ" sz="10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i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Stav výzvy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probíhá přípravný a schvalovací proces textace výzvy a směrnice č. 02 kritéria pro hodnocení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FNaP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VH ze strany řídících orgánů MAS a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IROP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cs-CZ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i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Vyhlášení výzvy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červen / červenec 2019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cs-CZ" sz="1000" i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i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Podporované aktivity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projektové žádosti musí být v souladu s </a:t>
            </a:r>
            <a: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Krajským </a:t>
            </a: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akčním plánem vzdělávání </a:t>
            </a:r>
            <a: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(KAP</a:t>
            </a: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v souladu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rámcem pro investice do infrastruktury KAP,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vazba na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vzdělávání v klíčových kompetencí </a:t>
            </a:r>
            <a: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(komunikace v cizích jazycích, přírodní vědy, technické a řemeslné obory, práce s digitální technologiemi)</a:t>
            </a:r>
            <a:endParaRPr lang="cs-CZ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 algn="just">
              <a:spcBef>
                <a:spcPts val="0"/>
              </a:spcBef>
              <a:buNone/>
            </a:pPr>
            <a:endParaRPr lang="cs-CZ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 algn="ctr">
              <a:spcBef>
                <a:spcPts val="0"/>
              </a:spcBef>
              <a:buNone/>
            </a:pP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 aktivity projektu </a:t>
            </a:r>
            <a:r>
              <a:rPr lang="cs-CZ" sz="1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minimálně </a:t>
            </a: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85% celkových způsobilých výdajů projektu</a:t>
            </a:r>
          </a:p>
          <a:p>
            <a:pPr marL="400050" lvl="1" indent="0" algn="ctr">
              <a:spcBef>
                <a:spcPts val="0"/>
              </a:spcBef>
              <a:buNone/>
            </a:pP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Vedlejší aktivity projektu </a:t>
            </a:r>
            <a:r>
              <a:rPr lang="cs-CZ" sz="1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maximálně </a:t>
            </a: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15% celkových způsobilých výdajů projektu</a:t>
            </a:r>
          </a:p>
          <a:p>
            <a:pPr marL="400050" lvl="1" indent="0" algn="just">
              <a:spcBef>
                <a:spcPts val="0"/>
              </a:spcBef>
              <a:buNone/>
            </a:pPr>
            <a:endParaRPr lang="cs-CZ" sz="1000" i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i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Zaměření výzvy</a:t>
            </a: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stavby a stavební práce spojené s výstavbou infrastruktury </a:t>
            </a:r>
            <a:r>
              <a:rPr lang="cs-CZ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středních a vyšších odborných </a:t>
            </a: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škol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(včetně vybudování přípojky pro přivedení inženýrských sítí), </a:t>
            </a: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rekonstrukce a stavební úpravy stávající infrastruktury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(včetně zabezpečení bezbariérovosti dle vyhlášky č. 398/2009 Sb., o obecných technických požadavcích zabezpečujících bezbariérové užívání staveb), </a:t>
            </a: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nákup pozemků a staveb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(nemovitostí), </a:t>
            </a: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pořízení vybavení budov a učeben, pořízení kompenzačních pomůcek, zajištění vnitřní konektivity školy a připojení k internetu </a:t>
            </a:r>
            <a:r>
              <a:rPr lang="cs-CZ" sz="15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(dle přílohy č. </a:t>
            </a:r>
            <a:r>
              <a:rPr lang="cs-CZ" sz="15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7B </a:t>
            </a:r>
            <a:r>
              <a:rPr lang="cs-CZ" sz="15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dokumentu "Specifická pravidla pro žadatele a příjemce").</a:t>
            </a:r>
          </a:p>
        </p:txBody>
      </p:sp>
    </p:spTree>
    <p:extLst>
      <p:ext uri="{BB962C8B-B14F-4D97-AF65-F5344CB8AC3E}">
        <p14:creationId xmlns:p14="http://schemas.microsoft.com/office/powerpoint/2010/main" val="2787304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2410" y="1915886"/>
            <a:ext cx="7766936" cy="3026228"/>
          </a:xfrm>
        </p:spPr>
        <p:txBody>
          <a:bodyPr anchor="ctr"/>
          <a:lstStyle/>
          <a:p>
            <a:pPr algn="ctr"/>
            <a:r>
              <a:rPr lang="cs-CZ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 </a:t>
            </a:r>
            <a:r>
              <a:rPr lang="cs-CZ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r>
              <a:rPr lang="cs-CZ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/>
            </a:r>
            <a:br>
              <a:rPr lang="cs-CZ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cs-CZ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/>
            </a:r>
            <a:br>
              <a:rPr lang="cs-CZ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cs-CZ" sz="25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Nipauerová</a:t>
            </a:r>
            <a:r>
              <a:rPr lang="cs-CZ" sz="2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Andrea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/>
            </a:r>
            <a:b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cs-CZ" sz="15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manažer operačního programu IROP</a:t>
            </a:r>
            <a:br>
              <a:rPr lang="cs-CZ" sz="15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cs-CZ" sz="1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MAS Vladař o.p.s.</a:t>
            </a:r>
            <a:br>
              <a:rPr lang="cs-CZ" sz="1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cs-CZ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/>
            </a:r>
            <a:br>
              <a:rPr lang="cs-CZ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cs-CZ" sz="1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e-mail: </a:t>
            </a:r>
            <a:r>
              <a:rPr lang="cs-CZ" sz="15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andrea.nipauerova@vladar.cz</a:t>
            </a:r>
            <a:r>
              <a:rPr lang="cs-CZ" sz="15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		</a:t>
            </a:r>
            <a:r>
              <a:rPr lang="cs-CZ" sz="1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web: </a:t>
            </a:r>
            <a:r>
              <a:rPr lang="cs-CZ" sz="15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www.vladar.cz</a:t>
            </a:r>
            <a:endParaRPr lang="cs-CZ" sz="15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1" descr="C:\Users\jrysavy\Desktop\_stara_plocha\vladar logo velké bez pozadí.gif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206" y="318835"/>
            <a:ext cx="1266698" cy="1153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http://www.vladar.cz/soubory/logo_hp_uk.png"/>
          <p:cNvPicPr/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136" y="6095365"/>
            <a:ext cx="560705" cy="5816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1" descr="IROP_CZ_RO_B_C RGB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66" y="5914390"/>
            <a:ext cx="5760720" cy="9436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0874899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575</TotalTime>
  <Words>97</Words>
  <Application>Microsoft Office PowerPoint</Application>
  <PresentationFormat>Širokoúhlá obrazovka</PresentationFormat>
  <Paragraphs>54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Trebuchet MS</vt:lpstr>
      <vt:lpstr>Wingdings</vt:lpstr>
      <vt:lpstr>Wingdings 3</vt:lpstr>
      <vt:lpstr>Fazeta</vt:lpstr>
      <vt:lpstr>MAS Vladař o.p.s</vt:lpstr>
      <vt:lpstr>Alokace jednotlivých výzev (příspěvek EFRR 95%)  9. výzva MAS Vladař – IROP 5 / aktivita MŠ 9. Výzva MAS Vladař - IROP - IROP 5 - Zvýšení kvality a dostupnosti infrastruktury pro vzdělávání a celoživotní učení / Infrastruktura předškolního vzdělávání   2 500 000,00 Kč  10. výzva MAS Vladař – IROP 5 / aktivita ZŠ 10. Výzva MAS Vladař - IROP - IROP 5 - Zvýšení kvality a dostupnosti infrastruktury pro vzdělávání a celoživotní učení / Infrastruktura základních škol     14 403 469,72 Kč  11. výzva MAS Vladař – IROP 5 / aktivita SOŠ a VOŠ 11. Výzva MAS Vladař - IROP - IROP 5 - Zvýšení kvality a dostupnosti infrastruktury pro vzdělávání a celoživotní učení / Infrastruktura středních a vyšších odborných škol 2 000 000,00 Kč</vt:lpstr>
      <vt:lpstr>Prezentace aplikace PowerPoint</vt:lpstr>
      <vt:lpstr>Prezentace aplikace PowerPoint</vt:lpstr>
      <vt:lpstr>Prezentace aplikace PowerPoint</vt:lpstr>
      <vt:lpstr>Děkuji za pozornost   Nipauerová Andrea manažer operačního programu IROP MAS Vladař o.p.s.  e-mail: andrea.nipauerova@vladar.cz  web: www.vladar.cz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 Vladař o.p.s</dc:title>
  <dc:creator>User</dc:creator>
  <cp:lastModifiedBy>IROP MAS Vladař</cp:lastModifiedBy>
  <cp:revision>334</cp:revision>
  <cp:lastPrinted>2019-06-05T13:03:31Z</cp:lastPrinted>
  <dcterms:created xsi:type="dcterms:W3CDTF">2018-11-16T13:31:39Z</dcterms:created>
  <dcterms:modified xsi:type="dcterms:W3CDTF">2019-06-05T13:10:11Z</dcterms:modified>
</cp:coreProperties>
</file>