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  <p:sldId id="272" r:id="rId5"/>
    <p:sldId id="270" r:id="rId6"/>
    <p:sldId id="266" r:id="rId7"/>
    <p:sldId id="259" r:id="rId8"/>
    <p:sldId id="273" r:id="rId9"/>
    <p:sldId id="274" r:id="rId10"/>
    <p:sldId id="275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pauerova" initials="N" lastIdx="1" clrIdx="0">
    <p:extLst>
      <p:ext uri="{19B8F6BF-5375-455C-9EA6-DF929625EA0E}">
        <p15:presenceInfo xmlns:p15="http://schemas.microsoft.com/office/powerpoint/2012/main" userId="Nipauer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3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http://www.vladar.cz/soubory/logo_hp_uk.pn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r.cz/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andrea.nipauerova@vladar.cz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vladar.cz/soubory/logo_hp_uk.png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3087" y="1608140"/>
            <a:ext cx="7766936" cy="943610"/>
          </a:xfrm>
        </p:spPr>
        <p:txBody>
          <a:bodyPr anchor="ctr"/>
          <a:lstStyle/>
          <a:p>
            <a:pPr algn="ctr"/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Vladař o.p.s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6483" y="2770919"/>
            <a:ext cx="7766936" cy="2924302"/>
          </a:xfrm>
        </p:spPr>
        <p:txBody>
          <a:bodyPr anchor="ctr"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Pracovní skupina Finance v rámci projektu MAP 2 Podbořansko - Žatecko</a:t>
            </a:r>
          </a:p>
          <a:p>
            <a:pPr algn="ctr">
              <a:spcBef>
                <a:spcPts val="0"/>
              </a:spcBef>
            </a:pPr>
            <a:endParaRPr lang="cs-CZ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cs-CZ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Místo konání: zasedací místnost na radnici města Žatce</a:t>
            </a:r>
          </a:p>
          <a:p>
            <a:pPr algn="ctr">
              <a:spcBef>
                <a:spcPts val="0"/>
              </a:spcBef>
            </a:pPr>
            <a:r>
              <a:rPr lang="cs-CZ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3. 2019, od 15.30 hod.</a:t>
            </a:r>
            <a:endParaRPr lang="cs-CZ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Přehled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podaných a hodnocených žádostí o podporu v operačním programu IROP</a:t>
            </a:r>
          </a:p>
          <a:p>
            <a:pPr algn="ctr"/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období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prosinec 2017 až listopad </a:t>
            </a: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1" descr="C:\Users\jrysavy\Desktop\_stara_plocha\vladar logo velké bez pozadí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206" y="126811"/>
            <a:ext cx="1266698" cy="115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vladar.cz/soubory/logo_hp_uk.png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136" y="6095365"/>
            <a:ext cx="560705" cy="581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1" descr="IROP_CZ_RO_B_C RG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6" y="5914390"/>
            <a:ext cx="5760720" cy="943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2167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58" y="91440"/>
            <a:ext cx="11480685" cy="6620256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MATEŘSKÉ ŠKOLY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projektu musí být ve vazbě na zvýšení nedostatečné kapacity zařízení péče o děti v předškolním věku v území, kde je prokazatelný nedostatek těchto zařízení.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aktivity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CZV 85% hlavní aktivity projektu</a:t>
            </a:r>
            <a:endParaRPr lang="cs-CZ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stavby a stavební práce spojené s výstavbou nové infrastruktury, včetně vybudování přípojky pro přivedení inženýrských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sítí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stavební úpravy stávající infrastruktury, včetně zabezpečení bezbariérovosti dle vyhlášky č. 398/2009 Sb., o obecných technických požadavcích zabezpečujících bezbariérové užívání staveb, </a:t>
            </a:r>
          </a:p>
          <a:p>
            <a:pPr algn="just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pozemků a staveb (nemovitostí), </a:t>
            </a:r>
          </a:p>
          <a:p>
            <a:pPr algn="just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vybavení budov a učeben, </a:t>
            </a:r>
          </a:p>
          <a:p>
            <a:pPr algn="just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kompenzačních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pomůcek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Stavebně upravené </a:t>
            </a:r>
            <a:r>
              <a:rPr lang="cs-CZ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prostory </a:t>
            </a:r>
            <a:r>
              <a:rPr lang="cs-CZ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podpořené z IROP musí být vždy bezbariérově dostupné</a:t>
            </a:r>
            <a:r>
              <a:rPr lang="cs-CZ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navýšení kapacity zařízení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o 16 dětí (do navýšení kapacity se započítává i modernizace objektu z důvodu trvalého zachování kapacity, pro kterou je nyní udělena výjimka Krajské hygienické stanice)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jsou v plné míře způsobilé všechny výdaje na hlavní i vedlejší aktivity projektu. 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navýšení kapacity zařízení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méně než 16 dětí, jsou plně způsobilé pouze výdaje související s rozšířením kapacity kmenových tříd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nákup kompenzačních pomůcek a stavební úpravy budovy spojené s bezbariérovostí. Ostatní výdaje na hlavní a vedlejší aktivity jsou způsobilé v poměrné části dle navýšené kapacity a stávající kapacity vycházející z Rejstříku škol a školských zařízení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470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410" y="1915886"/>
            <a:ext cx="7766936" cy="3026228"/>
          </a:xfrm>
        </p:spPr>
        <p:txBody>
          <a:bodyPr anchor="ctr"/>
          <a:lstStyle/>
          <a:p>
            <a:pPr algn="ctr"/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 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2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Nipauerová</a:t>
            </a:r>
            <a:r>
              <a:rPr lang="cs-CZ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Andrea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manažer operačního programu IROP</a:t>
            </a:r>
            <a:b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MAS Vladař o.p.s.</a:t>
            </a:r>
            <a:b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e-mail: </a:t>
            </a:r>
            <a:r>
              <a:rPr lang="cs-CZ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andrea.nipauerova@vladar.cz</a:t>
            </a:r>
            <a:r>
              <a:rPr lang="cs-CZ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</a:t>
            </a:r>
            <a: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web: </a:t>
            </a:r>
            <a:r>
              <a:rPr lang="cs-CZ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www.vladar.cz</a:t>
            </a:r>
            <a:endParaRPr lang="cs-CZ" sz="1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1" descr="C:\Users\jrysavy\Desktop\_stara_plocha\vladar logo velké bez pozadí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206" y="318835"/>
            <a:ext cx="1266698" cy="115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vladar.cz/soubory/logo_hp_uk.png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136" y="6095365"/>
            <a:ext cx="560705" cy="581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1" descr="IROP_CZ_RO_B_C RGB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6" y="5914390"/>
            <a:ext cx="5760720" cy="943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87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43852" y="1936854"/>
            <a:ext cx="7766936" cy="3979313"/>
          </a:xfrm>
        </p:spPr>
        <p:txBody>
          <a:bodyPr anchor="ctr"/>
          <a:lstStyle/>
          <a:p>
            <a:pPr algn="ctr"/>
            <a:r>
              <a:rPr lang="cs-CZ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Čerpané finance z evropských fondů: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(čerpání CZV = 95% příspěvek EU + 5% spoluúčast žadatele)</a:t>
            </a:r>
            <a:b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60 930 </a:t>
            </a:r>
            <a:r>
              <a:rPr lang="cs-CZ" sz="5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762,84 Kč</a:t>
            </a:r>
            <a:r>
              <a:rPr lang="cs-CZ" sz="4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toho </a:t>
            </a:r>
            <a:r>
              <a:rPr lang="cs-CZ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 5</a:t>
            </a:r>
            <a:r>
              <a:rPr lang="cs-CZ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38 217 400,34 Kč</a:t>
            </a:r>
            <a:r>
              <a:rPr lang="cs-CZ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Žádosti v procesu hodnocení:</a:t>
            </a:r>
            <a: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3 500 000,00 Kč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1" descr="C:\Users\jrysavy\Desktop\_stara_plocha\vladar logo velké bez pozadí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979" y="173736"/>
            <a:ext cx="1266698" cy="115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540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6573" y="224489"/>
            <a:ext cx="8260373" cy="6409022"/>
          </a:xfrm>
        </p:spPr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Podpořené projekty v rámci </a:t>
            </a:r>
            <a:r>
              <a:rPr lang="cs-CZ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IROP 5</a:t>
            </a:r>
            <a:b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aktivity: Základní školy, Neformální vzdělávání dětí a mládeže</a:t>
            </a:r>
            <a:br>
              <a:rPr lang="cs-CZ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robotické centrum, zájmové kroužky</a:t>
            </a:r>
            <a:b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dětí a mládeže, zaměření i na lepší se uplatnění na trhu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b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učebna pracovních dílen</a:t>
            </a:r>
            <a:b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zaměřena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výuku řemeslných a technických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oborů</a:t>
            </a:r>
            <a:b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odborných přírodovědných učeben</a:t>
            </a:r>
            <a: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výuka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předmětů 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Chemie, Fyziky, Matematiky, Přírodopisu, Ekologie,</a:t>
            </a:r>
            <a:b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Prvouka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Člověk a jeho svět, Biologie, s vazbou na digitální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  <a:b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odborných jazykových učeben</a:t>
            </a:r>
            <a:b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zaměřených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výuku cizích jazyků a digitálních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technologií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6573" y="224489"/>
            <a:ext cx="8260373" cy="6409022"/>
          </a:xfrm>
        </p:spPr>
        <p:txBody>
          <a:bodyPr anchor="ctr"/>
          <a:lstStyle/>
          <a:p>
            <a:pPr algn="l">
              <a:spcBef>
                <a:spcPts val="0"/>
              </a:spcBef>
            </a:pP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ŽATECKO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11.750.007,21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Žatec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robotické centrum a zájmové kroužky, přírodovědná a jazyková učebna na 1. ZŠ a 3. ZŠ, sociální podnik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PODBOŘANSKO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3.511.230,00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Vroutek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odborná jazyková učebna ZŠ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Lubenec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odborná přírodovědná učebna ZŠ</a:t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KADAŇSKO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19.373.549,17</a:t>
            </a: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Kadaň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odborné přírodovědné, jazykové, polytechnické (školní dílny) učebny 1. ZŠ, 2. ZŠ a 3.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ZŠ</a:t>
            </a:r>
            <a:b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Radonice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přírodovědná učebna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LOUNSKO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2.710.200,96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Lenešice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odborná jazyková učebna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ZŠ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24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8F5146C8-FFA1-462C-8A68-E546DE66D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27" y="2245204"/>
            <a:ext cx="7766936" cy="3435329"/>
          </a:xfrm>
        </p:spPr>
        <p:txBody>
          <a:bodyPr anchor="ctr"/>
          <a:lstStyle/>
          <a:p>
            <a:pPr algn="ctr"/>
            <a:r>
              <a:rPr lang="cs-CZ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ZBÝVAJÍCÍ ALOKACE pro další výzvy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(pouze 95% příspěvek EU, bez spoluúčasti 5%)</a:t>
            </a:r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49 200 775,35 Kč</a:t>
            </a:r>
            <a:br>
              <a:rPr lang="cs-CZ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CZV = </a:t>
            </a:r>
            <a:r>
              <a:rPr lang="cs-CZ" sz="15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51.790.289,84 </a:t>
            </a: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95% EU </a:t>
            </a: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+ 5% spoluúčast)</a:t>
            </a:r>
            <a:b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toho pro </a:t>
            </a:r>
            <a:r>
              <a:rPr lang="cs-CZ" sz="5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 5</a:t>
            </a:r>
            <a:r>
              <a:rPr lang="cs-CZ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18 903 469,72 </a:t>
            </a:r>
            <a:r>
              <a:rPr lang="cs-CZ" sz="5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cs-CZ" sz="10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0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1" descr="C:\Users\jrysavy\Desktop\_stara_plocha\vladar logo velké bez pozadí.gif">
            <a:extLst>
              <a:ext uri="{FF2B5EF4-FFF2-40B4-BE49-F238E27FC236}">
                <a16:creationId xmlns:a16="http://schemas.microsoft.com/office/drawing/2014/main" id="{EDFF0BE4-3367-41E7-94AE-496564CE36D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998" y="99379"/>
            <a:ext cx="1266698" cy="115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606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" y="1941341"/>
            <a:ext cx="11932920" cy="447704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NEFORMÁLNÍ </a:t>
            </a: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žádostí				</a:t>
            </a: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	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Město Žatec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 alokace čerpání	</a:t>
            </a:r>
            <a:r>
              <a:rPr lang="cs-C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6.000.000,00 Kč (CZV)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zaměření žádostí			Regionální technologické centrum robotiky s vazbou na klíčové kompetence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přírodní vědy, technické a řemeslné obory a práce s digitálními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technologiemi ve vazbě na budoucí uplatnění na trhu práce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stav žádostí (hodnocení)	úspěšně splněny kroky hodnocení za MAS Vladař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Projekt ve fyzické realizaci</a:t>
            </a:r>
            <a:endParaRPr lang="cs-CZ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42B0E09-3F3A-4BCB-B44B-813816AA6476}"/>
              </a:ext>
            </a:extLst>
          </p:cNvPr>
          <p:cNvSpPr/>
          <p:nvPr/>
        </p:nvSpPr>
        <p:spPr>
          <a:xfrm>
            <a:off x="71628" y="307728"/>
            <a:ext cx="12048744" cy="126188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 5 – Zvýšení kvality a dostupnosti infrastruktury pro vzdělávání a celoživotní učení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alokace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55.210.000,00 Kč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(95% příspěvek EU)</a:t>
            </a:r>
            <a:endParaRPr 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1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179" y="82296"/>
            <a:ext cx="11943643" cy="677570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ŠKOLY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žádostí				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	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a mateřská škola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Radonice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a mateřská škola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Vroutek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základní škola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Kadaň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škola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Žatec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škola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Lubenec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škola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Lenešice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 alokace čerpání	</a:t>
            </a:r>
            <a:r>
              <a:rPr lang="cs-C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32.217.400,34 </a:t>
            </a: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 (CZV)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zaměření žádostí			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odborné učebny s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výukou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předmětů </a:t>
            </a: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Chemie, Fyziky, Matematiky, </a:t>
            </a:r>
            <a:endParaRPr lang="cs-CZ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Přírodopisu</a:t>
            </a: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Ekologie</a:t>
            </a:r>
            <a:r>
              <a:rPr lang="cs-CZ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Prvouka</a:t>
            </a: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Člověk a jeho svět, Biologie, s vazbou na </a:t>
            </a:r>
            <a:endParaRPr lang="cs-CZ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digitální technologie, a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zaměřena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výuku řemeslných a technických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oborů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stav žádostí (hodnocení)	úspěšně splněny kroky hodnocení za MAS Vladař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fyzické </a:t>
            </a: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89534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9394" y="118872"/>
            <a:ext cx="11480685" cy="618134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ŠKOLY, MATEŘSKÉ ŠKOLY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aktivity</a:t>
            </a:r>
          </a:p>
          <a:p>
            <a:pPr marL="0" indent="0">
              <a:buNone/>
            </a:pPr>
            <a:endParaRPr lang="cs-CZ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Podíl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financování z celkových způsobilých </a:t>
            </a:r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výdajů:	EFRR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95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Příjemce		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5 %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hlavní aktivity projektu musí být vynaloženo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minimálně 85 % celkových způsobilých výdajů projektu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Hlavní aktivity projektu vedou k naplnění cílů a indikátorů projektu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vedlejší aktivity projektu může být vynaloženo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maximálně 15 % celkových způsobilých výdajů 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projektu.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žádosti musí být v souladu se Strategickým rámcem 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zařízení a jejich projektové záměry musí být uvedeny v seznamu projektových záměrů pro investiční intervence IROP, který se stane přílohou schváleného 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cs-C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77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58" y="91440"/>
            <a:ext cx="11480685" cy="6620256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ŠKOLY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aktivity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CZV 85% hlavní aktivity projektu </a:t>
            </a:r>
            <a:endParaRPr lang="cs-CZ" sz="2000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stavby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stavební práce spojené s výstavbou infrastruktury základních škol včetně vybudování přípojky pro přivedení inženýrských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sítí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stavební úpravy stávající infrastruktury (včetně zabezpečení bezbariérovosti dle vyhlášky č. 398/2009 Sb., o obecných technických požadavcích zabezpečujících bezbariérové užívání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pozemků a staveb (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nemovitostí)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vybavení budov 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učeben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kompenzačních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pomůcek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vnitřní konektivity školy a připojení k internetu (dle přílohy č. 7A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Pravidel)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zaměření projektu musí vést k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kvality vzdělávání v klíčových kompetencích ve vazbě na budoucí uplatnění na trhu práce v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klíčových kompetencích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cizích jazycích,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přírodní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vědy,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technické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řemeslné obory,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digitálními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technologiemi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budování bezbariérovosti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rozšiřování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kapacit kmenových učeben ve vazbě na sociální inkluzi či demografickou potřebnost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správním obvodu obcí s rozšířenou působností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(dále jen „ORP“)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sociálně vyloučenou lokalitou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(dále jen „SVL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85824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647</TotalTime>
  <Words>505</Words>
  <Application>Microsoft Office PowerPoint</Application>
  <PresentationFormat>Širokoúhlá obrazovka</PresentationFormat>
  <Paragraphs>86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Fazeta</vt:lpstr>
      <vt:lpstr>MAS Vladař o.p.s</vt:lpstr>
      <vt:lpstr>Čerpané finance z evropských fondů:  (čerpání CZV = 95% příspěvek EU + 5% spoluúčast žadatele)  60 930 762,84 Kč  z toho IROP 5  38 217 400,34 Kč  Žádosti v procesu hodnocení:  3 500 000,00 Kč</vt:lpstr>
      <vt:lpstr>Podpořené projekty v rámci fiche IROP 5 aktivity: Základní školy, Neformální vzdělávání dětí a mládeže  1 robotické centrum, zájmové kroužky vzdělávání dětí a mládeže, zaměření i na lepší se uplatnění na trhu práce  1 odborná učebna pracovních dílen zaměřena na výuku řemeslných a technických oborů  6 odborných přírodovědných učeben výuka předmětů Chemie, Fyziky, Matematiky, Přírodopisu, Ekologie, Prvouka, Člověk a jeho svět, Biologie, s vazbou na digitální technologie  5 odborných jazykových učeben zaměřených na výuku cizích jazyků a digitálních technologií</vt:lpstr>
      <vt:lpstr>- ŽATECKO    11.750.007,21 Žatec – robotické centrum a zájmové kroužky, přírodovědná a jazyková učebna na 1. ZŠ a 3. ZŠ, sociální podnik  - PODBOŘANSKO   3.511.230,00 Vroutek – odborná jazyková učebna ZŠ Lubenec – odborná přírodovědná učebna ZŠ  - KADAŇSKO   19.373.549,17 Kadaň – odborné přírodovědné, jazykové, polytechnické (školní dílny) učebny 1. ZŠ, 2. ZŠ a 3. ZŠ Radonice – odborná přírodovědná učebna  - LOUNSKO      2.710.200,96 Lenešice – odborná jazyková učebna ZŠ</vt:lpstr>
      <vt:lpstr>ZBÝVAJÍCÍ ALOKACE pro další výzvy  (pouze 95% příspěvek EU, bez spoluúčasti 5%)  49 200 775,35 Kč  ( CZV = 51.790.289,84 Kč = 95% EU + 5% spoluúčast)  z toho pro IROP 5  18 903 469,72 Kč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  Nipauerová Andrea manažer operačního programu IROP MAS Vladař o.p.s.  e-mail: andrea.nipauerova@vladar.cz  web: www.vladar.cz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 Vladař o.p.s</dc:title>
  <dc:creator>User</dc:creator>
  <cp:lastModifiedBy>IROP MAS Vladař</cp:lastModifiedBy>
  <cp:revision>324</cp:revision>
  <dcterms:created xsi:type="dcterms:W3CDTF">2018-11-16T13:31:39Z</dcterms:created>
  <dcterms:modified xsi:type="dcterms:W3CDTF">2019-03-05T12:50:02Z</dcterms:modified>
</cp:coreProperties>
</file>