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1110348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35240" y="4013640"/>
            <a:ext cx="1110348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125040" y="17960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35240" y="40136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125040" y="40136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35751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189680" y="1796040"/>
            <a:ext cx="35751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3760" y="1796040"/>
            <a:ext cx="35751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35240" y="4013640"/>
            <a:ext cx="35751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189680" y="4013640"/>
            <a:ext cx="35751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3760" y="4013640"/>
            <a:ext cx="35751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35240" y="1796040"/>
            <a:ext cx="11103480" cy="42454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cs-CZ" sz="26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11103480" cy="4245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5418360" cy="4245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125040" y="1796040"/>
            <a:ext cx="5418360" cy="4245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35240" y="326520"/>
            <a:ext cx="11321280" cy="37861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cs-CZ" sz="26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125040" y="1796040"/>
            <a:ext cx="5418360" cy="4245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35240" y="40136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35240" y="1796040"/>
            <a:ext cx="11103480" cy="42454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cs-CZ" sz="26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5418360" cy="4245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125040" y="17960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125040" y="40136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125040" y="17960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35240" y="4013640"/>
            <a:ext cx="1110348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1110348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35240" y="4013640"/>
            <a:ext cx="1110348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125040" y="17960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35240" y="40136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125040" y="40136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35751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189680" y="1796040"/>
            <a:ext cx="35751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3760" y="1796040"/>
            <a:ext cx="35751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35240" y="4013640"/>
            <a:ext cx="35751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189680" y="4013640"/>
            <a:ext cx="35751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3760" y="4013640"/>
            <a:ext cx="35751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435240" y="1796040"/>
            <a:ext cx="11103480" cy="42454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cs-CZ" sz="26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11103480" cy="4245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5418360" cy="4245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125040" y="1796040"/>
            <a:ext cx="5418360" cy="4245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11103480" cy="4245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ubTitle"/>
          </p:nvPr>
        </p:nvSpPr>
        <p:spPr>
          <a:xfrm>
            <a:off x="435240" y="326520"/>
            <a:ext cx="11321280" cy="37861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cs-CZ" sz="26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125040" y="1796040"/>
            <a:ext cx="5418360" cy="4245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35240" y="40136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5418360" cy="4245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125040" y="17960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6125040" y="40136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6125040" y="17960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35240" y="4013640"/>
            <a:ext cx="1110348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1110348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35240" y="4013640"/>
            <a:ext cx="1110348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6125040" y="17960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435240" y="40136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 type="body"/>
          </p:nvPr>
        </p:nvSpPr>
        <p:spPr>
          <a:xfrm>
            <a:off x="6125040" y="40136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35751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189680" y="1796040"/>
            <a:ext cx="35751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7943760" y="1796040"/>
            <a:ext cx="35751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435240" y="4013640"/>
            <a:ext cx="35751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25" name="PlaceHolder 6"/>
          <p:cNvSpPr>
            <a:spLocks noGrp="1"/>
          </p:cNvSpPr>
          <p:nvPr>
            <p:ph type="body"/>
          </p:nvPr>
        </p:nvSpPr>
        <p:spPr>
          <a:xfrm>
            <a:off x="4189680" y="4013640"/>
            <a:ext cx="35751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26" name="PlaceHolder 7"/>
          <p:cNvSpPr>
            <a:spLocks noGrp="1"/>
          </p:cNvSpPr>
          <p:nvPr>
            <p:ph type="body"/>
          </p:nvPr>
        </p:nvSpPr>
        <p:spPr>
          <a:xfrm>
            <a:off x="7943760" y="4013640"/>
            <a:ext cx="35751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5418360" cy="4245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125040" y="1796040"/>
            <a:ext cx="5418360" cy="4245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35240" y="326520"/>
            <a:ext cx="11321280" cy="37861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cs-CZ" sz="26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125040" y="1796040"/>
            <a:ext cx="5418360" cy="4245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35240" y="40136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5418360" cy="4245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125040" y="17960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125040" y="40136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35240" y="17960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125040" y="1796040"/>
            <a:ext cx="541836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35240" y="4013640"/>
            <a:ext cx="11103480" cy="202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cs-CZ" sz="6000" spc="-1" strike="noStrike">
                <a:solidFill>
                  <a:srgbClr val="000000"/>
                </a:solidFill>
                <a:latin typeface="Calibri Light"/>
              </a:rPr>
              <a:t>Klikn</a:t>
            </a:r>
            <a:r>
              <a:rPr b="0" lang="cs-CZ" sz="6000" spc="-1" strike="noStrike">
                <a:solidFill>
                  <a:srgbClr val="000000"/>
                </a:solidFill>
                <a:latin typeface="Calibri Light"/>
              </a:rPr>
              <a:t>utím </a:t>
            </a:r>
            <a:r>
              <a:rPr b="0" lang="cs-CZ" sz="6000" spc="-1" strike="noStrike">
                <a:solidFill>
                  <a:srgbClr val="000000"/>
                </a:solidFill>
                <a:latin typeface="Calibri Light"/>
              </a:rPr>
              <a:t>lze </a:t>
            </a:r>
            <a:r>
              <a:rPr b="0" lang="cs-CZ" sz="6000" spc="-1" strike="noStrike">
                <a:solidFill>
                  <a:srgbClr val="000000"/>
                </a:solidFill>
                <a:latin typeface="Calibri Light"/>
              </a:rPr>
              <a:t>upra</a:t>
            </a:r>
            <a:r>
              <a:rPr b="0" lang="cs-CZ" sz="6000" spc="-1" strike="noStrike">
                <a:solidFill>
                  <a:srgbClr val="000000"/>
                </a:solidFill>
                <a:latin typeface="Calibri Light"/>
              </a:rPr>
              <a:t>vit </a:t>
            </a:r>
            <a:r>
              <a:rPr b="0" lang="cs-CZ" sz="6000" spc="-1" strike="noStrike">
                <a:solidFill>
                  <a:srgbClr val="000000"/>
                </a:solidFill>
                <a:latin typeface="Calibri Light"/>
              </a:rPr>
              <a:t>styl.</a:t>
            </a:r>
            <a:endParaRPr b="0" lang="cs-CZ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C58D1293-400B-455B-87EB-535DFFB629F5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7. 3. 2019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B7884F5E-682A-4196-88FE-6182129A7482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Upravte styly předlohy textu.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A523A683-16B1-4D1F-9E62-01F9C52EE593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7. 3. 2019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6064F345-6411-492E-B29E-08D1E4751424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163080"/>
            <a:ext cx="11756520" cy="1143000"/>
          </a:xfrm>
          <a:prstGeom prst="rect">
            <a:avLst/>
          </a:prstGeom>
          <a:solidFill>
            <a:srgbClr val="e74c3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3" name="CustomShape 2"/>
          <p:cNvSpPr/>
          <p:nvPr/>
        </p:nvSpPr>
        <p:spPr>
          <a:xfrm>
            <a:off x="9144000" y="6204600"/>
            <a:ext cx="3048120" cy="489960"/>
          </a:xfrm>
          <a:prstGeom prst="rect">
            <a:avLst/>
          </a:prstGeom>
          <a:solidFill>
            <a:srgbClr val="e74c3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4" name="CustomShape 3"/>
          <p:cNvSpPr/>
          <p:nvPr/>
        </p:nvSpPr>
        <p:spPr>
          <a:xfrm>
            <a:off x="1088280" y="6204600"/>
            <a:ext cx="7837920" cy="489960"/>
          </a:xfrm>
          <a:prstGeom prst="rect">
            <a:avLst/>
          </a:prstGeom>
          <a:solidFill>
            <a:srgbClr val="bdc3c7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5" name="CustomShape 4"/>
          <p:cNvSpPr/>
          <p:nvPr/>
        </p:nvSpPr>
        <p:spPr>
          <a:xfrm>
            <a:off x="217440" y="6204600"/>
            <a:ext cx="653040" cy="489960"/>
          </a:xfrm>
          <a:prstGeom prst="rect">
            <a:avLst/>
          </a:prstGeom>
          <a:solidFill>
            <a:srgbClr val="f44336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6" name="PlaceHolder 5"/>
          <p:cNvSpPr>
            <a:spLocks noGrp="1"/>
          </p:cNvSpPr>
          <p:nvPr>
            <p:ph type="title"/>
          </p:nvPr>
        </p:nvSpPr>
        <p:spPr>
          <a:xfrm>
            <a:off x="435240" y="326520"/>
            <a:ext cx="11321280" cy="81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1" lang="cs-CZ" sz="2910" spc="-1" strike="noStrike">
                <a:solidFill>
                  <a:srgbClr val="ffffff"/>
                </a:solidFill>
                <a:latin typeface="Source Sans Pro Black"/>
              </a:rPr>
              <a:t>Klikněte pro úpravu formátu textu nadpisu</a:t>
            </a:r>
            <a:endParaRPr b="1" lang="cs-CZ" sz="291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body"/>
          </p:nvPr>
        </p:nvSpPr>
        <p:spPr>
          <a:xfrm>
            <a:off x="435240" y="1796040"/>
            <a:ext cx="11103480" cy="4245480"/>
          </a:xfrm>
          <a:prstGeom prst="rect">
            <a:avLst/>
          </a:prstGeom>
        </p:spPr>
        <p:txBody>
          <a:bodyPr lIns="0" rIns="0" tIns="0" bIns="0">
            <a:spAutoFit/>
          </a:bodyPr>
          <a:p>
            <a:pPr>
              <a:spcAft>
                <a:spcPts val="1035"/>
              </a:spcAft>
            </a:pPr>
            <a:r>
              <a:rPr b="1" lang="cs-CZ" sz="2360" spc="-1" strike="noStrike">
                <a:solidFill>
                  <a:srgbClr val="1c1c1c"/>
                </a:solidFill>
                <a:latin typeface="Source Sans Pro Semibold"/>
              </a:rPr>
              <a:t>Klikněte pro úpravu formátu textu osnovy</a:t>
            </a:r>
            <a:endParaRPr b="1" lang="cs-CZ" sz="2360" spc="-1" strike="noStrike">
              <a:solidFill>
                <a:srgbClr val="1c1c1c"/>
              </a:solidFill>
              <a:latin typeface="Source Sans Pro Semibold"/>
            </a:endParaRPr>
          </a:p>
          <a:p>
            <a:pPr lvl="1" marL="288000">
              <a:spcAft>
                <a:spcPts val="1026"/>
              </a:spcAft>
            </a:pPr>
            <a:r>
              <a:rPr b="0" lang="cs-CZ" sz="2000" spc="-1" strike="noStrike">
                <a:solidFill>
                  <a:srgbClr val="1c1c1c"/>
                </a:solidFill>
                <a:latin typeface="Source Sans Pro Light"/>
              </a:rPr>
              <a:t>Druhá úroveň</a:t>
            </a:r>
            <a:endParaRPr b="0" lang="cs-CZ" sz="2000" spc="-1" strike="noStrike">
              <a:solidFill>
                <a:srgbClr val="1c1c1c"/>
              </a:solidFill>
              <a:latin typeface="Source Sans Pro Light"/>
            </a:endParaRPr>
          </a:p>
          <a:p>
            <a:pPr lvl="2" marL="576000">
              <a:spcAft>
                <a:spcPts val="771"/>
              </a:spcAft>
            </a:pPr>
            <a:r>
              <a:rPr b="0" lang="cs-CZ" sz="1640" spc="-1" strike="noStrike">
                <a:solidFill>
                  <a:srgbClr val="1c1c1c"/>
                </a:solidFill>
                <a:latin typeface="Source Sans Pro Light"/>
              </a:rPr>
              <a:t>Třetí úroveň</a:t>
            </a:r>
            <a:endParaRPr b="0" lang="cs-CZ" sz="1640" spc="-1" strike="noStrike">
              <a:solidFill>
                <a:srgbClr val="1c1c1c"/>
              </a:solidFill>
              <a:latin typeface="Source Sans Pro Light"/>
            </a:endParaRPr>
          </a:p>
          <a:p>
            <a:pPr lvl="3" marL="864000">
              <a:spcAft>
                <a:spcPts val="513"/>
              </a:spcAft>
            </a:pPr>
            <a:r>
              <a:rPr b="0" lang="cs-CZ" sz="1450" spc="-1" strike="noStrike">
                <a:solidFill>
                  <a:srgbClr val="1c1c1c"/>
                </a:solidFill>
                <a:latin typeface="Source Sans Pro Light"/>
              </a:rPr>
              <a:t>Čtvrtá úroveň osnovy</a:t>
            </a:r>
            <a:endParaRPr b="0" lang="cs-CZ" sz="1450" spc="-1" strike="noStrike">
              <a:solidFill>
                <a:srgbClr val="1c1c1c"/>
              </a:solidFill>
              <a:latin typeface="Source Sans Pro Light"/>
            </a:endParaRPr>
          </a:p>
          <a:p>
            <a:pPr lvl="4" marL="1152000">
              <a:spcAft>
                <a:spcPts val="255"/>
              </a:spcAft>
            </a:pPr>
            <a:r>
              <a:rPr b="0" lang="cs-CZ" sz="1450" spc="-1" strike="noStrike">
                <a:solidFill>
                  <a:srgbClr val="1c1c1c"/>
                </a:solidFill>
                <a:latin typeface="Source Sans Pro Light"/>
              </a:rPr>
              <a:t>Pátá úroveň osnovy</a:t>
            </a:r>
            <a:endParaRPr b="0" lang="cs-CZ" sz="1450" spc="-1" strike="noStrike">
              <a:solidFill>
                <a:srgbClr val="1c1c1c"/>
              </a:solidFill>
              <a:latin typeface="Source Sans Pro Light"/>
            </a:endParaRPr>
          </a:p>
          <a:p>
            <a:pPr lvl="5" marL="1440000">
              <a:spcAft>
                <a:spcPts val="255"/>
              </a:spcAft>
            </a:pPr>
            <a:r>
              <a:rPr b="0" lang="cs-CZ" sz="1450" spc="-1" strike="noStrike">
                <a:solidFill>
                  <a:srgbClr val="1c1c1c"/>
                </a:solidFill>
                <a:latin typeface="Source Sans Pro Light"/>
              </a:rPr>
              <a:t>Šestá úroveň</a:t>
            </a:r>
            <a:endParaRPr b="0" lang="cs-CZ" sz="1450" spc="-1" strike="noStrike">
              <a:solidFill>
                <a:srgbClr val="1c1c1c"/>
              </a:solidFill>
              <a:latin typeface="Source Sans Pro Light"/>
            </a:endParaRPr>
          </a:p>
          <a:p>
            <a:pPr lvl="6" marL="1728000">
              <a:spcAft>
                <a:spcPts val="255"/>
              </a:spcAft>
            </a:pPr>
            <a:r>
              <a:rPr b="0" lang="cs-CZ" sz="1450" spc="-1" strike="noStrike">
                <a:solidFill>
                  <a:srgbClr val="1c1c1c"/>
                </a:solidFill>
                <a:latin typeface="Source Sans Pro Light"/>
              </a:rPr>
              <a:t>Sedmá úroveň</a:t>
            </a:r>
            <a:endParaRPr b="0" lang="cs-CZ" sz="1450" spc="-1" strike="noStrike">
              <a:solidFill>
                <a:srgbClr val="1c1c1c"/>
              </a:solidFill>
              <a:latin typeface="Source Sans Pro Light"/>
            </a:endParaRPr>
          </a:p>
        </p:txBody>
      </p:sp>
      <p:sp>
        <p:nvSpPr>
          <p:cNvPr id="88" name="PlaceHolder 7"/>
          <p:cNvSpPr>
            <a:spLocks noGrp="1"/>
          </p:cNvSpPr>
          <p:nvPr>
            <p:ph type="dt"/>
          </p:nvPr>
        </p:nvSpPr>
        <p:spPr>
          <a:xfrm>
            <a:off x="9144000" y="6204600"/>
            <a:ext cx="2830320" cy="473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r"/>
            <a:r>
              <a:rPr b="1" lang="cs-CZ" sz="1800" spc="-1" strike="noStrike">
                <a:solidFill>
                  <a:srgbClr val="ffffff"/>
                </a:solidFill>
                <a:latin typeface="Source Sans Pro Black"/>
              </a:rPr>
              <a:t>&lt;datum/čas&gt;</a:t>
            </a:r>
            <a:endParaRPr b="1" lang="cs-CZ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9" name="PlaceHolder 8"/>
          <p:cNvSpPr>
            <a:spLocks noGrp="1"/>
          </p:cNvSpPr>
          <p:nvPr>
            <p:ph type="ftr"/>
          </p:nvPr>
        </p:nvSpPr>
        <p:spPr>
          <a:xfrm>
            <a:off x="1306080" y="6204600"/>
            <a:ext cx="3918960" cy="489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1" lang="cs-CZ" sz="1800" spc="-1" strike="noStrike">
                <a:solidFill>
                  <a:srgbClr val="ffffff"/>
                </a:solidFill>
                <a:latin typeface="Source Sans Pro Black"/>
              </a:rPr>
              <a:t>&lt;zápatí&gt;</a:t>
            </a:r>
            <a:endParaRPr b="1" lang="cs-CZ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0" name="PlaceHolder 9"/>
          <p:cNvSpPr>
            <a:spLocks noGrp="1"/>
          </p:cNvSpPr>
          <p:nvPr>
            <p:ph type="sldNum"/>
          </p:nvPr>
        </p:nvSpPr>
        <p:spPr>
          <a:xfrm>
            <a:off x="217440" y="6204600"/>
            <a:ext cx="653040" cy="489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fld id="{E170A97E-7BE8-4C12-9BBC-A4433AF9C4D8}" type="slidenum">
              <a:rPr b="1" lang="cs-CZ" sz="1800" spc="-1" strike="noStrike">
                <a:solidFill>
                  <a:srgbClr val="ffffff"/>
                </a:solidFill>
                <a:latin typeface="Source Sans Pro Black"/>
              </a:rPr>
              <a:t>&lt;číslo&gt;</a:t>
            </a:fld>
            <a:endParaRPr b="1" lang="cs-CZ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https://opvvv.msmt.cz/vyzva/avizo-vyzvy-c-02-18-071-zvysovani-kvality-neformalniho-vzdelavani/~/neformalni_vzdelavani@msmt.cz" TargetMode="External"/><Relationship Id="rId2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1523880" y="1122480"/>
            <a:ext cx="9143640" cy="223020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28000"/>
          </a:bodyPr>
          <a:p>
            <a:pPr algn="ctr">
              <a:lnSpc>
                <a:spcPct val="90000"/>
              </a:lnSpc>
            </a:pPr>
            <a:br/>
            <a:r>
              <a:rPr b="0" lang="cs-CZ" sz="6000" spc="-1" strike="noStrike">
                <a:solidFill>
                  <a:srgbClr val="000000"/>
                </a:solidFill>
                <a:latin typeface="Calibri Light"/>
              </a:rPr>
              <a:t>Výzva OPVVV 02_18_071</a:t>
            </a:r>
            <a:br/>
            <a:r>
              <a:rPr b="0" lang="cs-CZ" sz="6000" spc="-1" strike="noStrike">
                <a:solidFill>
                  <a:srgbClr val="000000"/>
                </a:solidFill>
                <a:latin typeface="Calibri Light"/>
              </a:rPr>
              <a:t>Zvyšování kvality neformálního vzdělávání</a:t>
            </a:r>
            <a:endParaRPr b="1" lang="cs-CZ" sz="60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28" name="TextShape 2"/>
          <p:cNvSpPr txBox="1"/>
          <p:nvPr/>
        </p:nvSpPr>
        <p:spPr>
          <a:xfrm>
            <a:off x="1523880" y="4636800"/>
            <a:ext cx="9143640" cy="620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PS Financování, 7.3.2019, Žatec</a:t>
            </a:r>
            <a:endParaRPr b="0" lang="cs-CZ" sz="24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  <mc:AlternateContent>
    <mc:Choice Requires="p14">
      <p:transition spd="slow" p14:dur="2000">
        <p:pull dir="d"/>
      </p:transition>
    </mc:Choice>
    <mc:Fallback>
      <p:transition spd="slow">
        <p:pull dir="d"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838080" y="365040"/>
            <a:ext cx="10515240" cy="9554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Identifikace výzvy</a:t>
            </a:r>
            <a:endParaRPr b="1" lang="cs-CZ" sz="4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číslo výzvy 02_18_071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měla být vyhlášena 20.2.2019, posun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podávání žádostí do 6.1.2020 nebo vyčerpání alokace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projekty na 24 – 36 měsíců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náklady projektu 1 – 20 milionů Kč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financování ex-ante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oprávnění žadatelé: NNO, působící v neformálním vzdělávání dětí a mládeže a zahrnuté do databáze MAS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jeden subjekt – jedna žádost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838080" y="365040"/>
            <a:ext cx="10515240" cy="8629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Cílové skupiny</a:t>
            </a:r>
            <a:endParaRPr b="1" lang="cs-CZ" sz="4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32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účastníci neformálního vzdělávání (děti od 3 let, žáci základních a středních škol)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pracovníci a dobrovolní pracovníci organizací působících v oblasti vzdělávání a v oblasti neformálního a zájmového vzdělávání dětí a mládeže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pedagogičtí pracovníci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838080" y="365040"/>
            <a:ext cx="10515240" cy="7153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Podporované aktivity</a:t>
            </a:r>
            <a:endParaRPr b="1" lang="cs-CZ" sz="4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34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3000"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Povinná aktivita: 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Řízení projektu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Povinně volitelné aktivity: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Vzdělávání pracovníků v neformálním vzdělávání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Sdílení zkušeností pracovníků v neformálním vzdělávání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Tandemové neformální vzdělávání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Zavádění nových metod v neformálním vzdělávání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Klub v neformálním vzdělávání 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Projektový den v klubovně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Projektový den mimo klubovnu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Vyloučené aktivity</a:t>
            </a:r>
            <a:endParaRPr b="1" lang="cs-CZ" sz="4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36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Sportovní aktivity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Sociální služby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kontakt</a:t>
            </a:r>
            <a:endParaRPr b="1" lang="cs-CZ" sz="44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38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 u="sng">
                <a:solidFill>
                  <a:srgbClr val="0563c1"/>
                </a:solidFill>
                <a:uFillTx/>
                <a:latin typeface="Calibri"/>
                <a:hlinkClick r:id="rId1"/>
              </a:rPr>
              <a:t>neformalni_vzdelavani@msmt.cz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  </a:t>
            </a:r>
            <a:endParaRPr b="1" lang="cs-CZ" sz="28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1133</TotalTime>
  <Application>LibreOffice/6.1.5.2$Linux_X86_64 LibreOffice_project/10$Build-2</Application>
  <Words>152</Words>
  <Paragraphs>32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2019-02-20T23:42:49Z</dcterms:created>
  <dc:creator>Bronislav Podlaha</dc:creator>
  <dc:description/>
  <dc:language>cs-CZ</dc:language>
  <cp:lastModifiedBy/>
  <dcterms:modified xsi:type="dcterms:W3CDTF">2019-03-07T07:06:39Z</dcterms:modified>
  <cp:revision>3</cp:revision>
  <dc:subject/>
  <dc:title> Výzva OPVVV 02_18_071 Zvyšování kvality neformálního vzdělávání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Širokoúhlá obrazovka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6</vt:i4>
  </property>
</Properties>
</file>