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_rels/presentation.xml.rels" ContentType="application/vnd.openxmlformats-package.relationships+xml"/>
  <Override PartName="/ppt/media/image1.jpeg" ContentType="image/jpeg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presentation.xml" ContentType="application/vnd.openxmlformats-officedocument.presentationml.presentation.main+xml"/>
  <Override PartName="/ppt/theme/theme2.xml" ContentType="application/vnd.openxmlformats-officedocument.theme+xml"/>
  <Override PartName="/ppt/theme/theme1.xml" ContentType="application/vnd.openxmlformats-officedocument.theme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6.xml.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s/slide13.xml" ContentType="application/vnd.openxmlformats-officedocument.presentationml.slide+xml"/>
  <Override PartName="/ppt/slides/_rels/slide13.xml.rels" ContentType="application/vnd.openxmlformats-package.relationships+xml"/>
  <Override PartName="/ppt/slides/_rels/slide12.xml.rels" ContentType="application/vnd.openxmlformats-package.relationships+xml"/>
  <Override PartName="/ppt/slides/_rels/slide11.xml.rels" ContentType="application/vnd.openxmlformats-package.relationships+xml"/>
  <Override PartName="/ppt/slides/_rels/slide10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2.xml.rels" ContentType="application/vnd.openxmlformats-package.relationships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</p:sldIdLst>
  <p:sldSz cx="10080625" cy="7559675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360000" y="3330000"/>
            <a:ext cx="9360000" cy="90000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endParaRPr b="1" lang="cs-CZ" sz="32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540000" y="4680000"/>
            <a:ext cx="9180000" cy="1201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540000" y="5996160"/>
            <a:ext cx="9180000" cy="1201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360000" y="3330000"/>
            <a:ext cx="9360000" cy="90000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endParaRPr b="1" lang="cs-CZ" sz="32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540000" y="4680000"/>
            <a:ext cx="4479480" cy="1201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5243760" y="4680000"/>
            <a:ext cx="4479480" cy="1201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540000" y="5996160"/>
            <a:ext cx="4479480" cy="1201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5243760" y="5996160"/>
            <a:ext cx="4479480" cy="1201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360000" y="3330000"/>
            <a:ext cx="9360000" cy="90000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endParaRPr b="1" lang="cs-CZ" sz="32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540000" y="4680000"/>
            <a:ext cx="2955600" cy="1201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3643920" y="4680000"/>
            <a:ext cx="2955600" cy="1201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 type="body"/>
          </p:nvPr>
        </p:nvSpPr>
        <p:spPr>
          <a:xfrm>
            <a:off x="6747480" y="4680000"/>
            <a:ext cx="2955600" cy="1201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42" name="PlaceHolder 5"/>
          <p:cNvSpPr>
            <a:spLocks noGrp="1"/>
          </p:cNvSpPr>
          <p:nvPr>
            <p:ph type="body"/>
          </p:nvPr>
        </p:nvSpPr>
        <p:spPr>
          <a:xfrm>
            <a:off x="540000" y="5996160"/>
            <a:ext cx="2955600" cy="1201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43" name="PlaceHolder 6"/>
          <p:cNvSpPr>
            <a:spLocks noGrp="1"/>
          </p:cNvSpPr>
          <p:nvPr>
            <p:ph type="body"/>
          </p:nvPr>
        </p:nvSpPr>
        <p:spPr>
          <a:xfrm>
            <a:off x="3643920" y="5996160"/>
            <a:ext cx="2955600" cy="1201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44" name="PlaceHolder 7"/>
          <p:cNvSpPr>
            <a:spLocks noGrp="1"/>
          </p:cNvSpPr>
          <p:nvPr>
            <p:ph type="body"/>
          </p:nvPr>
        </p:nvSpPr>
        <p:spPr>
          <a:xfrm>
            <a:off x="6747480" y="5996160"/>
            <a:ext cx="2955600" cy="1201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360000" y="3330000"/>
            <a:ext cx="9360000" cy="90000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endParaRPr b="1" lang="cs-CZ" sz="32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subTitle"/>
          </p:nvPr>
        </p:nvSpPr>
        <p:spPr>
          <a:xfrm>
            <a:off x="540000" y="4680000"/>
            <a:ext cx="9180000" cy="25200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cs-CZ" sz="2200" spc="-1" strike="noStrike">
              <a:solidFill>
                <a:srgbClr val="1c1c1c"/>
              </a:solidFill>
              <a:latin typeface="Source Sans Pro Light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360000" y="3330000"/>
            <a:ext cx="9360000" cy="90000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endParaRPr b="1" lang="cs-CZ" sz="32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540000" y="4680000"/>
            <a:ext cx="9180000" cy="2520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360000" y="3330000"/>
            <a:ext cx="9360000" cy="90000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endParaRPr b="1" lang="cs-CZ" sz="32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540000" y="4680000"/>
            <a:ext cx="4479480" cy="2520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5243760" y="4680000"/>
            <a:ext cx="4479480" cy="2520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360000" y="3330000"/>
            <a:ext cx="9360000" cy="90000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endParaRPr b="1" lang="cs-CZ" sz="3200" spc="-1" strike="noStrike">
              <a:solidFill>
                <a:srgbClr val="ffffff"/>
              </a:solidFill>
              <a:latin typeface="Source Sans Pro Black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subTitle"/>
          </p:nvPr>
        </p:nvSpPr>
        <p:spPr>
          <a:xfrm>
            <a:off x="360000" y="3330000"/>
            <a:ext cx="9360000" cy="417312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cs-CZ" sz="2200" spc="-1" strike="noStrike">
              <a:solidFill>
                <a:srgbClr val="1c1c1c"/>
              </a:solidFill>
              <a:latin typeface="Source Sans Pro Light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360000" y="3330000"/>
            <a:ext cx="9360000" cy="90000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endParaRPr b="1" lang="cs-CZ" sz="32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540000" y="4680000"/>
            <a:ext cx="4479480" cy="1201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5243760" y="4680000"/>
            <a:ext cx="4479480" cy="2520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540000" y="5996160"/>
            <a:ext cx="4479480" cy="1201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360000" y="3330000"/>
            <a:ext cx="9360000" cy="90000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endParaRPr b="1" lang="cs-CZ" sz="32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subTitle"/>
          </p:nvPr>
        </p:nvSpPr>
        <p:spPr>
          <a:xfrm>
            <a:off x="540000" y="4680000"/>
            <a:ext cx="9180000" cy="25200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cs-CZ" sz="2200" spc="-1" strike="noStrike">
              <a:solidFill>
                <a:srgbClr val="1c1c1c"/>
              </a:solidFill>
              <a:latin typeface="Source Sans Pro Light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360000" y="3330000"/>
            <a:ext cx="9360000" cy="90000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endParaRPr b="1" lang="cs-CZ" sz="32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540000" y="4680000"/>
            <a:ext cx="4479480" cy="2520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5243760" y="4680000"/>
            <a:ext cx="4479480" cy="1201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5243760" y="5996160"/>
            <a:ext cx="4479480" cy="1201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360000" y="3330000"/>
            <a:ext cx="9360000" cy="90000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endParaRPr b="1" lang="cs-CZ" sz="32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540000" y="4680000"/>
            <a:ext cx="4479480" cy="1201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5243760" y="4680000"/>
            <a:ext cx="4479480" cy="1201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540000" y="5996160"/>
            <a:ext cx="9180000" cy="1201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360000" y="3330000"/>
            <a:ext cx="9360000" cy="90000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endParaRPr b="1" lang="cs-CZ" sz="32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540000" y="4680000"/>
            <a:ext cx="9180000" cy="1201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540000" y="5996160"/>
            <a:ext cx="9180000" cy="1201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360000" y="3330000"/>
            <a:ext cx="9360000" cy="90000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endParaRPr b="1" lang="cs-CZ" sz="32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540000" y="4680000"/>
            <a:ext cx="4479480" cy="1201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5243760" y="4680000"/>
            <a:ext cx="4479480" cy="1201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540000" y="5996160"/>
            <a:ext cx="4479480" cy="1201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5243760" y="5996160"/>
            <a:ext cx="4479480" cy="1201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360000" y="3330000"/>
            <a:ext cx="9360000" cy="90000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endParaRPr b="1" lang="cs-CZ" sz="32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540000" y="4680000"/>
            <a:ext cx="2955600" cy="1201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82" name="PlaceHolder 3"/>
          <p:cNvSpPr>
            <a:spLocks noGrp="1"/>
          </p:cNvSpPr>
          <p:nvPr>
            <p:ph type="body"/>
          </p:nvPr>
        </p:nvSpPr>
        <p:spPr>
          <a:xfrm>
            <a:off x="3643920" y="4680000"/>
            <a:ext cx="2955600" cy="1201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83" name="PlaceHolder 4"/>
          <p:cNvSpPr>
            <a:spLocks noGrp="1"/>
          </p:cNvSpPr>
          <p:nvPr>
            <p:ph type="body"/>
          </p:nvPr>
        </p:nvSpPr>
        <p:spPr>
          <a:xfrm>
            <a:off x="6747480" y="4680000"/>
            <a:ext cx="2955600" cy="1201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84" name="PlaceHolder 5"/>
          <p:cNvSpPr>
            <a:spLocks noGrp="1"/>
          </p:cNvSpPr>
          <p:nvPr>
            <p:ph type="body"/>
          </p:nvPr>
        </p:nvSpPr>
        <p:spPr>
          <a:xfrm>
            <a:off x="540000" y="5996160"/>
            <a:ext cx="2955600" cy="1201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85" name="PlaceHolder 6"/>
          <p:cNvSpPr>
            <a:spLocks noGrp="1"/>
          </p:cNvSpPr>
          <p:nvPr>
            <p:ph type="body"/>
          </p:nvPr>
        </p:nvSpPr>
        <p:spPr>
          <a:xfrm>
            <a:off x="3643920" y="5996160"/>
            <a:ext cx="2955600" cy="1201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86" name="PlaceHolder 7"/>
          <p:cNvSpPr>
            <a:spLocks noGrp="1"/>
          </p:cNvSpPr>
          <p:nvPr>
            <p:ph type="body"/>
          </p:nvPr>
        </p:nvSpPr>
        <p:spPr>
          <a:xfrm>
            <a:off x="6747480" y="5996160"/>
            <a:ext cx="2955600" cy="1201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360000" y="3330000"/>
            <a:ext cx="9360000" cy="90000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endParaRPr b="1" lang="cs-CZ" sz="32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40000" y="4680000"/>
            <a:ext cx="9180000" cy="2520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360000" y="3330000"/>
            <a:ext cx="9360000" cy="90000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endParaRPr b="1" lang="cs-CZ" sz="32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540000" y="4680000"/>
            <a:ext cx="4479480" cy="2520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5243760" y="4680000"/>
            <a:ext cx="4479480" cy="2520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360000" y="3330000"/>
            <a:ext cx="9360000" cy="90000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endParaRPr b="1" lang="cs-CZ" sz="3200" spc="-1" strike="noStrike">
              <a:solidFill>
                <a:srgbClr val="ffffff"/>
              </a:solidFill>
              <a:latin typeface="Source Sans Pro Black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subTitle"/>
          </p:nvPr>
        </p:nvSpPr>
        <p:spPr>
          <a:xfrm>
            <a:off x="360000" y="3330000"/>
            <a:ext cx="9360000" cy="417312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cs-CZ" sz="2200" spc="-1" strike="noStrike">
              <a:solidFill>
                <a:srgbClr val="1c1c1c"/>
              </a:solidFill>
              <a:latin typeface="Source Sans Pro Light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360000" y="3330000"/>
            <a:ext cx="9360000" cy="90000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endParaRPr b="1" lang="cs-CZ" sz="32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40000" y="4680000"/>
            <a:ext cx="4479480" cy="1201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243760" y="4680000"/>
            <a:ext cx="4479480" cy="2520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40000" y="5996160"/>
            <a:ext cx="4479480" cy="1201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360000" y="3330000"/>
            <a:ext cx="9360000" cy="90000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endParaRPr b="1" lang="cs-CZ" sz="32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40000" y="4680000"/>
            <a:ext cx="4479480" cy="2520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243760" y="4680000"/>
            <a:ext cx="4479480" cy="1201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243760" y="5996160"/>
            <a:ext cx="4479480" cy="1201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360000" y="3330000"/>
            <a:ext cx="9360000" cy="90000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endParaRPr b="1" lang="cs-CZ" sz="32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40000" y="4680000"/>
            <a:ext cx="4479480" cy="1201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243760" y="4680000"/>
            <a:ext cx="4479480" cy="1201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40000" y="5996160"/>
            <a:ext cx="9180000" cy="1201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0" y="180000"/>
            <a:ext cx="9720000" cy="1260000"/>
          </a:xfrm>
          <a:prstGeom prst="rect">
            <a:avLst/>
          </a:prstGeom>
          <a:solidFill>
            <a:srgbClr val="e74c3c"/>
          </a:solidFill>
          <a:ln w="720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" name="CustomShape 2"/>
          <p:cNvSpPr/>
          <p:nvPr/>
        </p:nvSpPr>
        <p:spPr>
          <a:xfrm>
            <a:off x="7560000" y="6840000"/>
            <a:ext cx="2520000" cy="540000"/>
          </a:xfrm>
          <a:prstGeom prst="rect">
            <a:avLst/>
          </a:prstGeom>
          <a:solidFill>
            <a:srgbClr val="e74c3c"/>
          </a:solidFill>
          <a:ln w="720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" name="CustomShape 3"/>
          <p:cNvSpPr/>
          <p:nvPr/>
        </p:nvSpPr>
        <p:spPr>
          <a:xfrm>
            <a:off x="900000" y="6840000"/>
            <a:ext cx="6480000" cy="540000"/>
          </a:xfrm>
          <a:prstGeom prst="rect">
            <a:avLst/>
          </a:prstGeom>
          <a:solidFill>
            <a:srgbClr val="bdc3c7"/>
          </a:solidFill>
          <a:ln w="720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" name="CustomShape 4"/>
          <p:cNvSpPr/>
          <p:nvPr/>
        </p:nvSpPr>
        <p:spPr>
          <a:xfrm>
            <a:off x="180000" y="6840000"/>
            <a:ext cx="540000" cy="540000"/>
          </a:xfrm>
          <a:prstGeom prst="rect">
            <a:avLst/>
          </a:prstGeom>
          <a:noFill/>
          <a:ln w="720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" name="PlaceHolder 5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r>
              <a:rPr b="1" lang="cs-CZ" sz="3200" spc="-1" strike="noStrike">
                <a:solidFill>
                  <a:srgbClr val="ffffff"/>
                </a:solidFill>
                <a:latin typeface="Source Sans Pro Black"/>
              </a:rPr>
              <a:t>Klikněte pro úpravu formátu textu nadpisu</a:t>
            </a:r>
            <a:endParaRPr b="1" lang="cs-CZ" sz="32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5" name="PlaceHolder 6"/>
          <p:cNvSpPr>
            <a:spLocks noGrp="1"/>
          </p:cNvSpPr>
          <p:nvPr>
            <p:ph type="body"/>
          </p:nvPr>
        </p:nvSpPr>
        <p:spPr>
          <a:xfrm>
            <a:off x="360000" y="1980000"/>
            <a:ext cx="9180000" cy="4680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>
              <a:spcAft>
                <a:spcPts val="1142"/>
              </a:spcAft>
            </a:pPr>
            <a:r>
              <a:rPr b="1" lang="cs-CZ" sz="2600" spc="-1" strike="noStrike">
                <a:solidFill>
                  <a:srgbClr val="1c1c1c"/>
                </a:solidFill>
                <a:latin typeface="Source Sans Pro Semibold"/>
              </a:rPr>
              <a:t>Klikněte pro úpravu formátu textu osnovy</a:t>
            </a:r>
            <a:endParaRPr b="1" lang="cs-CZ" sz="2600" spc="-1" strike="noStrike">
              <a:solidFill>
                <a:srgbClr val="1c1c1c"/>
              </a:solidFill>
              <a:latin typeface="Source Sans Pro Semibold"/>
            </a:endParaRPr>
          </a:p>
          <a:p>
            <a:pPr lvl="1" marL="288000">
              <a:spcAft>
                <a:spcPts val="1134"/>
              </a:spcAft>
            </a:pPr>
            <a:r>
              <a:rPr b="0" lang="cs-CZ" sz="2200" spc="-1" strike="noStrike">
                <a:solidFill>
                  <a:srgbClr val="1c1c1c"/>
                </a:solidFill>
                <a:latin typeface="Source Sans Pro Light"/>
              </a:rPr>
              <a:t>Druhá úroveň</a:t>
            </a:r>
            <a:endParaRPr b="0" lang="cs-CZ" sz="2200" spc="-1" strike="noStrike">
              <a:solidFill>
                <a:srgbClr val="1c1c1c"/>
              </a:solidFill>
              <a:latin typeface="Source Sans Pro Light"/>
            </a:endParaRPr>
          </a:p>
          <a:p>
            <a:pPr lvl="2" marL="576000">
              <a:spcAft>
                <a:spcPts val="850"/>
              </a:spcAft>
            </a:pPr>
            <a:r>
              <a:rPr b="0" lang="cs-CZ" sz="1800" spc="-1" strike="noStrike">
                <a:solidFill>
                  <a:srgbClr val="1c1c1c"/>
                </a:solidFill>
                <a:latin typeface="Source Sans Pro Light"/>
              </a:rPr>
              <a:t>Třetí úroveň</a:t>
            </a:r>
            <a:endParaRPr b="0" lang="cs-CZ" sz="1800" spc="-1" strike="noStrike">
              <a:solidFill>
                <a:srgbClr val="1c1c1c"/>
              </a:solidFill>
              <a:latin typeface="Source Sans Pro Light"/>
            </a:endParaRPr>
          </a:p>
          <a:p>
            <a:pPr lvl="3" marL="864000">
              <a:spcAft>
                <a:spcPts val="567"/>
              </a:spcAft>
            </a:pPr>
            <a:r>
              <a:rPr b="0" lang="cs-CZ" sz="1600" spc="-1" strike="noStrike">
                <a:solidFill>
                  <a:srgbClr val="1c1c1c"/>
                </a:solidFill>
                <a:latin typeface="Source Sans Pro Light"/>
              </a:rPr>
              <a:t>Čtvrtá úroveň osnovy</a:t>
            </a:r>
            <a:endParaRPr b="0" lang="cs-CZ" sz="1600" spc="-1" strike="noStrike">
              <a:solidFill>
                <a:srgbClr val="1c1c1c"/>
              </a:solidFill>
              <a:latin typeface="Source Sans Pro Light"/>
            </a:endParaRPr>
          </a:p>
          <a:p>
            <a:pPr lvl="4" marL="1152000">
              <a:spcAft>
                <a:spcPts val="283"/>
              </a:spcAft>
            </a:pPr>
            <a:r>
              <a:rPr b="0" lang="cs-CZ" sz="1600" spc="-1" strike="noStrike">
                <a:solidFill>
                  <a:srgbClr val="1c1c1c"/>
                </a:solidFill>
                <a:latin typeface="Source Sans Pro Light"/>
              </a:rPr>
              <a:t>Pátá úroveň osnovy</a:t>
            </a:r>
            <a:endParaRPr b="0" lang="cs-CZ" sz="1600" spc="-1" strike="noStrike">
              <a:solidFill>
                <a:srgbClr val="1c1c1c"/>
              </a:solidFill>
              <a:latin typeface="Source Sans Pro Light"/>
            </a:endParaRPr>
          </a:p>
          <a:p>
            <a:pPr lvl="5" marL="1440000">
              <a:spcAft>
                <a:spcPts val="283"/>
              </a:spcAft>
            </a:pPr>
            <a:r>
              <a:rPr b="0" lang="cs-CZ" sz="1600" spc="-1" strike="noStrike">
                <a:solidFill>
                  <a:srgbClr val="1c1c1c"/>
                </a:solidFill>
                <a:latin typeface="Source Sans Pro Light"/>
              </a:rPr>
              <a:t>Šestá úroveň</a:t>
            </a:r>
            <a:endParaRPr b="0" lang="cs-CZ" sz="1600" spc="-1" strike="noStrike">
              <a:solidFill>
                <a:srgbClr val="1c1c1c"/>
              </a:solidFill>
              <a:latin typeface="Source Sans Pro Light"/>
            </a:endParaRPr>
          </a:p>
          <a:p>
            <a:pPr lvl="6" marL="1728000">
              <a:spcAft>
                <a:spcPts val="283"/>
              </a:spcAft>
            </a:pPr>
            <a:r>
              <a:rPr b="0" lang="cs-CZ" sz="1600" spc="-1" strike="noStrike">
                <a:solidFill>
                  <a:srgbClr val="1c1c1c"/>
                </a:solidFill>
                <a:latin typeface="Source Sans Pro Light"/>
              </a:rPr>
              <a:t>Sedmá úroveň</a:t>
            </a:r>
            <a:endParaRPr b="0" lang="cs-CZ" sz="1600" spc="-1" strike="noStrike">
              <a:solidFill>
                <a:srgbClr val="1c1c1c"/>
              </a:solidFill>
              <a:latin typeface="Source Sans Pro Light"/>
            </a:endParaRPr>
          </a:p>
        </p:txBody>
      </p:sp>
      <p:sp>
        <p:nvSpPr>
          <p:cNvPr id="6" name="PlaceHolder 7"/>
          <p:cNvSpPr>
            <a:spLocks noGrp="1"/>
          </p:cNvSpPr>
          <p:nvPr>
            <p:ph type="dt"/>
          </p:nvPr>
        </p:nvSpPr>
        <p:spPr>
          <a:xfrm>
            <a:off x="7560000" y="6840000"/>
            <a:ext cx="2340000" cy="521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r"/>
            <a:r>
              <a:rPr b="1" lang="cs-CZ" sz="1800" spc="-1" strike="noStrike">
                <a:solidFill>
                  <a:srgbClr val="ffffff"/>
                </a:solidFill>
                <a:latin typeface="Source Sans Pro Black"/>
              </a:rPr>
              <a:t>&lt;datum/čas&gt;</a:t>
            </a:r>
            <a:endParaRPr b="1" lang="cs-CZ" sz="18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7" name="PlaceHolder 8"/>
          <p:cNvSpPr>
            <a:spLocks noGrp="1"/>
          </p:cNvSpPr>
          <p:nvPr>
            <p:ph type="ftr"/>
          </p:nvPr>
        </p:nvSpPr>
        <p:spPr>
          <a:xfrm>
            <a:off x="1080000" y="6840000"/>
            <a:ext cx="3240000" cy="540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1" lang="cs-CZ" sz="1800" spc="-1" strike="noStrike">
                <a:solidFill>
                  <a:srgbClr val="ffffff"/>
                </a:solidFill>
                <a:latin typeface="Source Sans Pro Black"/>
              </a:rPr>
              <a:t>&lt;zápatí&gt;</a:t>
            </a:r>
            <a:endParaRPr b="1" lang="cs-CZ" sz="18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8" name="PlaceHolder 9"/>
          <p:cNvSpPr>
            <a:spLocks noGrp="1"/>
          </p:cNvSpPr>
          <p:nvPr>
            <p:ph type="sldNum"/>
          </p:nvPr>
        </p:nvSpPr>
        <p:spPr>
          <a:xfrm>
            <a:off x="180000" y="6840000"/>
            <a:ext cx="540000" cy="540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fld id="{4C3011EF-7EC7-4DA0-B7AC-EB383960F637}" type="slidenum">
              <a:rPr b="1" lang="cs-CZ" sz="1800" spc="-1" strike="noStrike">
                <a:solidFill>
                  <a:srgbClr val="ffffff"/>
                </a:solidFill>
                <a:latin typeface="Source Sans Pro Black"/>
              </a:rPr>
              <a:t>&lt;číslo&gt;</a:t>
            </a:fld>
            <a:endParaRPr b="1" lang="cs-CZ" sz="1800" spc="-1" strike="noStrike">
              <a:solidFill>
                <a:srgbClr val="ffffff"/>
              </a:solidFill>
              <a:latin typeface="Source Sans Pro Black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CustomShape 1"/>
          <p:cNvSpPr/>
          <p:nvPr/>
        </p:nvSpPr>
        <p:spPr>
          <a:xfrm>
            <a:off x="0" y="3150000"/>
            <a:ext cx="9720000" cy="1260000"/>
          </a:xfrm>
          <a:prstGeom prst="rect">
            <a:avLst/>
          </a:prstGeom>
          <a:solidFill>
            <a:srgbClr val="e74c3c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6" name="PlaceHolder 2"/>
          <p:cNvSpPr>
            <a:spLocks noGrp="1"/>
          </p:cNvSpPr>
          <p:nvPr>
            <p:ph type="title"/>
          </p:nvPr>
        </p:nvSpPr>
        <p:spPr>
          <a:xfrm>
            <a:off x="360000" y="3330000"/>
            <a:ext cx="9360000" cy="90000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r>
              <a:rPr b="1" lang="cs-CZ" sz="3200" spc="-1" strike="noStrike">
                <a:solidFill>
                  <a:srgbClr val="ffffff"/>
                </a:solidFill>
                <a:latin typeface="Source Sans Pro Black"/>
              </a:rPr>
              <a:t>Klikněte pro úpravu formátu textu nadpisu</a:t>
            </a:r>
            <a:endParaRPr b="1" lang="cs-CZ" sz="32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47" name="PlaceHolder 3"/>
          <p:cNvSpPr>
            <a:spLocks noGrp="1"/>
          </p:cNvSpPr>
          <p:nvPr>
            <p:ph type="body"/>
          </p:nvPr>
        </p:nvSpPr>
        <p:spPr>
          <a:xfrm>
            <a:off x="540000" y="4680000"/>
            <a:ext cx="9180000" cy="2520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>
              <a:spcAft>
                <a:spcPts val="1142"/>
              </a:spcAft>
            </a:pPr>
            <a:r>
              <a:rPr b="1" lang="cs-CZ" sz="2600" spc="-1" strike="noStrike">
                <a:solidFill>
                  <a:srgbClr val="1c1c1c"/>
                </a:solidFill>
                <a:latin typeface="Source Sans Pro Semibold"/>
              </a:rPr>
              <a:t>Klikněte pro úpravu formátu textu osnovy</a:t>
            </a:r>
            <a:endParaRPr b="1" lang="cs-CZ" sz="2600" spc="-1" strike="noStrike">
              <a:solidFill>
                <a:srgbClr val="1c1c1c"/>
              </a:solidFill>
              <a:latin typeface="Source Sans Pro Semibold"/>
            </a:endParaRPr>
          </a:p>
          <a:p>
            <a:pPr lvl="1" marL="288000">
              <a:spcAft>
                <a:spcPts val="1131"/>
              </a:spcAft>
            </a:pPr>
            <a:r>
              <a:rPr b="0" lang="cs-CZ" sz="2200" spc="-1" strike="noStrike">
                <a:solidFill>
                  <a:srgbClr val="1c1c1c"/>
                </a:solidFill>
                <a:latin typeface="Source Sans Pro Light"/>
              </a:rPr>
              <a:t>Druhá úroveň</a:t>
            </a:r>
            <a:endParaRPr b="0" lang="cs-CZ" sz="2200" spc="-1" strike="noStrike">
              <a:solidFill>
                <a:srgbClr val="1c1c1c"/>
              </a:solidFill>
              <a:latin typeface="Source Sans Pro Light"/>
            </a:endParaRPr>
          </a:p>
          <a:p>
            <a:pPr lvl="2" marL="576000">
              <a:spcAft>
                <a:spcPts val="850"/>
              </a:spcAft>
            </a:pPr>
            <a:r>
              <a:rPr b="0" lang="cs-CZ" sz="1800" spc="-1" strike="noStrike">
                <a:solidFill>
                  <a:srgbClr val="1c1c1c"/>
                </a:solidFill>
                <a:latin typeface="Source Sans Pro Light"/>
              </a:rPr>
              <a:t>Třetí úroveň</a:t>
            </a:r>
            <a:endParaRPr b="0" lang="cs-CZ" sz="1800" spc="-1" strike="noStrike">
              <a:solidFill>
                <a:srgbClr val="1c1c1c"/>
              </a:solidFill>
              <a:latin typeface="Source Sans Pro Light"/>
            </a:endParaRPr>
          </a:p>
          <a:p>
            <a:pPr lvl="3" marL="864000">
              <a:spcAft>
                <a:spcPts val="567"/>
              </a:spcAft>
            </a:pPr>
            <a:r>
              <a:rPr b="0" lang="cs-CZ" sz="1600" spc="-1" strike="noStrike">
                <a:solidFill>
                  <a:srgbClr val="1c1c1c"/>
                </a:solidFill>
                <a:latin typeface="Source Sans Pro Light"/>
              </a:rPr>
              <a:t>Čtvrtá úroveň osnovy</a:t>
            </a:r>
            <a:endParaRPr b="0" lang="cs-CZ" sz="1600" spc="-1" strike="noStrike">
              <a:solidFill>
                <a:srgbClr val="1c1c1c"/>
              </a:solidFill>
              <a:latin typeface="Source Sans Pro Light"/>
            </a:endParaRPr>
          </a:p>
          <a:p>
            <a:pPr lvl="4" marL="1152000">
              <a:spcAft>
                <a:spcPts val="283"/>
              </a:spcAft>
            </a:pPr>
            <a:r>
              <a:rPr b="0" lang="cs-CZ" sz="1600" spc="-1" strike="noStrike">
                <a:solidFill>
                  <a:srgbClr val="1c1c1c"/>
                </a:solidFill>
                <a:latin typeface="Source Sans Pro Light"/>
              </a:rPr>
              <a:t>Pátá úroveň osnovy</a:t>
            </a:r>
            <a:endParaRPr b="0" lang="cs-CZ" sz="1600" spc="-1" strike="noStrike">
              <a:solidFill>
                <a:srgbClr val="1c1c1c"/>
              </a:solidFill>
              <a:latin typeface="Source Sans Pro Light"/>
            </a:endParaRPr>
          </a:p>
          <a:p>
            <a:pPr lvl="5" marL="1440000">
              <a:spcAft>
                <a:spcPts val="283"/>
              </a:spcAft>
            </a:pPr>
            <a:r>
              <a:rPr b="0" lang="cs-CZ" sz="1600" spc="-1" strike="noStrike">
                <a:solidFill>
                  <a:srgbClr val="1c1c1c"/>
                </a:solidFill>
                <a:latin typeface="Source Sans Pro Light"/>
              </a:rPr>
              <a:t>Šestá úroveň</a:t>
            </a:r>
            <a:endParaRPr b="0" lang="cs-CZ" sz="1600" spc="-1" strike="noStrike">
              <a:solidFill>
                <a:srgbClr val="1c1c1c"/>
              </a:solidFill>
              <a:latin typeface="Source Sans Pro Light"/>
            </a:endParaRPr>
          </a:p>
          <a:p>
            <a:pPr lvl="6" marL="1728000">
              <a:spcAft>
                <a:spcPts val="283"/>
              </a:spcAft>
            </a:pPr>
            <a:r>
              <a:rPr b="0" lang="cs-CZ" sz="1600" spc="-1" strike="noStrike">
                <a:solidFill>
                  <a:srgbClr val="1c1c1c"/>
                </a:solidFill>
                <a:latin typeface="Source Sans Pro Light"/>
              </a:rPr>
              <a:t>Sedmá úroveň</a:t>
            </a:r>
            <a:endParaRPr b="0" lang="cs-CZ" sz="1600" spc="-1" strike="noStrike">
              <a:solidFill>
                <a:srgbClr val="1c1c1c"/>
              </a:solidFill>
              <a:latin typeface="Source Sans Pro Light"/>
            </a:endParaRPr>
          </a:p>
        </p:txBody>
      </p:sp>
      <p:sp>
        <p:nvSpPr>
          <p:cNvPr id="48" name="PlaceHolder 4"/>
          <p:cNvSpPr>
            <a:spLocks noGrp="1"/>
          </p:cNvSpPr>
          <p:nvPr>
            <p:ph type="dt"/>
          </p:nvPr>
        </p:nvSpPr>
        <p:spPr>
          <a:xfrm>
            <a:off x="7560000" y="6840000"/>
            <a:ext cx="2340000" cy="540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1" lang="cs-CZ" sz="1800" spc="-1" strike="noStrike">
                <a:solidFill>
                  <a:srgbClr val="e74c3c"/>
                </a:solidFill>
                <a:latin typeface="Source Sans Pro Black"/>
              </a:rPr>
              <a:t>&lt;datum/čas&gt;</a:t>
            </a:r>
            <a:endParaRPr b="1" lang="cs-CZ" sz="1800" spc="-1" strike="noStrike">
              <a:solidFill>
                <a:srgbClr val="e74c3c"/>
              </a:solidFill>
              <a:latin typeface="Source Sans Pro Black"/>
            </a:endParaRPr>
          </a:p>
        </p:txBody>
      </p:sp>
      <p:sp>
        <p:nvSpPr>
          <p:cNvPr id="49" name="PlaceHolder 5"/>
          <p:cNvSpPr>
            <a:spLocks noGrp="1"/>
          </p:cNvSpPr>
          <p:nvPr>
            <p:ph type="ftr"/>
          </p:nvPr>
        </p:nvSpPr>
        <p:spPr>
          <a:xfrm>
            <a:off x="1080000" y="6840000"/>
            <a:ext cx="3240000" cy="540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1" lang="cs-CZ" sz="1800" spc="-1" strike="noStrike">
                <a:solidFill>
                  <a:srgbClr val="e74c3c"/>
                </a:solidFill>
                <a:latin typeface="Source Sans Pro Black"/>
              </a:rPr>
              <a:t>&lt;zápatí&gt;</a:t>
            </a:r>
            <a:endParaRPr b="1" lang="cs-CZ" sz="1800" spc="-1" strike="noStrike">
              <a:solidFill>
                <a:srgbClr val="e74c3c"/>
              </a:solidFill>
              <a:latin typeface="Source Sans Pro Black"/>
            </a:endParaRPr>
          </a:p>
        </p:txBody>
      </p:sp>
      <p:sp>
        <p:nvSpPr>
          <p:cNvPr id="50" name="PlaceHolder 6"/>
          <p:cNvSpPr>
            <a:spLocks noGrp="1"/>
          </p:cNvSpPr>
          <p:nvPr>
            <p:ph type="sldNum"/>
          </p:nvPr>
        </p:nvSpPr>
        <p:spPr>
          <a:xfrm>
            <a:off x="180000" y="6840000"/>
            <a:ext cx="540000" cy="5400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fld id="{A043C33A-3E0B-4610-9015-648B69B15D10}" type="slidenum">
              <a:rPr b="1" lang="cs-CZ" sz="1800" spc="-1" strike="noStrike">
                <a:solidFill>
                  <a:srgbClr val="e74c3c"/>
                </a:solidFill>
                <a:latin typeface="Source Sans Pro Black"/>
              </a:rPr>
              <a:t>&lt;číslo&gt;</a:t>
            </a:fld>
            <a:endParaRPr b="1" lang="cs-CZ" sz="1800" spc="-1" strike="noStrike">
              <a:solidFill>
                <a:srgbClr val="e74c3c"/>
              </a:solidFill>
              <a:latin typeface="Source Sans Pro Black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4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1"/>
          <p:cNvSpPr txBox="1"/>
          <p:nvPr/>
        </p:nvSpPr>
        <p:spPr>
          <a:xfrm>
            <a:off x="360000" y="3330000"/>
            <a:ext cx="9360000" cy="900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>
            <a:noAutofit/>
          </a:bodyPr>
          <a:p>
            <a:r>
              <a:rPr b="1" lang="cs-CZ" sz="3200" spc="-1" strike="noStrike">
                <a:solidFill>
                  <a:srgbClr val="ffffff"/>
                </a:solidFill>
                <a:latin typeface="Source Sans Pro Black"/>
              </a:rPr>
              <a:t>Strategický rámec a Dohoda o investičních prioritách </a:t>
            </a:r>
            <a:endParaRPr b="1" lang="cs-CZ" sz="32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88" name="TextShape 2"/>
          <p:cNvSpPr txBox="1"/>
          <p:nvPr/>
        </p:nvSpPr>
        <p:spPr>
          <a:xfrm>
            <a:off x="540000" y="4680000"/>
            <a:ext cx="9180000" cy="2520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Autofit/>
          </a:bodyPr>
          <a:p>
            <a:r>
              <a:rPr b="0" lang="cs-CZ" sz="2200" spc="-1" strike="noStrike">
                <a:solidFill>
                  <a:srgbClr val="1c1c1c"/>
                </a:solidFill>
                <a:latin typeface="Source Sans Pro Light"/>
              </a:rPr>
              <a:t>7.3.2019 Žatec</a:t>
            </a:r>
            <a:endParaRPr b="0" lang="cs-CZ" sz="2200" spc="-1" strike="noStrike">
              <a:solidFill>
                <a:srgbClr val="1c1c1c"/>
              </a:solidFill>
              <a:latin typeface="Source Sans Pro Light"/>
            </a:endParaRPr>
          </a:p>
        </p:txBody>
      </p:sp>
      <p:pic>
        <p:nvPicPr>
          <p:cNvPr id="89" name="" descr=""/>
          <p:cNvPicPr/>
          <p:nvPr/>
        </p:nvPicPr>
        <p:blipFill>
          <a:blip r:embed="rId1"/>
          <a:stretch/>
        </p:blipFill>
        <p:spPr>
          <a:xfrm>
            <a:off x="432000" y="5616000"/>
            <a:ext cx="4896000" cy="102852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TextShape 1"/>
          <p:cNvSpPr txBox="1"/>
          <p:nvPr/>
        </p:nvSpPr>
        <p:spPr>
          <a:xfrm>
            <a:off x="360000" y="360000"/>
            <a:ext cx="9360000" cy="900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>
            <a:noAutofit/>
          </a:bodyPr>
          <a:p>
            <a:r>
              <a:rPr b="1" lang="cs-CZ" sz="3200" spc="-1" strike="noStrike">
                <a:solidFill>
                  <a:srgbClr val="ffffff"/>
                </a:solidFill>
                <a:latin typeface="Source Sans Pro Black"/>
              </a:rPr>
              <a:t>Souhrn – Investiční potřeby - Podbořany</a:t>
            </a:r>
            <a:endParaRPr b="1" lang="cs-CZ" sz="32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115" name="TextShape 2"/>
          <p:cNvSpPr txBox="1"/>
          <p:nvPr/>
        </p:nvSpPr>
        <p:spPr>
          <a:xfrm>
            <a:off x="360000" y="1980000"/>
            <a:ext cx="9180000" cy="4680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endParaRPr b="1" lang="cs-CZ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  <p:graphicFrame>
        <p:nvGraphicFramePr>
          <p:cNvPr id="116" name="Table 3"/>
          <p:cNvGraphicFramePr/>
          <p:nvPr/>
        </p:nvGraphicFramePr>
        <p:xfrm>
          <a:off x="598320" y="2416320"/>
          <a:ext cx="8423640" cy="3591720"/>
        </p:xfrm>
        <a:graphic>
          <a:graphicData uri="http://schemas.openxmlformats.org/drawingml/2006/table">
            <a:tbl>
              <a:tblPr/>
              <a:tblGrid>
                <a:gridCol w="4279680"/>
                <a:gridCol w="4144320"/>
              </a:tblGrid>
              <a:tr h="605880">
                <a:tc gridSpan="2">
                  <a:txBody>
                    <a:bodyPr lIns="0" rIns="0" tIns="0" bIns="0">
                      <a:noAutofit/>
                    </a:bodyPr>
                    <a:p>
                      <a:pPr algn="ctr"/>
                      <a:r>
                        <a:rPr b="1" lang="cs-CZ" sz="2800" spc="-1" strike="noStrike">
                          <a:latin typeface="Times New Roman"/>
                        </a:rPr>
                        <a:t>Z TOHO PODPOŘENÉ</a:t>
                      </a:r>
                      <a:endParaRPr b="1" lang="cs-CZ" sz="2800" spc="-1" strike="noStrike">
                        <a:latin typeface="Times New Roman"/>
                      </a:endParaRPr>
                    </a:p>
                  </a:txBody>
                  <a:tcPr>
                    <a:solidFill>
                      <a:srgbClr val="b2b2b2"/>
                    </a:solidFill>
                  </a:tcPr>
                </a:tc>
                <a:tc hMerge="1"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2b2b2"/>
                    </a:solidFill>
                  </a:tcPr>
                </a:tc>
              </a:tr>
              <a:tr h="2379600">
                <a:tc>
                  <a:txBody>
                    <a:bodyPr lIns="0" rIns="0" tIns="0" bIns="0">
                      <a:noAutofit/>
                    </a:bodyPr>
                    <a:p>
                      <a:pPr algn="ctr"/>
                      <a:endParaRPr b="0" lang="cs-CZ" sz="2400" spc="-1" strike="noStrike">
                        <a:latin typeface="Times New Roman"/>
                      </a:endParaRPr>
                    </a:p>
                    <a:p>
                      <a:r>
                        <a:rPr b="1" lang="cs-CZ" sz="2800" spc="-1" strike="noStrike">
                          <a:latin typeface="Times New Roman"/>
                        </a:rPr>
                        <a:t>Celkový počet úspěšných projektových žádostí se stavbou </a:t>
                      </a:r>
                      <a:endParaRPr b="0" lang="cs-CZ" sz="2800" spc="-1" strike="noStrike">
                        <a:latin typeface="Times New Roman"/>
                      </a:endParaRPr>
                    </a:p>
                    <a:p>
                      <a:r>
                        <a:rPr b="1" lang="cs-CZ" sz="2800" spc="-1" strike="noStrike">
                          <a:latin typeface="Times New Roman"/>
                        </a:rPr>
                        <a:t>(IROP, OPPR, jiné zdroje)</a:t>
                      </a:r>
                      <a:endParaRPr b="0" lang="cs-CZ" sz="2800" spc="-1" strike="noStrike">
                        <a:latin typeface="Times New Roman"/>
                      </a:endParaRPr>
                    </a:p>
                  </a:txBody>
                  <a:tcPr>
                    <a:solidFill>
                      <a:srgbClr val="729fcf"/>
                    </a:solidFill>
                  </a:tcPr>
                </a:tc>
                <a:tc>
                  <a:txBody>
                    <a:bodyPr lIns="0" rIns="0" tIns="0" bIns="0">
                      <a:noAutofit/>
                    </a:bodyPr>
                    <a:p>
                      <a:endParaRPr b="1" lang="cs-CZ" sz="2400" spc="-1" strike="noStrike">
                        <a:latin typeface="Times New Roman"/>
                      </a:endParaRPr>
                    </a:p>
                    <a:p>
                      <a:r>
                        <a:rPr b="1" lang="cs-CZ" sz="2800" spc="-1" strike="noStrike">
                          <a:latin typeface="Times New Roman"/>
                        </a:rPr>
                        <a:t>Celkové způsobilé výdaje úspěšných projektových žádostí se stavbou </a:t>
                      </a:r>
                      <a:endParaRPr b="1" lang="cs-CZ" sz="2800" spc="-1" strike="noStrike">
                        <a:latin typeface="Times New Roman"/>
                      </a:endParaRPr>
                    </a:p>
                    <a:p>
                      <a:r>
                        <a:rPr b="1" lang="cs-CZ" sz="2800" spc="-1" strike="noStrike">
                          <a:latin typeface="Times New Roman"/>
                        </a:rPr>
                        <a:t>(IROP, OPPR, jiné zdroje)</a:t>
                      </a:r>
                      <a:endParaRPr b="1" lang="cs-CZ" sz="2800" spc="-1" strike="noStrike">
                        <a:latin typeface="Times New Roman"/>
                      </a:endParaRPr>
                    </a:p>
                  </a:txBody>
                  <a:tcPr>
                    <a:solidFill>
                      <a:srgbClr val="b4c7dc"/>
                    </a:solidFill>
                  </a:tcPr>
                </a:tc>
              </a:tr>
              <a:tr h="606600">
                <a:tc>
                  <a:txBody>
                    <a:bodyPr lIns="0" rIns="0" tIns="0" bIns="0" anchor="ctr">
                      <a:noAutofit/>
                    </a:bodyPr>
                    <a:p>
                      <a:pPr algn="r"/>
                      <a:r>
                        <a:rPr b="1" lang="cs-CZ" sz="2800" spc="-1" strike="noStrike">
                          <a:latin typeface="Times New Roman"/>
                        </a:rPr>
                        <a:t>1</a:t>
                      </a:r>
                      <a:endParaRPr b="1" lang="cs-CZ" sz="2800" spc="-1" strike="noStrike">
                        <a:latin typeface="Times New Roman"/>
                      </a:endParaRPr>
                    </a:p>
                  </a:txBody>
                  <a:tcPr>
                    <a:solidFill>
                      <a:srgbClr val="dddddd"/>
                    </a:solidFill>
                  </a:tcPr>
                </a:tc>
                <a:tc>
                  <a:txBody>
                    <a:bodyPr lIns="0" rIns="0" tIns="0" bIns="0" anchor="ctr">
                      <a:noAutofit/>
                    </a:bodyPr>
                    <a:p>
                      <a:pPr algn="r"/>
                      <a:r>
                        <a:rPr b="1" lang="cs-CZ" sz="2800" spc="-1" strike="noStrike">
                          <a:latin typeface="Times New Roman"/>
                        </a:rPr>
                        <a:t>3 511 230</a:t>
                      </a:r>
                      <a:endParaRPr b="1" lang="cs-CZ" sz="2800" spc="-1" strike="noStrike">
                        <a:latin typeface="Times New Roman"/>
                      </a:endParaRPr>
                    </a:p>
                  </a:txBody>
                  <a:tcP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9" dur="indefinite" restart="never" nodeType="tmRoot">
          <p:childTnLst>
            <p:seq>
              <p:cTn id="20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extShape 1"/>
          <p:cNvSpPr txBox="1"/>
          <p:nvPr/>
        </p:nvSpPr>
        <p:spPr>
          <a:xfrm>
            <a:off x="360000" y="360000"/>
            <a:ext cx="9360000" cy="900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>
            <a:noAutofit/>
          </a:bodyPr>
          <a:p>
            <a:r>
              <a:rPr b="1" lang="cs-CZ" sz="3200" spc="-1" strike="noStrike">
                <a:solidFill>
                  <a:srgbClr val="ffffff"/>
                </a:solidFill>
                <a:latin typeface="Source Sans Pro Black"/>
              </a:rPr>
              <a:t>Souhrn – Podpořené projekty MAS</a:t>
            </a:r>
            <a:endParaRPr b="1" lang="cs-CZ" sz="32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118" name="TextShape 2"/>
          <p:cNvSpPr txBox="1"/>
          <p:nvPr/>
        </p:nvSpPr>
        <p:spPr>
          <a:xfrm>
            <a:off x="360000" y="1980000"/>
            <a:ext cx="9180000" cy="4680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>
              <a:spcAft>
                <a:spcPts val="1142"/>
              </a:spcAft>
            </a:pPr>
            <a:r>
              <a:rPr b="1" lang="cs-CZ" sz="3200" spc="-1" strike="noStrike">
                <a:solidFill>
                  <a:srgbClr val="1c1c1c"/>
                </a:solidFill>
                <a:latin typeface="Source Sans Pro Semibold"/>
              </a:rPr>
              <a:t>Přírodní vědy názorně</a:t>
            </a:r>
            <a:r>
              <a:rPr b="1" lang="cs-CZ" sz="3200" spc="-1" strike="noStrike">
                <a:solidFill>
                  <a:srgbClr val="1c1c1c"/>
                </a:solidFill>
                <a:latin typeface="Source Sans Pro Semibold"/>
              </a:rPr>
              <a:t>	</a:t>
            </a:r>
            <a:endParaRPr b="1" lang="cs-CZ" sz="3200" spc="-1" strike="noStrike">
              <a:solidFill>
                <a:srgbClr val="1c1c1c"/>
              </a:solidFill>
              <a:latin typeface="Source Sans Pro Semibold"/>
            </a:endParaRPr>
          </a:p>
          <a:p>
            <a:pPr>
              <a:spcAft>
                <a:spcPts val="1142"/>
              </a:spcAft>
            </a:pPr>
            <a:r>
              <a:rPr b="1" lang="cs-CZ" sz="1600" spc="-1" strike="noStrike">
                <a:solidFill>
                  <a:srgbClr val="1c1c1c"/>
                </a:solidFill>
                <a:latin typeface="Source Sans Pro Semibold"/>
              </a:rPr>
              <a:t>Základní škola Žatec, nám. 28. října 1019, okres Louny</a:t>
            </a:r>
            <a:endParaRPr b="1" lang="cs-CZ" sz="1600" spc="-1" strike="noStrike">
              <a:solidFill>
                <a:srgbClr val="1c1c1c"/>
              </a:solidFill>
              <a:latin typeface="Source Sans Pro Semibold"/>
            </a:endParaRPr>
          </a:p>
          <a:p>
            <a:pPr>
              <a:spcAft>
                <a:spcPts val="1142"/>
              </a:spcAft>
            </a:pPr>
            <a:r>
              <a:rPr b="1" lang="cs-CZ" sz="3200" spc="-1" strike="noStrike">
                <a:solidFill>
                  <a:srgbClr val="1c1c1c"/>
                </a:solidFill>
                <a:latin typeface="Source Sans Pro Semibold"/>
              </a:rPr>
              <a:t>Lubenecké vzdělávání pro budoucnost </a:t>
            </a:r>
            <a:r>
              <a:rPr b="1" lang="cs-CZ" sz="1600" spc="-1" strike="noStrike">
                <a:solidFill>
                  <a:srgbClr val="1c1c1c"/>
                </a:solidFill>
                <a:latin typeface="Source Sans Pro Semibold"/>
              </a:rPr>
              <a:t> přírodovědné vzdělávání</a:t>
            </a:r>
            <a:r>
              <a:rPr b="1" lang="cs-CZ" sz="1600" spc="-1" strike="noStrike">
                <a:solidFill>
                  <a:srgbClr val="1c1c1c"/>
                </a:solidFill>
                <a:latin typeface="Source Sans Pro Semibold"/>
              </a:rPr>
              <a:t>	</a:t>
            </a:r>
            <a:r>
              <a:rPr b="1" lang="cs-CZ" sz="1600" spc="-1" strike="noStrike">
                <a:solidFill>
                  <a:srgbClr val="1c1c1c"/>
                </a:solidFill>
                <a:latin typeface="Source Sans Pro Semibold"/>
              </a:rPr>
              <a:t>Masarykova základní škola Lubenec, okres Louny</a:t>
            </a:r>
            <a:endParaRPr b="1" lang="cs-CZ" sz="1600" spc="-1" strike="noStrike">
              <a:solidFill>
                <a:srgbClr val="1c1c1c"/>
              </a:solidFill>
              <a:latin typeface="Source Sans Pro Semibold"/>
            </a:endParaRPr>
          </a:p>
          <a:p>
            <a:pPr>
              <a:spcAft>
                <a:spcPts val="1142"/>
              </a:spcAft>
            </a:pPr>
            <a:r>
              <a:rPr b="1" lang="cs-CZ" sz="2800" spc="-1" strike="noStrike">
                <a:solidFill>
                  <a:srgbClr val="1c1c1c"/>
                </a:solidFill>
                <a:latin typeface="Source Sans Pro Semibold"/>
              </a:rPr>
              <a:t>Moderní trendy do výuky jazyků</a:t>
            </a:r>
            <a:r>
              <a:rPr b="1" lang="cs-CZ" sz="1600" spc="-1" strike="noStrike">
                <a:solidFill>
                  <a:srgbClr val="1c1c1c"/>
                </a:solidFill>
                <a:latin typeface="Source Sans Pro Semibold"/>
              </a:rPr>
              <a:t>	</a:t>
            </a:r>
            <a:endParaRPr b="1" lang="cs-CZ" sz="1600" spc="-1" strike="noStrike">
              <a:solidFill>
                <a:srgbClr val="1c1c1c"/>
              </a:solidFill>
              <a:latin typeface="Source Sans Pro Semibold"/>
            </a:endParaRPr>
          </a:p>
          <a:p>
            <a:pPr>
              <a:spcAft>
                <a:spcPts val="1142"/>
              </a:spcAft>
            </a:pPr>
            <a:r>
              <a:rPr b="1" lang="cs-CZ" sz="1600" spc="-1" strike="noStrike">
                <a:solidFill>
                  <a:srgbClr val="1c1c1c"/>
                </a:solidFill>
                <a:latin typeface="Source Sans Pro Semibold"/>
              </a:rPr>
              <a:t>Základní škola Žatec, Petra Bezruče 2000, okres Louny</a:t>
            </a:r>
            <a:endParaRPr b="1" lang="cs-CZ" sz="1600" spc="-1" strike="noStrike">
              <a:solidFill>
                <a:srgbClr val="1c1c1c"/>
              </a:solidFill>
              <a:latin typeface="Source Sans Pro Semibold"/>
            </a:endParaRPr>
          </a:p>
          <a:p>
            <a:pPr>
              <a:spcAft>
                <a:spcPts val="1142"/>
              </a:spcAft>
            </a:pPr>
            <a:r>
              <a:rPr b="1" lang="cs-CZ" sz="2600" spc="-1" strike="noStrike">
                <a:solidFill>
                  <a:srgbClr val="1c1c1c"/>
                </a:solidFill>
                <a:latin typeface="Source Sans Pro Semibold"/>
              </a:rPr>
              <a:t>Rekonstrukce učebny pro výuku cizích jazyků na ZŠ a MŠ Vroutek</a:t>
            </a:r>
            <a:r>
              <a:rPr b="1" lang="cs-CZ" sz="2000" spc="-1" strike="noStrike">
                <a:solidFill>
                  <a:srgbClr val="1c1c1c"/>
                </a:solidFill>
                <a:latin typeface="Source Sans Pro Semibold"/>
              </a:rPr>
              <a:t>	</a:t>
            </a:r>
            <a:endParaRPr b="1" lang="cs-CZ" sz="2000" spc="-1" strike="noStrike">
              <a:solidFill>
                <a:srgbClr val="1c1c1c"/>
              </a:solidFill>
              <a:latin typeface="Source Sans Pro Semibold"/>
            </a:endParaRPr>
          </a:p>
          <a:p>
            <a:pPr>
              <a:spcAft>
                <a:spcPts val="1142"/>
              </a:spcAft>
            </a:pPr>
            <a:r>
              <a:rPr b="1" lang="cs-CZ" sz="1600" spc="-1" strike="noStrike">
                <a:solidFill>
                  <a:srgbClr val="1c1c1c"/>
                </a:solidFill>
                <a:latin typeface="Source Sans Pro Semibold"/>
              </a:rPr>
              <a:t>Základní škola a Mateřská škola Vroutek, okres Louny -  příspěvková organizace</a:t>
            </a:r>
            <a:endParaRPr b="1" lang="cs-CZ" sz="1600" spc="-1" strike="noStrike">
              <a:solidFill>
                <a:srgbClr val="1c1c1c"/>
              </a:solidFill>
              <a:latin typeface="Source Sans Pro Semibold"/>
            </a:endParaRPr>
          </a:p>
          <a:p>
            <a:pPr>
              <a:spcAft>
                <a:spcPts val="1142"/>
              </a:spcAft>
            </a:pPr>
            <a:r>
              <a:rPr b="1" lang="cs-CZ" sz="1600" spc="-1" strike="noStrike">
                <a:solidFill>
                  <a:srgbClr val="1c1c1c"/>
                </a:solidFill>
                <a:latin typeface="Source Sans Pro Semibold"/>
              </a:rPr>
              <a:t> </a:t>
            </a:r>
            <a:endParaRPr b="1" lang="cs-CZ" sz="1600" spc="-1" strike="noStrike">
              <a:solidFill>
                <a:srgbClr val="1c1c1c"/>
              </a:solidFill>
              <a:latin typeface="Source Sans Pro Semibold"/>
            </a:endParaRPr>
          </a:p>
          <a:p>
            <a:pPr>
              <a:spcAft>
                <a:spcPts val="1142"/>
              </a:spcAft>
            </a:pPr>
            <a:r>
              <a:rPr b="1" lang="cs-CZ" sz="1600" spc="-1" strike="noStrike">
                <a:solidFill>
                  <a:srgbClr val="1c1c1c"/>
                </a:solidFill>
                <a:latin typeface="Source Sans Pro Semibold"/>
              </a:rPr>
              <a:t> </a:t>
            </a:r>
            <a:endParaRPr b="1" lang="cs-CZ" sz="1600" spc="-1" strike="noStrike">
              <a:solidFill>
                <a:srgbClr val="1c1c1c"/>
              </a:solidFill>
              <a:latin typeface="Source Sans Pro Semibold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1" dur="indefinite" restart="never" nodeType="tmRoot">
          <p:childTnLst>
            <p:seq>
              <p:cTn id="2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TextShape 1"/>
          <p:cNvSpPr txBox="1"/>
          <p:nvPr/>
        </p:nvSpPr>
        <p:spPr>
          <a:xfrm>
            <a:off x="360000" y="360000"/>
            <a:ext cx="9360000" cy="900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>
            <a:noAutofit/>
          </a:bodyPr>
          <a:p>
            <a:r>
              <a:rPr b="1" lang="cs-CZ" sz="3200" spc="-1" strike="noStrike">
                <a:solidFill>
                  <a:srgbClr val="ffffff"/>
                </a:solidFill>
                <a:latin typeface="Source Sans Pro Black"/>
              </a:rPr>
              <a:t>Strategický rámec a Dohoda o investičních prioritách MAP2</a:t>
            </a:r>
            <a:endParaRPr b="1" lang="cs-CZ" sz="32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120" name="TextShape 2"/>
          <p:cNvSpPr txBox="1"/>
          <p:nvPr/>
        </p:nvSpPr>
        <p:spPr>
          <a:xfrm>
            <a:off x="360000" y="1980000"/>
            <a:ext cx="9180000" cy="4680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>
              <a:spcAft>
                <a:spcPts val="1142"/>
              </a:spcAft>
            </a:pPr>
            <a:r>
              <a:rPr b="1" lang="cs-CZ" sz="3200" spc="-1" strike="noStrike">
                <a:solidFill>
                  <a:srgbClr val="1c1c1c"/>
                </a:solidFill>
                <a:latin typeface="Source Sans Pro Semibold"/>
              </a:rPr>
              <a:t>Aktualizace duben 2019</a:t>
            </a:r>
            <a:endParaRPr b="1" lang="cs-CZ" sz="3200" spc="-1" strike="noStrike">
              <a:solidFill>
                <a:srgbClr val="1c1c1c"/>
              </a:solidFill>
              <a:latin typeface="Source Sans Pro Semibold"/>
            </a:endParaRPr>
          </a:p>
          <a:p>
            <a:pPr>
              <a:spcAft>
                <a:spcPts val="1142"/>
              </a:spcAft>
            </a:pPr>
            <a:r>
              <a:rPr b="1" lang="cs-CZ" sz="1600" spc="-1" strike="noStrike">
                <a:solidFill>
                  <a:srgbClr val="1c1c1c"/>
                </a:solidFill>
                <a:latin typeface="Source Sans Pro Semibold"/>
              </a:rPr>
              <a:t> </a:t>
            </a:r>
            <a:endParaRPr b="1" lang="cs-CZ" sz="1600" spc="-1" strike="noStrike">
              <a:solidFill>
                <a:srgbClr val="1c1c1c"/>
              </a:solidFill>
              <a:latin typeface="Source Sans Pro Semibold"/>
            </a:endParaRPr>
          </a:p>
          <a:p>
            <a:pPr>
              <a:spcAft>
                <a:spcPts val="1142"/>
              </a:spcAft>
            </a:pPr>
            <a:r>
              <a:rPr b="1" lang="cs-CZ" sz="1600" spc="-1" strike="noStrike">
                <a:solidFill>
                  <a:srgbClr val="1c1c1c"/>
                </a:solidFill>
                <a:latin typeface="Source Sans Pro Semibold"/>
              </a:rPr>
              <a:t> </a:t>
            </a:r>
            <a:endParaRPr b="1" lang="cs-CZ" sz="1600" spc="-1" strike="noStrike">
              <a:solidFill>
                <a:srgbClr val="1c1c1c"/>
              </a:solidFill>
              <a:latin typeface="Source Sans Pro Semibold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3" dur="indefinite" restart="never" nodeType="tmRoot">
          <p:childTnLst>
            <p:seq>
              <p:cTn id="2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TextShape 1"/>
          <p:cNvSpPr txBox="1"/>
          <p:nvPr/>
        </p:nvSpPr>
        <p:spPr>
          <a:xfrm>
            <a:off x="144000" y="3384000"/>
            <a:ext cx="9360000" cy="900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>
            <a:noAutofit/>
          </a:bodyPr>
          <a:p>
            <a:r>
              <a:rPr b="1" lang="cs-CZ" sz="3200" spc="-1" strike="noStrike">
                <a:solidFill>
                  <a:srgbClr val="ffffff"/>
                </a:solidFill>
                <a:latin typeface="Source Sans Pro Black"/>
              </a:rPr>
              <a:t>Děkuji za pozornost</a:t>
            </a:r>
            <a:endParaRPr b="1" lang="cs-CZ" sz="32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122" name="TextShape 2"/>
          <p:cNvSpPr txBox="1"/>
          <p:nvPr/>
        </p:nvSpPr>
        <p:spPr>
          <a:xfrm>
            <a:off x="360000" y="1980000"/>
            <a:ext cx="9180000" cy="4680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>
              <a:spcAft>
                <a:spcPts val="1142"/>
              </a:spcAft>
            </a:pPr>
            <a:r>
              <a:rPr b="1" lang="cs-CZ" sz="3200" spc="-1" strike="noStrike">
                <a:solidFill>
                  <a:srgbClr val="1c1c1c"/>
                </a:solidFill>
                <a:latin typeface="Source Sans Pro Semibold"/>
              </a:rPr>
              <a:t> </a:t>
            </a:r>
            <a:endParaRPr b="1" lang="cs-CZ" sz="3200" spc="-1" strike="noStrike">
              <a:solidFill>
                <a:srgbClr val="1c1c1c"/>
              </a:solidFill>
              <a:latin typeface="Source Sans Pro Semibold"/>
            </a:endParaRPr>
          </a:p>
          <a:p>
            <a:pPr>
              <a:spcAft>
                <a:spcPts val="1142"/>
              </a:spcAft>
            </a:pPr>
            <a:r>
              <a:rPr b="1" lang="cs-CZ" sz="1600" spc="-1" strike="noStrike">
                <a:solidFill>
                  <a:srgbClr val="1c1c1c"/>
                </a:solidFill>
                <a:latin typeface="Source Sans Pro Semibold"/>
              </a:rPr>
              <a:t> </a:t>
            </a:r>
            <a:endParaRPr b="1" lang="cs-CZ" sz="1600" spc="-1" strike="noStrike">
              <a:solidFill>
                <a:srgbClr val="1c1c1c"/>
              </a:solidFill>
              <a:latin typeface="Source Sans Pro Semibold"/>
            </a:endParaRPr>
          </a:p>
          <a:p>
            <a:pPr>
              <a:spcAft>
                <a:spcPts val="1142"/>
              </a:spcAft>
            </a:pPr>
            <a:r>
              <a:rPr b="1" lang="cs-CZ" sz="1600" spc="-1" strike="noStrike">
                <a:solidFill>
                  <a:srgbClr val="1c1c1c"/>
                </a:solidFill>
                <a:latin typeface="Source Sans Pro Semibold"/>
              </a:rPr>
              <a:t> </a:t>
            </a:r>
            <a:endParaRPr b="1" lang="cs-CZ" sz="1600" spc="-1" strike="noStrike">
              <a:solidFill>
                <a:srgbClr val="1c1c1c"/>
              </a:solidFill>
              <a:latin typeface="Source Sans Pro Semibold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5" dur="indefinite" restart="never" nodeType="tmRoot">
          <p:childTnLst>
            <p:seq>
              <p:cTn id="2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Shape 1"/>
          <p:cNvSpPr txBox="1"/>
          <p:nvPr/>
        </p:nvSpPr>
        <p:spPr>
          <a:xfrm>
            <a:off x="360000" y="3330000"/>
            <a:ext cx="9360000" cy="900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>
            <a:noAutofit/>
          </a:bodyPr>
          <a:p>
            <a:endParaRPr b="1" lang="cs-CZ" sz="32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91" name="TextShape 2"/>
          <p:cNvSpPr txBox="1"/>
          <p:nvPr/>
        </p:nvSpPr>
        <p:spPr>
          <a:xfrm>
            <a:off x="360000" y="1980000"/>
            <a:ext cx="9180000" cy="4680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>
              <a:spcAft>
                <a:spcPts val="1142"/>
              </a:spcAft>
            </a:pPr>
            <a:r>
              <a:rPr b="1" lang="cs-CZ" sz="2600" spc="-1" strike="noStrike">
                <a:solidFill>
                  <a:srgbClr val="1c1c1c"/>
                </a:solidFill>
                <a:latin typeface="Source Sans Pro Semibold"/>
              </a:rPr>
              <a:t> </a:t>
            </a:r>
            <a:endParaRPr b="1" lang="cs-CZ" sz="2600" spc="-1" strike="noStrike">
              <a:solidFill>
                <a:srgbClr val="1c1c1c"/>
              </a:solidFill>
              <a:latin typeface="Source Sans Pro Semibold"/>
            </a:endParaRPr>
          </a:p>
          <a:p>
            <a:pPr>
              <a:spcAft>
                <a:spcPts val="1142"/>
              </a:spcAft>
            </a:pPr>
            <a:r>
              <a:rPr b="1" lang="cs-CZ" sz="2600" spc="-1" strike="noStrike">
                <a:solidFill>
                  <a:srgbClr val="1c1c1c"/>
                </a:solidFill>
                <a:latin typeface="Source Sans Pro Semibold"/>
              </a:rPr>
              <a:t>Dohoda o investičních prioritách</a:t>
            </a:r>
            <a:endParaRPr b="1" lang="cs-CZ" sz="2600" spc="-1" strike="noStrike">
              <a:solidFill>
                <a:srgbClr val="1c1c1c"/>
              </a:solidFill>
              <a:latin typeface="Source Sans Pro Semibold"/>
            </a:endParaRPr>
          </a:p>
          <a:p>
            <a:pPr>
              <a:spcAft>
                <a:spcPts val="1142"/>
              </a:spcAft>
            </a:pPr>
            <a:r>
              <a:rPr b="1" lang="cs-CZ" sz="2600" spc="-1" strike="noStrike">
                <a:solidFill>
                  <a:srgbClr val="1c1c1c"/>
                </a:solidFill>
                <a:latin typeface="Source Sans Pro Semibold"/>
              </a:rPr>
              <a:t> </a:t>
            </a:r>
            <a:endParaRPr b="1" lang="cs-CZ" sz="2600" spc="-1" strike="noStrike">
              <a:solidFill>
                <a:srgbClr val="1c1c1c"/>
              </a:solidFill>
              <a:latin typeface="Source Sans Pro Semibold"/>
            </a:endParaRPr>
          </a:p>
          <a:p>
            <a:pPr>
              <a:spcAft>
                <a:spcPts val="1142"/>
              </a:spcAft>
            </a:pPr>
            <a:r>
              <a:rPr b="1" lang="cs-CZ" sz="2600" spc="-1" strike="noStrike">
                <a:solidFill>
                  <a:srgbClr val="1c1c1c"/>
                </a:solidFill>
                <a:latin typeface="Source Sans Pro Semibold"/>
              </a:rPr>
              <a:t>Výzvy MAS Vladař (IROP)</a:t>
            </a:r>
            <a:endParaRPr b="1" lang="cs-CZ" sz="2600" spc="-1" strike="noStrike">
              <a:solidFill>
                <a:srgbClr val="1c1c1c"/>
              </a:solidFill>
              <a:latin typeface="Source Sans Pro Semibold"/>
            </a:endParaRPr>
          </a:p>
          <a:p>
            <a:pPr>
              <a:spcAft>
                <a:spcPts val="1142"/>
              </a:spcAft>
            </a:pPr>
            <a:r>
              <a:rPr b="1" lang="cs-CZ" sz="2600" spc="-1" strike="noStrike">
                <a:solidFill>
                  <a:srgbClr val="1c1c1c"/>
                </a:solidFill>
                <a:latin typeface="Source Sans Pro Semibold"/>
              </a:rPr>
              <a:t> </a:t>
            </a:r>
            <a:endParaRPr b="1" lang="cs-CZ" sz="2600" spc="-1" strike="noStrike">
              <a:solidFill>
                <a:srgbClr val="1c1c1c"/>
              </a:solidFill>
              <a:latin typeface="Source Sans Pro Semibold"/>
            </a:endParaRPr>
          </a:p>
          <a:p>
            <a:pPr>
              <a:spcAft>
                <a:spcPts val="1142"/>
              </a:spcAft>
            </a:pPr>
            <a:r>
              <a:rPr b="1" lang="cs-CZ" sz="2600" spc="-1" strike="noStrike">
                <a:solidFill>
                  <a:srgbClr val="1c1c1c"/>
                </a:solidFill>
                <a:latin typeface="Source Sans Pro Semibold"/>
              </a:rPr>
              <a:t>Výzvy IROP (národní)</a:t>
            </a:r>
            <a:endParaRPr b="1" lang="cs-CZ" sz="2600" spc="-1" strike="noStrike">
              <a:solidFill>
                <a:srgbClr val="1c1c1c"/>
              </a:solidFill>
              <a:latin typeface="Source Sans Pro Semibold"/>
            </a:endParaRPr>
          </a:p>
          <a:p>
            <a:pPr>
              <a:spcAft>
                <a:spcPts val="1142"/>
              </a:spcAft>
            </a:pPr>
            <a:r>
              <a:rPr b="1" lang="cs-CZ" sz="2600" spc="-1" strike="noStrike">
                <a:solidFill>
                  <a:srgbClr val="1c1c1c"/>
                </a:solidFill>
                <a:latin typeface="Source Sans Pro Semibold"/>
              </a:rPr>
              <a:t> </a:t>
            </a:r>
            <a:endParaRPr b="1" lang="cs-CZ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92" name="TextShape 3"/>
          <p:cNvSpPr txBox="1"/>
          <p:nvPr/>
        </p:nvSpPr>
        <p:spPr>
          <a:xfrm>
            <a:off x="1224000" y="286560"/>
            <a:ext cx="7632000" cy="11545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>
            <a:spAutoFit/>
          </a:bodyPr>
          <a:p>
            <a:r>
              <a:rPr b="0" lang="cs-CZ" sz="3600" spc="-1" strike="noStrike">
                <a:latin typeface="Source Sans Pro"/>
              </a:rPr>
              <a:t>Investiční potřeby ORP Žatec a ORP Podbořany</a:t>
            </a:r>
            <a:endParaRPr b="0" lang="cs-CZ" sz="3600" spc="-1" strike="noStrike">
              <a:latin typeface="Source Sans Pro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" dur="indefinite" restart="never" nodeType="tmRoot">
          <p:childTnLst>
            <p:seq>
              <p:cTn id="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TextShape 1"/>
          <p:cNvSpPr txBox="1"/>
          <p:nvPr/>
        </p:nvSpPr>
        <p:spPr>
          <a:xfrm>
            <a:off x="360000" y="360000"/>
            <a:ext cx="9360000" cy="900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>
            <a:noAutofit/>
          </a:bodyPr>
          <a:p>
            <a:r>
              <a:rPr b="1" lang="cs-CZ" sz="3200" spc="-1" strike="noStrike">
                <a:solidFill>
                  <a:srgbClr val="ffffff"/>
                </a:solidFill>
                <a:latin typeface="Source Sans Pro Black"/>
              </a:rPr>
              <a:t>Souhrn – Insvestiční potřeby - Žatec</a:t>
            </a:r>
            <a:endParaRPr b="1" lang="cs-CZ" sz="32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94" name="TextShape 2"/>
          <p:cNvSpPr txBox="1"/>
          <p:nvPr/>
        </p:nvSpPr>
        <p:spPr>
          <a:xfrm>
            <a:off x="216000" y="1584000"/>
            <a:ext cx="9180000" cy="4680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endParaRPr b="1" lang="cs-CZ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  <p:graphicFrame>
        <p:nvGraphicFramePr>
          <p:cNvPr id="95" name="Table 3"/>
          <p:cNvGraphicFramePr/>
          <p:nvPr/>
        </p:nvGraphicFramePr>
        <p:xfrm>
          <a:off x="597240" y="2415600"/>
          <a:ext cx="8424000" cy="3591720"/>
        </p:xfrm>
        <a:graphic>
          <a:graphicData uri="http://schemas.openxmlformats.org/drawingml/2006/table">
            <a:tbl>
              <a:tblPr/>
              <a:tblGrid>
                <a:gridCol w="4279680"/>
                <a:gridCol w="4144320"/>
              </a:tblGrid>
              <a:tr h="605880">
                <a:tc gridSpan="2">
                  <a:txBody>
                    <a:bodyPr lIns="90000" rIns="90000" tIns="46800" bIns="46800">
                      <a:noAutofit/>
                    </a:bodyPr>
                    <a:p>
                      <a:pPr algn="ctr"/>
                      <a:r>
                        <a:rPr b="1" lang="cs-CZ" sz="2200" spc="-1" strike="noStrike">
                          <a:latin typeface="Arial"/>
                        </a:rPr>
                        <a:t>VEŠKERÉ ZÁMĚRY</a:t>
                      </a:r>
                      <a:endParaRPr b="1" lang="cs-CZ" sz="2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 hMerge="1"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</a:tr>
              <a:tr h="2379600">
                <a:tc>
                  <a:txBody>
                    <a:bodyPr lIns="90000" rIns="90000" tIns="46800" bIns="46800">
                      <a:noAutofit/>
                    </a:bodyPr>
                    <a:p>
                      <a:pPr algn="ctr"/>
                      <a:endParaRPr b="1" lang="cs-CZ" sz="1800" spc="-1" strike="noStrike">
                        <a:latin typeface="Arial"/>
                      </a:endParaRPr>
                    </a:p>
                    <a:p>
                      <a:r>
                        <a:rPr b="1" lang="cs-CZ" sz="2200" spc="-1" strike="noStrike">
                          <a:latin typeface="Arial"/>
                        </a:rPr>
                        <a:t>Celkový počet infrastrukturních investičních záměrů MAP</a:t>
                      </a:r>
                      <a:endParaRPr b="1" lang="cs-CZ" sz="2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endParaRPr b="1" lang="cs-CZ" sz="1800" spc="-1" strike="noStrike">
                        <a:latin typeface="Arial"/>
                      </a:endParaRPr>
                    </a:p>
                    <a:p>
                      <a:r>
                        <a:rPr b="1" lang="cs-CZ" sz="2200" spc="-1" strike="noStrike">
                          <a:latin typeface="Arial"/>
                        </a:rPr>
                        <a:t>Celková odhadovaná hodnota veškerých investičních záměrů MAP</a:t>
                      </a:r>
                      <a:endParaRPr b="1" lang="cs-CZ" sz="2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4c7dc"/>
                    </a:solidFill>
                  </a:tcPr>
                </a:tc>
              </a:tr>
              <a:tr h="606600">
                <a:tc>
                  <a:txBody>
                    <a:bodyPr lIns="90000" rIns="90000" tIns="46800" bIns="46800" anchor="ctr">
                      <a:noAutofit/>
                    </a:bodyPr>
                    <a:p>
                      <a:pPr algn="r"/>
                      <a:r>
                        <a:rPr b="0" lang="cs-CZ" sz="2800" spc="-1" strike="noStrike">
                          <a:latin typeface="Arial"/>
                        </a:rPr>
                        <a:t>53</a:t>
                      </a:r>
                      <a:endParaRPr b="0" lang="cs-CZ" sz="2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 tIns="46800" bIns="46800" anchor="ctr">
                      <a:noAutofit/>
                    </a:bodyPr>
                    <a:p>
                      <a:pPr algn="r"/>
                      <a:r>
                        <a:rPr b="0" lang="cs-CZ" sz="2600" spc="-1" strike="noStrike">
                          <a:latin typeface="Arial"/>
                        </a:rPr>
                        <a:t>73 607 947</a:t>
                      </a:r>
                      <a:endParaRPr b="0" lang="cs-CZ" sz="26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5" dur="indefinite" restart="never" nodeType="tmRoot">
          <p:childTnLst>
            <p:seq>
              <p:cTn id="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360000" y="360000"/>
            <a:ext cx="9360000" cy="900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>
            <a:noAutofit/>
          </a:bodyPr>
          <a:p>
            <a:r>
              <a:rPr b="1" lang="cs-CZ" sz="3200" spc="-1" strike="noStrike">
                <a:solidFill>
                  <a:srgbClr val="ffffff"/>
                </a:solidFill>
                <a:latin typeface="Source Sans Pro Black"/>
              </a:rPr>
              <a:t>Souhrn – Investiční potřeby - Žatec</a:t>
            </a:r>
            <a:endParaRPr b="1" lang="cs-CZ" sz="32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97" name="TextShape 2"/>
          <p:cNvSpPr txBox="1"/>
          <p:nvPr/>
        </p:nvSpPr>
        <p:spPr>
          <a:xfrm>
            <a:off x="216000" y="1584000"/>
            <a:ext cx="9180000" cy="4680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endParaRPr b="1" lang="cs-CZ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  <p:graphicFrame>
        <p:nvGraphicFramePr>
          <p:cNvPr id="98" name="Table 3"/>
          <p:cNvGraphicFramePr/>
          <p:nvPr/>
        </p:nvGraphicFramePr>
        <p:xfrm>
          <a:off x="597240" y="2415600"/>
          <a:ext cx="8424000" cy="3591720"/>
        </p:xfrm>
        <a:graphic>
          <a:graphicData uri="http://schemas.openxmlformats.org/drawingml/2006/table">
            <a:tbl>
              <a:tblPr/>
              <a:tblGrid>
                <a:gridCol w="4279680"/>
                <a:gridCol w="4144320"/>
              </a:tblGrid>
              <a:tr h="605880">
                <a:tc gridSpan="2">
                  <a:txBody>
                    <a:bodyPr lIns="0" rIns="0" tIns="0" bIns="0">
                      <a:noAutofit/>
                    </a:bodyPr>
                    <a:p>
                      <a:pPr algn="ctr"/>
                      <a:r>
                        <a:rPr b="1" lang="cs-CZ" sz="2400" spc="-1" strike="noStrike">
                          <a:latin typeface="Times New Roman"/>
                        </a:rPr>
                        <a:t>Z TOHO PODPOŘENÉ</a:t>
                      </a:r>
                      <a:endParaRPr b="1" lang="cs-CZ" sz="2400" spc="-1" strike="noStrike">
                        <a:latin typeface="Times New Roman"/>
                      </a:endParaRPr>
                    </a:p>
                  </a:txBody>
                  <a:tcPr>
                    <a:solidFill>
                      <a:srgbClr val="b2b2b2"/>
                    </a:solidFill>
                  </a:tcPr>
                </a:tc>
                <a:tc hMerge="1"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2b2b2"/>
                    </a:solidFill>
                  </a:tcPr>
                </a:tc>
              </a:tr>
              <a:tr h="2379600">
                <a:tc>
                  <a:txBody>
                    <a:bodyPr lIns="0" rIns="0" tIns="0" bIns="0">
                      <a:noAutofit/>
                    </a:bodyPr>
                    <a:p>
                      <a:pPr algn="ctr"/>
                      <a:endParaRPr b="0" lang="cs-CZ" sz="2400" spc="-1" strike="noStrike">
                        <a:latin typeface="Times New Roman"/>
                      </a:endParaRPr>
                    </a:p>
                    <a:p>
                      <a:r>
                        <a:rPr b="1" lang="cs-CZ" sz="2600" spc="-1" strike="noStrike">
                          <a:latin typeface="Times New Roman"/>
                        </a:rPr>
                        <a:t>Celkový počet podpořených projektových žádostí </a:t>
                      </a:r>
                      <a:endParaRPr b="0" lang="cs-CZ" sz="2600" spc="-1" strike="noStrike">
                        <a:latin typeface="Times New Roman"/>
                      </a:endParaRPr>
                    </a:p>
                    <a:p>
                      <a:r>
                        <a:rPr b="1" lang="cs-CZ" sz="2600" spc="-1" strike="noStrike">
                          <a:latin typeface="Times New Roman"/>
                        </a:rPr>
                        <a:t>(IROP, OPPR, jiné zdroje)</a:t>
                      </a:r>
                      <a:endParaRPr b="0" lang="cs-CZ" sz="2600" spc="-1" strike="noStrike">
                        <a:latin typeface="Times New Roman"/>
                      </a:endParaRPr>
                    </a:p>
                  </a:txBody>
                  <a:tcPr>
                    <a:solidFill>
                      <a:srgbClr val="729fcf"/>
                    </a:solidFill>
                  </a:tcPr>
                </a:tc>
                <a:tc>
                  <a:txBody>
                    <a:bodyPr lIns="0" rIns="0" tIns="0" bIns="0">
                      <a:noAutofit/>
                    </a:bodyPr>
                    <a:p>
                      <a:endParaRPr b="1" lang="cs-CZ" sz="2400" spc="-1" strike="noStrike">
                        <a:latin typeface="Times New Roman"/>
                      </a:endParaRPr>
                    </a:p>
                    <a:p>
                      <a:r>
                        <a:rPr b="1" lang="cs-CZ" sz="2600" spc="-1" strike="noStrike">
                          <a:latin typeface="Times New Roman"/>
                        </a:rPr>
                        <a:t>Celkové způsobilé výdaje podpořených projektových žádostí </a:t>
                      </a:r>
                      <a:endParaRPr b="1" lang="cs-CZ" sz="2600" spc="-1" strike="noStrike">
                        <a:latin typeface="Times New Roman"/>
                      </a:endParaRPr>
                    </a:p>
                    <a:p>
                      <a:r>
                        <a:rPr b="1" lang="cs-CZ" sz="2600" spc="-1" strike="noStrike">
                          <a:latin typeface="Times New Roman"/>
                        </a:rPr>
                        <a:t>(IROP, OPPR, jiné zdroje)</a:t>
                      </a:r>
                      <a:endParaRPr b="1" lang="cs-CZ" sz="2600" spc="-1" strike="noStrike">
                        <a:latin typeface="Times New Roman"/>
                      </a:endParaRPr>
                    </a:p>
                  </a:txBody>
                  <a:tcPr>
                    <a:solidFill>
                      <a:srgbClr val="b4c7dc"/>
                    </a:solidFill>
                  </a:tcPr>
                </a:tc>
              </a:tr>
              <a:tr h="606600">
                <a:tc>
                  <a:txBody>
                    <a:bodyPr lIns="0" rIns="0" tIns="0" bIns="0" anchor="ctr">
                      <a:noAutofit/>
                    </a:bodyPr>
                    <a:p>
                      <a:pPr algn="r"/>
                      <a:r>
                        <a:rPr b="1" lang="cs-CZ" sz="2800" spc="-1" strike="noStrike">
                          <a:latin typeface="Times New Roman"/>
                        </a:rPr>
                        <a:t>3</a:t>
                      </a:r>
                      <a:endParaRPr b="1" lang="cs-CZ" sz="2800" spc="-1" strike="noStrike">
                        <a:latin typeface="Times New Roman"/>
                      </a:endParaRPr>
                    </a:p>
                  </a:txBody>
                  <a:tcPr>
                    <a:solidFill>
                      <a:srgbClr val="dddddd"/>
                    </a:solidFill>
                  </a:tcPr>
                </a:tc>
                <a:tc>
                  <a:txBody>
                    <a:bodyPr lIns="0" rIns="0" tIns="0" bIns="0" anchor="ctr">
                      <a:noAutofit/>
                    </a:bodyPr>
                    <a:p>
                      <a:pPr algn="r"/>
                      <a:r>
                        <a:rPr b="1" lang="cs-CZ" sz="2800" spc="-1" strike="noStrike">
                          <a:latin typeface="Times New Roman"/>
                        </a:rPr>
                        <a:t>16 946 123</a:t>
                      </a:r>
                      <a:endParaRPr b="1" lang="cs-CZ" sz="2800" spc="-1" strike="noStrike">
                        <a:latin typeface="Times New Roman"/>
                      </a:endParaRPr>
                    </a:p>
                  </a:txBody>
                  <a:tcP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7" dur="indefinite" restart="never" nodeType="tmRoot">
          <p:childTnLst>
            <p:seq>
              <p:cTn id="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TextShape 1"/>
          <p:cNvSpPr txBox="1"/>
          <p:nvPr/>
        </p:nvSpPr>
        <p:spPr>
          <a:xfrm>
            <a:off x="360000" y="360000"/>
            <a:ext cx="9360000" cy="900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>
            <a:noAutofit/>
          </a:bodyPr>
          <a:p>
            <a:r>
              <a:rPr b="1" lang="cs-CZ" sz="3200" spc="-1" strike="noStrike">
                <a:solidFill>
                  <a:srgbClr val="ffffff"/>
                </a:solidFill>
                <a:latin typeface="Source Sans Pro Black"/>
              </a:rPr>
              <a:t>Souhrn – Investiční potřeby - Žatec</a:t>
            </a:r>
            <a:endParaRPr b="1" lang="cs-CZ" sz="32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100" name="TextShape 2"/>
          <p:cNvSpPr txBox="1"/>
          <p:nvPr/>
        </p:nvSpPr>
        <p:spPr>
          <a:xfrm>
            <a:off x="216000" y="1584000"/>
            <a:ext cx="9180000" cy="4680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endParaRPr b="1" lang="cs-CZ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  <p:graphicFrame>
        <p:nvGraphicFramePr>
          <p:cNvPr id="101" name="Table 3"/>
          <p:cNvGraphicFramePr/>
          <p:nvPr/>
        </p:nvGraphicFramePr>
        <p:xfrm>
          <a:off x="597240" y="2415600"/>
          <a:ext cx="8424000" cy="3591720"/>
        </p:xfrm>
        <a:graphic>
          <a:graphicData uri="http://schemas.openxmlformats.org/drawingml/2006/table">
            <a:tbl>
              <a:tblPr/>
              <a:tblGrid>
                <a:gridCol w="4279680"/>
                <a:gridCol w="4144320"/>
              </a:tblGrid>
              <a:tr h="605880">
                <a:tc gridSpan="2">
                  <a:txBody>
                    <a:bodyPr lIns="0" rIns="0" tIns="0" bIns="0">
                      <a:noAutofit/>
                    </a:bodyPr>
                    <a:p>
                      <a:pPr algn="ctr"/>
                      <a:r>
                        <a:rPr b="1" lang="cs-CZ" sz="2400" spc="-1" strike="noStrike">
                          <a:latin typeface="Times New Roman"/>
                        </a:rPr>
                        <a:t>VEŠKERÉ ZÁMĚRY ZVYŠUJÍCÍ KAPACITU VZDĚLÁVACÍCH ZAŘÍZENÍ</a:t>
                      </a:r>
                      <a:endParaRPr b="1" lang="cs-CZ" sz="2400" spc="-1" strike="noStrike">
                        <a:latin typeface="Times New Roman"/>
                      </a:endParaRPr>
                    </a:p>
                  </a:txBody>
                  <a:tcPr>
                    <a:solidFill>
                      <a:srgbClr val="b2b2b2"/>
                    </a:solidFill>
                  </a:tcPr>
                </a:tc>
                <a:tc hMerge="1"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2b2b2"/>
                    </a:solidFill>
                  </a:tcPr>
                </a:tc>
              </a:tr>
              <a:tr h="2379600">
                <a:tc>
                  <a:txBody>
                    <a:bodyPr lIns="0" rIns="0" tIns="0" bIns="0">
                      <a:noAutofit/>
                    </a:bodyPr>
                    <a:p>
                      <a:pPr algn="ctr"/>
                      <a:endParaRPr b="0" lang="cs-CZ" sz="2400" spc="-1" strike="noStrike">
                        <a:latin typeface="Times New Roman"/>
                      </a:endParaRPr>
                    </a:p>
                    <a:p>
                      <a:r>
                        <a:rPr b="1" lang="cs-CZ" sz="2600" spc="-1" strike="noStrike">
                          <a:latin typeface="Times New Roman"/>
                        </a:rPr>
                        <a:t>Celkový počet investičních záměrů MAP zvyšujících kapacitu vzdělávacích zařízení</a:t>
                      </a:r>
                      <a:endParaRPr b="0" lang="cs-CZ" sz="2600" spc="-1" strike="noStrike">
                        <a:latin typeface="Times New Roman"/>
                      </a:endParaRPr>
                    </a:p>
                  </a:txBody>
                  <a:tcPr>
                    <a:solidFill>
                      <a:srgbClr val="729fcf"/>
                    </a:solidFill>
                  </a:tcPr>
                </a:tc>
                <a:tc>
                  <a:txBody>
                    <a:bodyPr lIns="0" rIns="0" tIns="0" bIns="0">
                      <a:noAutofit/>
                    </a:bodyPr>
                    <a:p>
                      <a:endParaRPr b="0" lang="cs-CZ" sz="2400" spc="-1" strike="noStrike">
                        <a:latin typeface="Times New Roman"/>
                      </a:endParaRPr>
                    </a:p>
                    <a:p>
                      <a:r>
                        <a:rPr b="1" lang="cs-CZ" sz="2600" spc="-1" strike="noStrike">
                          <a:latin typeface="Times New Roman"/>
                        </a:rPr>
                        <a:t>Celková odhadovaná hodnota veškerých investičních záměrů MAP zvyšujících kapacitu vzdělávacích zařízení</a:t>
                      </a:r>
                      <a:endParaRPr b="0" lang="cs-CZ" sz="2600" spc="-1" strike="noStrike">
                        <a:latin typeface="Times New Roman"/>
                      </a:endParaRPr>
                    </a:p>
                  </a:txBody>
                  <a:tcPr>
                    <a:solidFill>
                      <a:srgbClr val="b4c7dc"/>
                    </a:solidFill>
                  </a:tcPr>
                </a:tc>
              </a:tr>
              <a:tr h="606600">
                <a:tc>
                  <a:txBody>
                    <a:bodyPr lIns="0" rIns="0" tIns="0" bIns="0" anchor="ctr">
                      <a:noAutofit/>
                    </a:bodyPr>
                    <a:p>
                      <a:pPr algn="r"/>
                      <a:r>
                        <a:rPr b="1" lang="cs-CZ" sz="2800" spc="-1" strike="noStrike">
                          <a:latin typeface="Times New Roman"/>
                        </a:rPr>
                        <a:t>20</a:t>
                      </a:r>
                      <a:endParaRPr b="1" lang="cs-CZ" sz="2800" spc="-1" strike="noStrike">
                        <a:latin typeface="Times New Roman"/>
                      </a:endParaRPr>
                    </a:p>
                  </a:txBody>
                  <a:tcPr>
                    <a:solidFill>
                      <a:srgbClr val="dddddd"/>
                    </a:solidFill>
                  </a:tcPr>
                </a:tc>
                <a:tc>
                  <a:txBody>
                    <a:bodyPr lIns="0" rIns="0" tIns="0" bIns="0" anchor="ctr">
                      <a:noAutofit/>
                    </a:bodyPr>
                    <a:p>
                      <a:pPr algn="r"/>
                      <a:r>
                        <a:rPr b="1" lang="cs-CZ" sz="2800" spc="-1" strike="noStrike">
                          <a:latin typeface="Times New Roman"/>
                        </a:rPr>
                        <a:t>42 140 000</a:t>
                      </a:r>
                      <a:endParaRPr b="1" lang="cs-CZ" sz="2800" spc="-1" strike="noStrike">
                        <a:latin typeface="Times New Roman"/>
                      </a:endParaRPr>
                    </a:p>
                  </a:txBody>
                  <a:tcP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9" dur="indefinite" restart="never" nodeType="tmRoot">
          <p:childTnLst>
            <p:seq>
              <p:cTn id="10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extShape 1"/>
          <p:cNvSpPr txBox="1"/>
          <p:nvPr/>
        </p:nvSpPr>
        <p:spPr>
          <a:xfrm>
            <a:off x="360000" y="360000"/>
            <a:ext cx="9360000" cy="900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>
            <a:noAutofit/>
          </a:bodyPr>
          <a:p>
            <a:r>
              <a:rPr b="1" lang="cs-CZ" sz="3200" spc="-1" strike="noStrike">
                <a:solidFill>
                  <a:srgbClr val="ffffff"/>
                </a:solidFill>
                <a:latin typeface="Source Sans Pro Black"/>
              </a:rPr>
              <a:t>Souhrn – Investiční potřeby - Žatec</a:t>
            </a:r>
            <a:endParaRPr b="1" lang="cs-CZ" sz="32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103" name="TextShape 2"/>
          <p:cNvSpPr txBox="1"/>
          <p:nvPr/>
        </p:nvSpPr>
        <p:spPr>
          <a:xfrm>
            <a:off x="216000" y="1584000"/>
            <a:ext cx="9180000" cy="4680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endParaRPr b="1" lang="cs-CZ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  <p:graphicFrame>
        <p:nvGraphicFramePr>
          <p:cNvPr id="104" name="Table 3"/>
          <p:cNvGraphicFramePr/>
          <p:nvPr/>
        </p:nvGraphicFramePr>
        <p:xfrm>
          <a:off x="597240" y="2415600"/>
          <a:ext cx="8424000" cy="3591720"/>
        </p:xfrm>
        <a:graphic>
          <a:graphicData uri="http://schemas.openxmlformats.org/drawingml/2006/table">
            <a:tbl>
              <a:tblPr/>
              <a:tblGrid>
                <a:gridCol w="4279680"/>
                <a:gridCol w="4144320"/>
              </a:tblGrid>
              <a:tr h="605880">
                <a:tc gridSpan="2">
                  <a:txBody>
                    <a:bodyPr lIns="0" rIns="0" tIns="0" bIns="0">
                      <a:noAutofit/>
                    </a:bodyPr>
                    <a:p>
                      <a:pPr algn="ctr"/>
                      <a:r>
                        <a:rPr b="1" lang="cs-CZ" sz="2800" spc="-1" strike="noStrike">
                          <a:latin typeface="Times New Roman"/>
                        </a:rPr>
                        <a:t>Z TOHO PODPOŘENÉ</a:t>
                      </a:r>
                      <a:endParaRPr b="1" lang="cs-CZ" sz="2800" spc="-1" strike="noStrike">
                        <a:latin typeface="Times New Roman"/>
                      </a:endParaRPr>
                    </a:p>
                  </a:txBody>
                  <a:tcPr>
                    <a:solidFill>
                      <a:srgbClr val="b2b2b2"/>
                    </a:solidFill>
                  </a:tcPr>
                </a:tc>
                <a:tc hMerge="1"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2b2b2"/>
                    </a:solidFill>
                  </a:tcPr>
                </a:tc>
              </a:tr>
              <a:tr h="2379600">
                <a:tc>
                  <a:txBody>
                    <a:bodyPr lIns="0" rIns="0" tIns="0" bIns="0">
                      <a:noAutofit/>
                    </a:bodyPr>
                    <a:p>
                      <a:pPr algn="ctr"/>
                      <a:endParaRPr b="1" lang="cs-CZ" sz="2400" spc="-1" strike="noStrike">
                        <a:latin typeface="Times New Roman"/>
                      </a:endParaRPr>
                    </a:p>
                    <a:p>
                      <a:r>
                        <a:rPr b="1" lang="cs-CZ" sz="2800" spc="-1" strike="noStrike">
                          <a:latin typeface="Times New Roman"/>
                        </a:rPr>
                        <a:t>Celkový počet úspěšných projektových žádostí se stavbou </a:t>
                      </a:r>
                      <a:endParaRPr b="1" lang="cs-CZ" sz="2800" spc="-1" strike="noStrike">
                        <a:latin typeface="Times New Roman"/>
                      </a:endParaRPr>
                    </a:p>
                    <a:p>
                      <a:r>
                        <a:rPr b="1" lang="cs-CZ" sz="2800" spc="-1" strike="noStrike">
                          <a:latin typeface="Times New Roman"/>
                        </a:rPr>
                        <a:t>(IROP, OPPR, jiné zdroje)</a:t>
                      </a:r>
                      <a:endParaRPr b="1" lang="cs-CZ" sz="2800" spc="-1" strike="noStrike">
                        <a:latin typeface="Times New Roman"/>
                      </a:endParaRPr>
                    </a:p>
                  </a:txBody>
                  <a:tcPr>
                    <a:solidFill>
                      <a:srgbClr val="729fcf"/>
                    </a:solidFill>
                  </a:tcPr>
                </a:tc>
                <a:tc>
                  <a:txBody>
                    <a:bodyPr lIns="0" rIns="0" tIns="0" bIns="0">
                      <a:noAutofit/>
                    </a:bodyPr>
                    <a:p>
                      <a:endParaRPr b="0" lang="cs-CZ" sz="2400" spc="-1" strike="noStrike">
                        <a:latin typeface="Times New Roman"/>
                      </a:endParaRPr>
                    </a:p>
                    <a:p>
                      <a:r>
                        <a:rPr b="1" lang="cs-CZ" sz="2800" spc="-1" strike="noStrike">
                          <a:latin typeface="Times New Roman"/>
                        </a:rPr>
                        <a:t>Celkové způsobilé výdaje úspěšných projektových žádostí se stavbou </a:t>
                      </a:r>
                      <a:endParaRPr b="0" lang="cs-CZ" sz="2800" spc="-1" strike="noStrike">
                        <a:latin typeface="Times New Roman"/>
                      </a:endParaRPr>
                    </a:p>
                    <a:p>
                      <a:r>
                        <a:rPr b="1" lang="cs-CZ" sz="2800" spc="-1" strike="noStrike">
                          <a:latin typeface="Times New Roman"/>
                        </a:rPr>
                        <a:t>(IROP, OPPR, jiné zdroje)</a:t>
                      </a:r>
                      <a:endParaRPr b="0" lang="cs-CZ" sz="2800" spc="-1" strike="noStrike">
                        <a:latin typeface="Times New Roman"/>
                      </a:endParaRPr>
                    </a:p>
                  </a:txBody>
                  <a:tcPr>
                    <a:solidFill>
                      <a:srgbClr val="b4c7dc"/>
                    </a:solidFill>
                  </a:tcPr>
                </a:tc>
              </a:tr>
              <a:tr h="606600">
                <a:tc>
                  <a:txBody>
                    <a:bodyPr lIns="0" rIns="0" tIns="0" bIns="0" anchor="ctr">
                      <a:noAutofit/>
                    </a:bodyPr>
                    <a:p>
                      <a:pPr algn="r"/>
                      <a:r>
                        <a:rPr b="1" lang="cs-CZ" sz="2800" spc="-1" strike="noStrike">
                          <a:latin typeface="Times New Roman"/>
                        </a:rPr>
                        <a:t>1</a:t>
                      </a:r>
                      <a:endParaRPr b="1" lang="cs-CZ" sz="2800" spc="-1" strike="noStrike">
                        <a:latin typeface="Times New Roman"/>
                      </a:endParaRPr>
                    </a:p>
                  </a:txBody>
                  <a:tcPr>
                    <a:solidFill>
                      <a:srgbClr val="dddddd"/>
                    </a:solidFill>
                  </a:tcPr>
                </a:tc>
                <a:tc>
                  <a:txBody>
                    <a:bodyPr lIns="0" rIns="0" tIns="0" bIns="0" anchor="ctr">
                      <a:noAutofit/>
                    </a:bodyPr>
                    <a:p>
                      <a:pPr algn="r"/>
                      <a:r>
                        <a:rPr b="1" lang="cs-CZ" sz="2400" spc="-1" strike="noStrike">
                          <a:latin typeface="Times New Roman"/>
                        </a:rPr>
                        <a:t>3 000 000</a:t>
                      </a:r>
                      <a:endParaRPr b="1" lang="cs-CZ" sz="2400" spc="-1" strike="noStrike">
                        <a:latin typeface="Times New Roman"/>
                      </a:endParaRPr>
                    </a:p>
                  </a:txBody>
                  <a:tcP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1" dur="indefinite" restart="never" nodeType="tmRoot">
          <p:childTnLst>
            <p:seq>
              <p:cTn id="1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TextShape 1"/>
          <p:cNvSpPr txBox="1"/>
          <p:nvPr/>
        </p:nvSpPr>
        <p:spPr>
          <a:xfrm>
            <a:off x="360000" y="360000"/>
            <a:ext cx="9360000" cy="900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>
            <a:noAutofit/>
          </a:bodyPr>
          <a:p>
            <a:r>
              <a:rPr b="1" lang="cs-CZ" sz="3200" spc="-1" strike="noStrike">
                <a:solidFill>
                  <a:srgbClr val="ffffff"/>
                </a:solidFill>
                <a:latin typeface="Source Sans Pro Black"/>
              </a:rPr>
              <a:t>Souhrn – Investiční potřeby - Podbořany</a:t>
            </a:r>
            <a:endParaRPr b="1" lang="cs-CZ" sz="32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106" name="TextShape 2"/>
          <p:cNvSpPr txBox="1"/>
          <p:nvPr/>
        </p:nvSpPr>
        <p:spPr>
          <a:xfrm>
            <a:off x="360000" y="1980000"/>
            <a:ext cx="9180000" cy="4680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endParaRPr b="1" lang="cs-CZ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  <p:graphicFrame>
        <p:nvGraphicFramePr>
          <p:cNvPr id="107" name="Table 3"/>
          <p:cNvGraphicFramePr/>
          <p:nvPr/>
        </p:nvGraphicFramePr>
        <p:xfrm>
          <a:off x="598320" y="2416320"/>
          <a:ext cx="8423640" cy="3591720"/>
        </p:xfrm>
        <a:graphic>
          <a:graphicData uri="http://schemas.openxmlformats.org/drawingml/2006/table">
            <a:tbl>
              <a:tblPr/>
              <a:tblGrid>
                <a:gridCol w="4279680"/>
                <a:gridCol w="4144320"/>
              </a:tblGrid>
              <a:tr h="605880">
                <a:tc gridSpan="2">
                  <a:txBody>
                    <a:bodyPr lIns="0" rIns="0" tIns="0" bIns="0">
                      <a:noAutofit/>
                    </a:bodyPr>
                    <a:p>
                      <a:pPr algn="ctr"/>
                      <a:r>
                        <a:rPr b="1" lang="cs-CZ" sz="2800" spc="-1" strike="noStrike">
                          <a:latin typeface="Times New Roman"/>
                        </a:rPr>
                        <a:t>VEŠKERÉ ZÁMĚRY</a:t>
                      </a:r>
                      <a:endParaRPr b="1" lang="cs-CZ" sz="2800" spc="-1" strike="noStrike">
                        <a:latin typeface="Times New Roman"/>
                      </a:endParaRPr>
                    </a:p>
                  </a:txBody>
                  <a:tcPr>
                    <a:solidFill>
                      <a:srgbClr val="b2b2b2"/>
                    </a:solidFill>
                  </a:tcPr>
                </a:tc>
                <a:tc hMerge="1"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2b2b2"/>
                    </a:solidFill>
                  </a:tcPr>
                </a:tc>
              </a:tr>
              <a:tr h="2379600">
                <a:tc>
                  <a:txBody>
                    <a:bodyPr lIns="0" rIns="0" tIns="0" bIns="0">
                      <a:noAutofit/>
                    </a:bodyPr>
                    <a:p>
                      <a:pPr algn="ctr"/>
                      <a:endParaRPr b="0" lang="cs-CZ" sz="2400" spc="-1" strike="noStrike">
                        <a:latin typeface="Times New Roman"/>
                      </a:endParaRPr>
                    </a:p>
                    <a:p>
                      <a:r>
                        <a:rPr b="1" lang="cs-CZ" sz="2800" spc="-1" strike="noStrike">
                          <a:latin typeface="Times New Roman"/>
                        </a:rPr>
                        <a:t>Celkový počet infrastrukturních investičních záměrů MAP</a:t>
                      </a:r>
                      <a:endParaRPr b="0" lang="cs-CZ" sz="2800" spc="-1" strike="noStrike">
                        <a:latin typeface="Times New Roman"/>
                      </a:endParaRPr>
                    </a:p>
                  </a:txBody>
                  <a:tcPr>
                    <a:solidFill>
                      <a:srgbClr val="729fcf"/>
                    </a:solidFill>
                  </a:tcPr>
                </a:tc>
                <a:tc>
                  <a:txBody>
                    <a:bodyPr lIns="0" rIns="0" tIns="0" bIns="0">
                      <a:noAutofit/>
                    </a:bodyPr>
                    <a:p>
                      <a:endParaRPr b="1" lang="cs-CZ" sz="2400" spc="-1" strike="noStrike">
                        <a:latin typeface="Times New Roman"/>
                      </a:endParaRPr>
                    </a:p>
                    <a:p>
                      <a:r>
                        <a:rPr b="1" lang="cs-CZ" sz="2600" spc="-1" strike="noStrike">
                          <a:latin typeface="Times New Roman"/>
                        </a:rPr>
                        <a:t>Celková odhadovaná hodnota veškerých investičních záměrů MAP</a:t>
                      </a:r>
                      <a:endParaRPr b="1" lang="cs-CZ" sz="2600" spc="-1" strike="noStrike">
                        <a:latin typeface="Times New Roman"/>
                      </a:endParaRPr>
                    </a:p>
                  </a:txBody>
                  <a:tcPr>
                    <a:solidFill>
                      <a:srgbClr val="b4c7dc"/>
                    </a:solidFill>
                  </a:tcPr>
                </a:tc>
              </a:tr>
              <a:tr h="606600">
                <a:tc>
                  <a:txBody>
                    <a:bodyPr lIns="0" rIns="0" tIns="0" bIns="0" anchor="ctr">
                      <a:noAutofit/>
                    </a:bodyPr>
                    <a:p>
                      <a:pPr algn="r"/>
                      <a:r>
                        <a:rPr b="1" lang="cs-CZ" sz="2800" spc="-1" strike="noStrike">
                          <a:latin typeface="Times New Roman"/>
                        </a:rPr>
                        <a:t>25</a:t>
                      </a:r>
                      <a:endParaRPr b="1" lang="cs-CZ" sz="2800" spc="-1" strike="noStrike">
                        <a:latin typeface="Times New Roman"/>
                      </a:endParaRPr>
                    </a:p>
                  </a:txBody>
                  <a:tcPr>
                    <a:solidFill>
                      <a:srgbClr val="dddddd"/>
                    </a:solidFill>
                  </a:tcPr>
                </a:tc>
                <a:tc>
                  <a:txBody>
                    <a:bodyPr lIns="0" rIns="0" tIns="0" bIns="0" anchor="ctr">
                      <a:noAutofit/>
                    </a:bodyPr>
                    <a:p>
                      <a:pPr algn="r"/>
                      <a:r>
                        <a:rPr b="1" lang="cs-CZ" sz="2800" spc="-1" strike="noStrike">
                          <a:latin typeface="Times New Roman"/>
                        </a:rPr>
                        <a:t>76750000</a:t>
                      </a:r>
                      <a:endParaRPr b="1" lang="cs-CZ" sz="2800" spc="-1" strike="noStrike">
                        <a:latin typeface="Times New Roman"/>
                      </a:endParaRPr>
                    </a:p>
                  </a:txBody>
                  <a:tcP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3" dur="indefinite" restart="never" nodeType="tmRoot">
          <p:childTnLst>
            <p:seq>
              <p:cTn id="1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TextShape 1"/>
          <p:cNvSpPr txBox="1"/>
          <p:nvPr/>
        </p:nvSpPr>
        <p:spPr>
          <a:xfrm>
            <a:off x="360000" y="360000"/>
            <a:ext cx="9360000" cy="900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>
            <a:noAutofit/>
          </a:bodyPr>
          <a:p>
            <a:r>
              <a:rPr b="1" lang="cs-CZ" sz="3200" spc="-1" strike="noStrike">
                <a:solidFill>
                  <a:srgbClr val="ffffff"/>
                </a:solidFill>
                <a:latin typeface="Source Sans Pro Black"/>
              </a:rPr>
              <a:t>Souhrn – Investiční potřeby - Podbořany</a:t>
            </a:r>
            <a:endParaRPr b="1" lang="cs-CZ" sz="32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109" name="TextShape 2"/>
          <p:cNvSpPr txBox="1"/>
          <p:nvPr/>
        </p:nvSpPr>
        <p:spPr>
          <a:xfrm>
            <a:off x="360000" y="1980000"/>
            <a:ext cx="9180000" cy="4680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endParaRPr b="1" lang="cs-CZ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  <p:graphicFrame>
        <p:nvGraphicFramePr>
          <p:cNvPr id="110" name="Table 3"/>
          <p:cNvGraphicFramePr/>
          <p:nvPr/>
        </p:nvGraphicFramePr>
        <p:xfrm>
          <a:off x="598320" y="2416320"/>
          <a:ext cx="8423640" cy="3591720"/>
        </p:xfrm>
        <a:graphic>
          <a:graphicData uri="http://schemas.openxmlformats.org/drawingml/2006/table">
            <a:tbl>
              <a:tblPr/>
              <a:tblGrid>
                <a:gridCol w="4279680"/>
                <a:gridCol w="4144320"/>
              </a:tblGrid>
              <a:tr h="605880">
                <a:tc gridSpan="2">
                  <a:txBody>
                    <a:bodyPr lIns="0" rIns="0" tIns="0" bIns="0">
                      <a:noAutofit/>
                    </a:bodyPr>
                    <a:p>
                      <a:pPr algn="ctr"/>
                      <a:r>
                        <a:rPr b="1" lang="cs-CZ" sz="2800" spc="-1" strike="noStrike">
                          <a:latin typeface="Times New Roman"/>
                        </a:rPr>
                        <a:t>Z TOHO PODPOŘENÉ</a:t>
                      </a:r>
                      <a:endParaRPr b="1" lang="cs-CZ" sz="2800" spc="-1" strike="noStrike">
                        <a:latin typeface="Times New Roman"/>
                      </a:endParaRPr>
                    </a:p>
                  </a:txBody>
                  <a:tcPr>
                    <a:solidFill>
                      <a:srgbClr val="b2b2b2"/>
                    </a:solidFill>
                  </a:tcPr>
                </a:tc>
                <a:tc hMerge="1"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2b2b2"/>
                    </a:solidFill>
                  </a:tcPr>
                </a:tc>
              </a:tr>
              <a:tr h="2379600">
                <a:tc>
                  <a:txBody>
                    <a:bodyPr lIns="0" rIns="0" tIns="0" bIns="0">
                      <a:noAutofit/>
                    </a:bodyPr>
                    <a:p>
                      <a:pPr algn="ctr"/>
                      <a:endParaRPr b="0" lang="cs-CZ" sz="2400" spc="-1" strike="noStrike">
                        <a:latin typeface="Times New Roman"/>
                      </a:endParaRPr>
                    </a:p>
                    <a:p>
                      <a:r>
                        <a:rPr b="1" lang="cs-CZ" sz="2800" spc="-1" strike="noStrike">
                          <a:latin typeface="Times New Roman"/>
                        </a:rPr>
                        <a:t>Celkový počet podpořených projektových žádostí (IROP, OPPR, jiné zdroje)</a:t>
                      </a:r>
                      <a:endParaRPr b="0" lang="cs-CZ" sz="2800" spc="-1" strike="noStrike">
                        <a:latin typeface="Times New Roman"/>
                      </a:endParaRPr>
                    </a:p>
                    <a:p>
                      <a:endParaRPr b="0" lang="cs-CZ" sz="2800" spc="-1" strike="noStrike">
                        <a:latin typeface="Times New Roman"/>
                      </a:endParaRPr>
                    </a:p>
                  </a:txBody>
                  <a:tcPr>
                    <a:solidFill>
                      <a:srgbClr val="729fcf"/>
                    </a:solidFill>
                  </a:tcPr>
                </a:tc>
                <a:tc>
                  <a:txBody>
                    <a:bodyPr lIns="0" rIns="0" tIns="0" bIns="0">
                      <a:noAutofit/>
                    </a:bodyPr>
                    <a:p>
                      <a:endParaRPr b="0" lang="cs-CZ" sz="2400" spc="-1" strike="noStrike">
                        <a:latin typeface="Times New Roman"/>
                      </a:endParaRPr>
                    </a:p>
                    <a:p>
                      <a:r>
                        <a:rPr b="1" lang="cs-CZ" sz="2800" spc="-1" strike="noStrike">
                          <a:latin typeface="Times New Roman"/>
                        </a:rPr>
                        <a:t>Celkové způsobilé výdaje podpořených projektových žádostí </a:t>
                      </a:r>
                      <a:endParaRPr b="0" lang="cs-CZ" sz="2800" spc="-1" strike="noStrike">
                        <a:latin typeface="Times New Roman"/>
                      </a:endParaRPr>
                    </a:p>
                    <a:p>
                      <a:r>
                        <a:rPr b="1" lang="cs-CZ" sz="2800" spc="-1" strike="noStrike">
                          <a:latin typeface="Times New Roman"/>
                        </a:rPr>
                        <a:t>(IROP, OPPR, jiné zdroje)</a:t>
                      </a:r>
                      <a:endParaRPr b="0" lang="cs-CZ" sz="2800" spc="-1" strike="noStrike">
                        <a:latin typeface="Times New Roman"/>
                      </a:endParaRPr>
                    </a:p>
                  </a:txBody>
                  <a:tcPr>
                    <a:solidFill>
                      <a:srgbClr val="b4c7dc"/>
                    </a:solidFill>
                  </a:tcPr>
                </a:tc>
              </a:tr>
              <a:tr h="606600">
                <a:tc>
                  <a:txBody>
                    <a:bodyPr lIns="0" rIns="0" tIns="0" bIns="0" anchor="ctr">
                      <a:noAutofit/>
                    </a:bodyPr>
                    <a:p>
                      <a:pPr algn="r"/>
                      <a:r>
                        <a:rPr b="1" lang="cs-CZ" sz="2800" spc="-1" strike="noStrike">
                          <a:latin typeface="Times New Roman"/>
                        </a:rPr>
                        <a:t>1</a:t>
                      </a:r>
                      <a:endParaRPr b="1" lang="cs-CZ" sz="2800" spc="-1" strike="noStrike">
                        <a:latin typeface="Times New Roman"/>
                      </a:endParaRPr>
                    </a:p>
                  </a:txBody>
                  <a:tcPr>
                    <a:solidFill>
                      <a:srgbClr val="dddddd"/>
                    </a:solidFill>
                  </a:tcPr>
                </a:tc>
                <a:tc>
                  <a:txBody>
                    <a:bodyPr lIns="0" rIns="0" tIns="0" bIns="0" anchor="ctr">
                      <a:noAutofit/>
                    </a:bodyPr>
                    <a:p>
                      <a:pPr algn="r"/>
                      <a:r>
                        <a:rPr b="1" lang="cs-CZ" sz="2800" spc="-1" strike="noStrike">
                          <a:latin typeface="Times New Roman"/>
                        </a:rPr>
                        <a:t>3 511 230</a:t>
                      </a:r>
                      <a:endParaRPr b="1" lang="cs-CZ" sz="2800" spc="-1" strike="noStrike">
                        <a:latin typeface="Times New Roman"/>
                      </a:endParaRPr>
                    </a:p>
                  </a:txBody>
                  <a:tcP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5" dur="indefinite" restart="never" nodeType="tmRoot">
          <p:childTnLst>
            <p:seq>
              <p:cTn id="1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TextShape 1"/>
          <p:cNvSpPr txBox="1"/>
          <p:nvPr/>
        </p:nvSpPr>
        <p:spPr>
          <a:xfrm>
            <a:off x="360000" y="360000"/>
            <a:ext cx="9360000" cy="900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>
            <a:noAutofit/>
          </a:bodyPr>
          <a:p>
            <a:r>
              <a:rPr b="1" lang="cs-CZ" sz="3200" spc="-1" strike="noStrike">
                <a:solidFill>
                  <a:srgbClr val="ffffff"/>
                </a:solidFill>
                <a:latin typeface="Source Sans Pro Black"/>
              </a:rPr>
              <a:t>Souhrn – Investiční potřeby - Podbořany</a:t>
            </a:r>
            <a:endParaRPr b="1" lang="cs-CZ" sz="32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112" name="TextShape 2"/>
          <p:cNvSpPr txBox="1"/>
          <p:nvPr/>
        </p:nvSpPr>
        <p:spPr>
          <a:xfrm>
            <a:off x="360000" y="1980000"/>
            <a:ext cx="9180000" cy="4680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endParaRPr b="1" lang="cs-CZ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  <p:graphicFrame>
        <p:nvGraphicFramePr>
          <p:cNvPr id="113" name="Table 3"/>
          <p:cNvGraphicFramePr/>
          <p:nvPr/>
        </p:nvGraphicFramePr>
        <p:xfrm>
          <a:off x="598320" y="2416320"/>
          <a:ext cx="8423640" cy="3591720"/>
        </p:xfrm>
        <a:graphic>
          <a:graphicData uri="http://schemas.openxmlformats.org/drawingml/2006/table">
            <a:tbl>
              <a:tblPr/>
              <a:tblGrid>
                <a:gridCol w="4279680"/>
                <a:gridCol w="4144320"/>
              </a:tblGrid>
              <a:tr h="605880">
                <a:tc gridSpan="2">
                  <a:txBody>
                    <a:bodyPr lIns="0" rIns="0" tIns="0" bIns="0">
                      <a:noAutofit/>
                    </a:bodyPr>
                    <a:p>
                      <a:pPr algn="ctr"/>
                      <a:r>
                        <a:rPr b="1" lang="cs-CZ" sz="2400" spc="-1" strike="noStrike">
                          <a:latin typeface="Times New Roman"/>
                        </a:rPr>
                        <a:t>VEŠKERÉ ZÁMĚRY ZVYŠUJÍCÍ KAPACITU VZDĚLÁVACÍCH ZAŘÍZENÍ</a:t>
                      </a:r>
                      <a:endParaRPr b="1" lang="cs-CZ" sz="2400" spc="-1" strike="noStrike">
                        <a:latin typeface="Times New Roman"/>
                      </a:endParaRPr>
                    </a:p>
                  </a:txBody>
                  <a:tcPr>
                    <a:solidFill>
                      <a:srgbClr val="b2b2b2"/>
                    </a:solidFill>
                  </a:tcPr>
                </a:tc>
                <a:tc hMerge="1"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2b2b2"/>
                    </a:solidFill>
                  </a:tcPr>
                </a:tc>
              </a:tr>
              <a:tr h="2379600">
                <a:tc>
                  <a:txBody>
                    <a:bodyPr lIns="0" rIns="0" tIns="0" bIns="0">
                      <a:noAutofit/>
                    </a:bodyPr>
                    <a:p>
                      <a:pPr algn="ctr"/>
                      <a:endParaRPr b="0" lang="cs-CZ" sz="2400" spc="-1" strike="noStrike">
                        <a:latin typeface="Times New Roman"/>
                      </a:endParaRPr>
                    </a:p>
                    <a:p>
                      <a:r>
                        <a:rPr b="1" lang="cs-CZ" sz="2800" spc="-1" strike="noStrike">
                          <a:latin typeface="Times New Roman"/>
                        </a:rPr>
                        <a:t>Celkový počet investičních záměrů MAP zvyšujících kapacitu vzdělávacích zařízení</a:t>
                      </a:r>
                      <a:endParaRPr b="0" lang="cs-CZ" sz="2800" spc="-1" strike="noStrike">
                        <a:latin typeface="Times New Roman"/>
                      </a:endParaRPr>
                    </a:p>
                  </a:txBody>
                  <a:tcPr>
                    <a:solidFill>
                      <a:srgbClr val="729fcf"/>
                    </a:solidFill>
                  </a:tcPr>
                </a:tc>
                <a:tc>
                  <a:txBody>
                    <a:bodyPr lIns="0" rIns="0" tIns="0" bIns="0">
                      <a:noAutofit/>
                    </a:bodyPr>
                    <a:p>
                      <a:endParaRPr b="0" lang="cs-CZ" sz="2400" spc="-1" strike="noStrike">
                        <a:latin typeface="Times New Roman"/>
                      </a:endParaRPr>
                    </a:p>
                    <a:p>
                      <a:r>
                        <a:rPr b="1" lang="cs-CZ" sz="2800" spc="-1" strike="noStrike">
                          <a:latin typeface="Times New Roman"/>
                        </a:rPr>
                        <a:t>Celková odhadovaná hodnota veškerých investičních záměrů MAP zvyšujících kapacitu vzdělávacích zařízení</a:t>
                      </a:r>
                      <a:endParaRPr b="0" lang="cs-CZ" sz="2800" spc="-1" strike="noStrike">
                        <a:latin typeface="Times New Roman"/>
                      </a:endParaRPr>
                    </a:p>
                  </a:txBody>
                  <a:tcPr>
                    <a:solidFill>
                      <a:srgbClr val="b4c7dc"/>
                    </a:solidFill>
                  </a:tcPr>
                </a:tc>
              </a:tr>
              <a:tr h="606600">
                <a:tc>
                  <a:txBody>
                    <a:bodyPr lIns="0" rIns="0" tIns="0" bIns="0" anchor="ctr">
                      <a:noAutofit/>
                    </a:bodyPr>
                    <a:p>
                      <a:pPr algn="r"/>
                      <a:r>
                        <a:rPr b="1" lang="cs-CZ" sz="2800" spc="-1" strike="noStrike">
                          <a:latin typeface="Times New Roman"/>
                        </a:rPr>
                        <a:t>4</a:t>
                      </a:r>
                      <a:endParaRPr b="1" lang="cs-CZ" sz="2800" spc="-1" strike="noStrike">
                        <a:latin typeface="Times New Roman"/>
                      </a:endParaRPr>
                    </a:p>
                  </a:txBody>
                  <a:tcPr>
                    <a:solidFill>
                      <a:srgbClr val="dddddd"/>
                    </a:solidFill>
                  </a:tcPr>
                </a:tc>
                <a:tc>
                  <a:txBody>
                    <a:bodyPr lIns="0" rIns="0" tIns="0" bIns="0" anchor="ctr">
                      <a:noAutofit/>
                    </a:bodyPr>
                    <a:p>
                      <a:pPr algn="r"/>
                      <a:r>
                        <a:rPr b="1" lang="cs-CZ" sz="2800" spc="-1" strike="noStrike">
                          <a:latin typeface="Times New Roman"/>
                        </a:rPr>
                        <a:t>20 267 000</a:t>
                      </a:r>
                      <a:endParaRPr b="1" lang="cs-CZ" sz="2800" spc="-1" strike="noStrike">
                        <a:latin typeface="Times New Roman"/>
                      </a:endParaRPr>
                    </a:p>
                  </a:txBody>
                  <a:tcP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7" dur="indefinite" restart="never" nodeType="tmRoot">
          <p:childTnLst>
            <p:seq>
              <p:cTn id="1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</TotalTime>
  <Application>LibreOffice/6.1.5.2$Linux_X86_64 LibreOffice_project/10$Build-2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2019-03-07T10:20:11Z</dcterms:created>
  <dc:creator/>
  <dc:description/>
  <dc:language>cs-CZ</dc:language>
  <cp:lastModifiedBy/>
  <dcterms:modified xsi:type="dcterms:W3CDTF">2019-03-07T11:05:43Z</dcterms:modified>
  <cp:revision>3</cp:revision>
  <dc:subject/>
  <dc:title>Alizarin</dc:title>
</cp:coreProperties>
</file>