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883" r:id="rId1"/>
  </p:sldMasterIdLst>
  <p:notesMasterIdLst>
    <p:notesMasterId r:id="rId163"/>
  </p:notesMasterIdLst>
  <p:handoutMasterIdLst>
    <p:handoutMasterId r:id="rId164"/>
  </p:handoutMasterIdLst>
  <p:sldIdLst>
    <p:sldId id="451" r:id="rId2"/>
    <p:sldId id="256" r:id="rId3"/>
    <p:sldId id="270" r:id="rId4"/>
    <p:sldId id="472" r:id="rId5"/>
    <p:sldId id="309" r:id="rId6"/>
    <p:sldId id="297" r:id="rId7"/>
    <p:sldId id="501" r:id="rId8"/>
    <p:sldId id="314" r:id="rId9"/>
    <p:sldId id="319" r:id="rId10"/>
    <p:sldId id="486" r:id="rId11"/>
    <p:sldId id="507" r:id="rId12"/>
    <p:sldId id="508" r:id="rId13"/>
    <p:sldId id="487" r:id="rId14"/>
    <p:sldId id="443" r:id="rId15"/>
    <p:sldId id="610" r:id="rId16"/>
    <p:sldId id="500" r:id="rId17"/>
    <p:sldId id="320" r:id="rId18"/>
    <p:sldId id="310" r:id="rId19"/>
    <p:sldId id="312" r:id="rId20"/>
    <p:sldId id="638" r:id="rId21"/>
    <p:sldId id="576" r:id="rId22"/>
    <p:sldId id="640" r:id="rId23"/>
    <p:sldId id="641" r:id="rId24"/>
    <p:sldId id="827" r:id="rId25"/>
    <p:sldId id="828" r:id="rId26"/>
    <p:sldId id="829" r:id="rId27"/>
    <p:sldId id="511" r:id="rId28"/>
    <p:sldId id="642" r:id="rId29"/>
    <p:sldId id="611" r:id="rId30"/>
    <p:sldId id="612" r:id="rId31"/>
    <p:sldId id="643" r:id="rId32"/>
    <p:sldId id="614" r:id="rId33"/>
    <p:sldId id="644" r:id="rId34"/>
    <p:sldId id="645" r:id="rId35"/>
    <p:sldId id="646" r:id="rId36"/>
    <p:sldId id="647" r:id="rId37"/>
    <p:sldId id="648" r:id="rId38"/>
    <p:sldId id="649" r:id="rId39"/>
    <p:sldId id="650" r:id="rId40"/>
    <p:sldId id="651" r:id="rId41"/>
    <p:sldId id="824" r:id="rId42"/>
    <p:sldId id="825" r:id="rId43"/>
    <p:sldId id="826" r:id="rId44"/>
    <p:sldId id="652" r:id="rId45"/>
    <p:sldId id="653" r:id="rId46"/>
    <p:sldId id="656" r:id="rId47"/>
    <p:sldId id="657" r:id="rId48"/>
    <p:sldId id="658" r:id="rId49"/>
    <p:sldId id="659" r:id="rId50"/>
    <p:sldId id="660" r:id="rId51"/>
    <p:sldId id="661" r:id="rId52"/>
    <p:sldId id="662" r:id="rId53"/>
    <p:sldId id="663" r:id="rId54"/>
    <p:sldId id="678" r:id="rId55"/>
    <p:sldId id="679" r:id="rId56"/>
    <p:sldId id="605" r:id="rId57"/>
    <p:sldId id="677" r:id="rId58"/>
    <p:sldId id="680" r:id="rId59"/>
    <p:sldId id="684" r:id="rId60"/>
    <p:sldId id="685" r:id="rId61"/>
    <p:sldId id="686" r:id="rId62"/>
    <p:sldId id="687" r:id="rId63"/>
    <p:sldId id="688" r:id="rId64"/>
    <p:sldId id="689" r:id="rId65"/>
    <p:sldId id="690" r:id="rId66"/>
    <p:sldId id="691" r:id="rId67"/>
    <p:sldId id="696" r:id="rId68"/>
    <p:sldId id="697" r:id="rId69"/>
    <p:sldId id="698" r:id="rId70"/>
    <p:sldId id="699" r:id="rId71"/>
    <p:sldId id="700" r:id="rId72"/>
    <p:sldId id="701" r:id="rId73"/>
    <p:sldId id="579" r:id="rId74"/>
    <p:sldId id="676" r:id="rId75"/>
    <p:sldId id="672" r:id="rId76"/>
    <p:sldId id="673" r:id="rId77"/>
    <p:sldId id="674" r:id="rId78"/>
    <p:sldId id="675" r:id="rId79"/>
    <p:sldId id="585" r:id="rId80"/>
    <p:sldId id="713" r:id="rId81"/>
    <p:sldId id="714" r:id="rId82"/>
    <p:sldId id="715" r:id="rId83"/>
    <p:sldId id="716" r:id="rId84"/>
    <p:sldId id="717" r:id="rId85"/>
    <p:sldId id="718" r:id="rId86"/>
    <p:sldId id="719" r:id="rId87"/>
    <p:sldId id="831" r:id="rId88"/>
    <p:sldId id="722" r:id="rId89"/>
    <p:sldId id="723" r:id="rId90"/>
    <p:sldId id="724" r:id="rId91"/>
    <p:sldId id="725" r:id="rId92"/>
    <p:sldId id="726" r:id="rId93"/>
    <p:sldId id="728" r:id="rId94"/>
    <p:sldId id="729" r:id="rId95"/>
    <p:sldId id="730" r:id="rId96"/>
    <p:sldId id="731" r:id="rId97"/>
    <p:sldId id="733" r:id="rId98"/>
    <p:sldId id="732" r:id="rId99"/>
    <p:sldId id="734" r:id="rId100"/>
    <p:sldId id="737" r:id="rId101"/>
    <p:sldId id="738" r:id="rId102"/>
    <p:sldId id="739" r:id="rId103"/>
    <p:sldId id="740" r:id="rId104"/>
    <p:sldId id="741" r:id="rId105"/>
    <p:sldId id="742" r:id="rId106"/>
    <p:sldId id="745" r:id="rId107"/>
    <p:sldId id="746" r:id="rId108"/>
    <p:sldId id="832" r:id="rId109"/>
    <p:sldId id="748" r:id="rId110"/>
    <p:sldId id="750" r:id="rId111"/>
    <p:sldId id="751" r:id="rId112"/>
    <p:sldId id="752" r:id="rId113"/>
    <p:sldId id="753" r:id="rId114"/>
    <p:sldId id="754" r:id="rId115"/>
    <p:sldId id="755" r:id="rId116"/>
    <p:sldId id="756" r:id="rId117"/>
    <p:sldId id="757" r:id="rId118"/>
    <p:sldId id="758" r:id="rId119"/>
    <p:sldId id="759" r:id="rId120"/>
    <p:sldId id="760" r:id="rId121"/>
    <p:sldId id="761" r:id="rId122"/>
    <p:sldId id="762" r:id="rId123"/>
    <p:sldId id="763" r:id="rId124"/>
    <p:sldId id="764" r:id="rId125"/>
    <p:sldId id="765" r:id="rId126"/>
    <p:sldId id="766" r:id="rId127"/>
    <p:sldId id="768" r:id="rId128"/>
    <p:sldId id="769" r:id="rId129"/>
    <p:sldId id="793" r:id="rId130"/>
    <p:sldId id="794" r:id="rId131"/>
    <p:sldId id="795" r:id="rId132"/>
    <p:sldId id="817" r:id="rId133"/>
    <p:sldId id="818" r:id="rId134"/>
    <p:sldId id="819" r:id="rId135"/>
    <p:sldId id="820" r:id="rId136"/>
    <p:sldId id="821" r:id="rId137"/>
    <p:sldId id="822" r:id="rId138"/>
    <p:sldId id="833" r:id="rId139"/>
    <p:sldId id="834" r:id="rId140"/>
    <p:sldId id="835" r:id="rId141"/>
    <p:sldId id="836" r:id="rId142"/>
    <p:sldId id="837" r:id="rId143"/>
    <p:sldId id="838" r:id="rId144"/>
    <p:sldId id="839" r:id="rId145"/>
    <p:sldId id="840" r:id="rId146"/>
    <p:sldId id="841" r:id="rId147"/>
    <p:sldId id="842" r:id="rId148"/>
    <p:sldId id="843" r:id="rId149"/>
    <p:sldId id="844" r:id="rId150"/>
    <p:sldId id="845" r:id="rId151"/>
    <p:sldId id="846" r:id="rId152"/>
    <p:sldId id="847" r:id="rId153"/>
    <p:sldId id="848" r:id="rId154"/>
    <p:sldId id="849" r:id="rId155"/>
    <p:sldId id="850" r:id="rId156"/>
    <p:sldId id="851" r:id="rId157"/>
    <p:sldId id="852" r:id="rId158"/>
    <p:sldId id="853" r:id="rId159"/>
    <p:sldId id="707" r:id="rId160"/>
    <p:sldId id="462" r:id="rId161"/>
    <p:sldId id="823" r:id="rId162"/>
  </p:sldIdLst>
  <p:sldSz cx="9144000" cy="6858000" type="screen4x3"/>
  <p:notesSz cx="6761163" cy="9942513"/>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CC"/>
    <a:srgbClr val="EE02CC"/>
    <a:srgbClr val="92278F"/>
    <a:srgbClr val="6D1D6B"/>
    <a:srgbClr val="C178BF"/>
    <a:srgbClr val="D7BCED"/>
    <a:srgbClr val="FE44E3"/>
    <a:srgbClr val="D21EAB"/>
    <a:srgbClr val="F2800E"/>
    <a:srgbClr val="EC041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44" autoAdjust="0"/>
    <p:restoredTop sz="94600"/>
  </p:normalViewPr>
  <p:slideViewPr>
    <p:cSldViewPr>
      <p:cViewPr varScale="1">
        <p:scale>
          <a:sx n="88" d="100"/>
          <a:sy n="88" d="100"/>
        </p:scale>
        <p:origin x="1334" y="67"/>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presProps" Target="pres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slide" Target="slides/slide155.xml"/><Relationship Id="rId164"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notesMaster" Target="notesMasters/notesMaster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42BDD46-2577-433B-B5C9-61A2B75A75A4}"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cs-CZ"/>
        </a:p>
      </dgm:t>
    </dgm:pt>
    <dgm:pt modelId="{ACE7F1E4-1D39-4CF4-A96D-EF7E4CCE7C3F}">
      <dgm:prSet phldrT="[Text]" custT="1"/>
      <dgm:spPr/>
      <dgm:t>
        <a:bodyPr/>
        <a:lstStyle/>
        <a:p>
          <a:r>
            <a:rPr lang="cs-CZ" sz="1800" dirty="0">
              <a:latin typeface="Times New Roman" panose="02020603050405020304" pitchFamily="18" charset="0"/>
              <a:cs typeface="Times New Roman" panose="02020603050405020304" pitchFamily="18" charset="0"/>
            </a:rPr>
            <a:t>Žáci se toho ve škole více naučí.</a:t>
          </a:r>
        </a:p>
      </dgm:t>
    </dgm:pt>
    <dgm:pt modelId="{A5491116-B651-4271-8A5F-87FB24B2FC3E}" type="parTrans" cxnId="{2027465E-FBE3-4880-BE7F-C2F0D94F5BA0}">
      <dgm:prSet/>
      <dgm:spPr/>
      <dgm:t>
        <a:bodyPr/>
        <a:lstStyle/>
        <a:p>
          <a:endParaRPr lang="cs-CZ"/>
        </a:p>
      </dgm:t>
    </dgm:pt>
    <dgm:pt modelId="{6EFAE125-19BA-4534-AA77-103166B28087}" type="sibTrans" cxnId="{2027465E-FBE3-4880-BE7F-C2F0D94F5BA0}">
      <dgm:prSet/>
      <dgm:spPr/>
      <dgm:t>
        <a:bodyPr/>
        <a:lstStyle/>
        <a:p>
          <a:endParaRPr lang="cs-CZ"/>
        </a:p>
      </dgm:t>
    </dgm:pt>
    <dgm:pt modelId="{F1D1B219-347F-4916-B288-03FC83FA4D93}">
      <dgm:prSet phldrT="[Text]" custT="1"/>
      <dgm:spPr/>
      <dgm:t>
        <a:bodyPr/>
        <a:lstStyle/>
        <a:p>
          <a:r>
            <a:rPr lang="cs-CZ" sz="1800" dirty="0">
              <a:latin typeface="Times New Roman" panose="02020603050405020304" pitchFamily="18" charset="0"/>
              <a:cs typeface="Times New Roman" panose="02020603050405020304" pitchFamily="18" charset="0"/>
            </a:rPr>
            <a:t>Žáci budou chodit do školy s radostí. </a:t>
          </a:r>
        </a:p>
      </dgm:t>
    </dgm:pt>
    <dgm:pt modelId="{E38596C3-4DA4-48E7-95D7-369470235523}" type="parTrans" cxnId="{0F3B1C7E-5F07-4F67-A2A5-59B851A10F6D}">
      <dgm:prSet/>
      <dgm:spPr/>
      <dgm:t>
        <a:bodyPr/>
        <a:lstStyle/>
        <a:p>
          <a:endParaRPr lang="cs-CZ"/>
        </a:p>
      </dgm:t>
    </dgm:pt>
    <dgm:pt modelId="{4FC1B413-A447-4477-8101-A45C4A5BFE6A}" type="sibTrans" cxnId="{0F3B1C7E-5F07-4F67-A2A5-59B851A10F6D}">
      <dgm:prSet/>
      <dgm:spPr/>
      <dgm:t>
        <a:bodyPr/>
        <a:lstStyle/>
        <a:p>
          <a:endParaRPr lang="cs-CZ"/>
        </a:p>
      </dgm:t>
    </dgm:pt>
    <dgm:pt modelId="{2BFB5C95-F9A9-455F-BA4A-03A926F649E1}">
      <dgm:prSet phldrT="[Text]" custT="1"/>
      <dgm:spPr/>
      <dgm:t>
        <a:bodyPr/>
        <a:lstStyle/>
        <a:p>
          <a:r>
            <a:rPr lang="cs-CZ" sz="1800" baseline="0" dirty="0">
              <a:latin typeface="Times New Roman" panose="02020603050405020304" pitchFamily="18" charset="0"/>
            </a:rPr>
            <a:t>Ve třídě bude panovat lepší pracovní klima.</a:t>
          </a:r>
        </a:p>
      </dgm:t>
    </dgm:pt>
    <dgm:pt modelId="{CD92C050-9FB5-442E-853F-07EF932ACFA9}" type="parTrans" cxnId="{78AC2231-F2EB-4FB1-B34C-E202072D7044}">
      <dgm:prSet/>
      <dgm:spPr/>
      <dgm:t>
        <a:bodyPr/>
        <a:lstStyle/>
        <a:p>
          <a:endParaRPr lang="cs-CZ"/>
        </a:p>
      </dgm:t>
    </dgm:pt>
    <dgm:pt modelId="{5239C185-F176-484F-B40A-6EF8099A7F00}" type="sibTrans" cxnId="{78AC2231-F2EB-4FB1-B34C-E202072D7044}">
      <dgm:prSet/>
      <dgm:spPr/>
      <dgm:t>
        <a:bodyPr/>
        <a:lstStyle/>
        <a:p>
          <a:endParaRPr lang="cs-CZ"/>
        </a:p>
      </dgm:t>
    </dgm:pt>
    <dgm:pt modelId="{B0AC05A0-E5D2-4E45-A254-FA38CC05CF0A}">
      <dgm:prSet phldrT="[Text]" custT="1"/>
      <dgm:spPr/>
      <dgm:t>
        <a:bodyPr/>
        <a:lstStyle/>
        <a:p>
          <a:r>
            <a:rPr lang="cs-CZ" sz="1800" baseline="0" dirty="0">
              <a:latin typeface="Times New Roman" panose="02020603050405020304" pitchFamily="18" charset="0"/>
            </a:rPr>
            <a:t>Žáci se budou cítit lépe.</a:t>
          </a:r>
        </a:p>
      </dgm:t>
    </dgm:pt>
    <dgm:pt modelId="{8B31CC05-F113-4D93-BA06-3BCC7218104F}" type="parTrans" cxnId="{FA0E8717-1560-4F24-962A-62A9A94D2001}">
      <dgm:prSet/>
      <dgm:spPr/>
      <dgm:t>
        <a:bodyPr/>
        <a:lstStyle/>
        <a:p>
          <a:endParaRPr lang="cs-CZ"/>
        </a:p>
      </dgm:t>
    </dgm:pt>
    <dgm:pt modelId="{C38708FB-0A49-4D46-91C2-26B5A98722FD}" type="sibTrans" cxnId="{FA0E8717-1560-4F24-962A-62A9A94D2001}">
      <dgm:prSet/>
      <dgm:spPr/>
      <dgm:t>
        <a:bodyPr/>
        <a:lstStyle/>
        <a:p>
          <a:endParaRPr lang="cs-CZ"/>
        </a:p>
      </dgm:t>
    </dgm:pt>
    <dgm:pt modelId="{6B23CB04-DA11-4241-A411-AD475803F10B}">
      <dgm:prSet phldrT="[Text]" custT="1"/>
      <dgm:spPr/>
      <dgm:t>
        <a:bodyPr/>
        <a:lstStyle/>
        <a:p>
          <a:r>
            <a:rPr lang="cs-CZ" sz="1800" baseline="0" dirty="0">
              <a:latin typeface="Times New Roman" panose="02020603050405020304" pitchFamily="18" charset="0"/>
            </a:rPr>
            <a:t>Rodiče se toho více dozvědí o průběhu školního vzdělávání a budou moci své děti adresněji podporovat.</a:t>
          </a:r>
        </a:p>
      </dgm:t>
    </dgm:pt>
    <dgm:pt modelId="{A677F879-A5CD-4C23-BF4D-0F35105C3275}" type="parTrans" cxnId="{C4A5FB1C-FB9F-4E35-94C8-2C0D377E1932}">
      <dgm:prSet/>
      <dgm:spPr/>
      <dgm:t>
        <a:bodyPr/>
        <a:lstStyle/>
        <a:p>
          <a:endParaRPr lang="cs-CZ"/>
        </a:p>
      </dgm:t>
    </dgm:pt>
    <dgm:pt modelId="{0966A4E1-6A0C-4445-8BDB-883F91B630B1}" type="sibTrans" cxnId="{C4A5FB1C-FB9F-4E35-94C8-2C0D377E1932}">
      <dgm:prSet/>
      <dgm:spPr/>
      <dgm:t>
        <a:bodyPr/>
        <a:lstStyle/>
        <a:p>
          <a:endParaRPr lang="cs-CZ"/>
        </a:p>
      </dgm:t>
    </dgm:pt>
    <dgm:pt modelId="{C04E2F0B-8510-478C-9D3E-995E65BB5920}" type="pres">
      <dgm:prSet presAssocID="{C42BDD46-2577-433B-B5C9-61A2B75A75A4}" presName="cycle" presStyleCnt="0">
        <dgm:presLayoutVars>
          <dgm:dir/>
          <dgm:resizeHandles val="exact"/>
        </dgm:presLayoutVars>
      </dgm:prSet>
      <dgm:spPr/>
      <dgm:t>
        <a:bodyPr/>
        <a:lstStyle/>
        <a:p>
          <a:endParaRPr lang="cs-CZ"/>
        </a:p>
      </dgm:t>
    </dgm:pt>
    <dgm:pt modelId="{316C6038-47B7-40CE-B3EE-8B0B562E8D03}" type="pres">
      <dgm:prSet presAssocID="{ACE7F1E4-1D39-4CF4-A96D-EF7E4CCE7C3F}" presName="node" presStyleLbl="node1" presStyleIdx="0" presStyleCnt="5" custScaleX="116390">
        <dgm:presLayoutVars>
          <dgm:bulletEnabled val="1"/>
        </dgm:presLayoutVars>
      </dgm:prSet>
      <dgm:spPr/>
      <dgm:t>
        <a:bodyPr/>
        <a:lstStyle/>
        <a:p>
          <a:endParaRPr lang="cs-CZ"/>
        </a:p>
      </dgm:t>
    </dgm:pt>
    <dgm:pt modelId="{6F3FFA71-D811-42C3-9E8F-15DF068C6E13}" type="pres">
      <dgm:prSet presAssocID="{6EFAE125-19BA-4534-AA77-103166B28087}" presName="sibTrans" presStyleLbl="sibTrans2D1" presStyleIdx="0" presStyleCnt="5"/>
      <dgm:spPr/>
      <dgm:t>
        <a:bodyPr/>
        <a:lstStyle/>
        <a:p>
          <a:endParaRPr lang="cs-CZ"/>
        </a:p>
      </dgm:t>
    </dgm:pt>
    <dgm:pt modelId="{E7ED46A7-F43F-41C0-98CB-60DEDBF47098}" type="pres">
      <dgm:prSet presAssocID="{6EFAE125-19BA-4534-AA77-103166B28087}" presName="connectorText" presStyleLbl="sibTrans2D1" presStyleIdx="0" presStyleCnt="5"/>
      <dgm:spPr/>
      <dgm:t>
        <a:bodyPr/>
        <a:lstStyle/>
        <a:p>
          <a:endParaRPr lang="cs-CZ"/>
        </a:p>
      </dgm:t>
    </dgm:pt>
    <dgm:pt modelId="{C7A4D557-A49E-4C39-B30F-044C6A0F0E0E}" type="pres">
      <dgm:prSet presAssocID="{F1D1B219-347F-4916-B288-03FC83FA4D93}" presName="node" presStyleLbl="node1" presStyleIdx="1" presStyleCnt="5" custScaleX="131295">
        <dgm:presLayoutVars>
          <dgm:bulletEnabled val="1"/>
        </dgm:presLayoutVars>
      </dgm:prSet>
      <dgm:spPr/>
      <dgm:t>
        <a:bodyPr/>
        <a:lstStyle/>
        <a:p>
          <a:endParaRPr lang="cs-CZ"/>
        </a:p>
      </dgm:t>
    </dgm:pt>
    <dgm:pt modelId="{0B81725F-C689-42EF-8435-28F7E587E634}" type="pres">
      <dgm:prSet presAssocID="{4FC1B413-A447-4477-8101-A45C4A5BFE6A}" presName="sibTrans" presStyleLbl="sibTrans2D1" presStyleIdx="1" presStyleCnt="5"/>
      <dgm:spPr/>
      <dgm:t>
        <a:bodyPr/>
        <a:lstStyle/>
        <a:p>
          <a:endParaRPr lang="cs-CZ"/>
        </a:p>
      </dgm:t>
    </dgm:pt>
    <dgm:pt modelId="{13E860F5-0B62-4AA2-BD01-D8AE8E1C970D}" type="pres">
      <dgm:prSet presAssocID="{4FC1B413-A447-4477-8101-A45C4A5BFE6A}" presName="connectorText" presStyleLbl="sibTrans2D1" presStyleIdx="1" presStyleCnt="5"/>
      <dgm:spPr/>
      <dgm:t>
        <a:bodyPr/>
        <a:lstStyle/>
        <a:p>
          <a:endParaRPr lang="cs-CZ"/>
        </a:p>
      </dgm:t>
    </dgm:pt>
    <dgm:pt modelId="{22CD3CAF-760E-4088-86C1-96EB9FF1AA57}" type="pres">
      <dgm:prSet presAssocID="{2BFB5C95-F9A9-455F-BA4A-03A926F649E1}" presName="node" presStyleLbl="node1" presStyleIdx="2" presStyleCnt="5" custScaleX="123275">
        <dgm:presLayoutVars>
          <dgm:bulletEnabled val="1"/>
        </dgm:presLayoutVars>
      </dgm:prSet>
      <dgm:spPr/>
      <dgm:t>
        <a:bodyPr/>
        <a:lstStyle/>
        <a:p>
          <a:endParaRPr lang="cs-CZ"/>
        </a:p>
      </dgm:t>
    </dgm:pt>
    <dgm:pt modelId="{61F74AD7-5C1B-4C37-8827-54109E2D15CC}" type="pres">
      <dgm:prSet presAssocID="{5239C185-F176-484F-B40A-6EF8099A7F00}" presName="sibTrans" presStyleLbl="sibTrans2D1" presStyleIdx="2" presStyleCnt="5"/>
      <dgm:spPr/>
      <dgm:t>
        <a:bodyPr/>
        <a:lstStyle/>
        <a:p>
          <a:endParaRPr lang="cs-CZ"/>
        </a:p>
      </dgm:t>
    </dgm:pt>
    <dgm:pt modelId="{F9A89D68-F945-441B-9BF3-F2315F9B99B6}" type="pres">
      <dgm:prSet presAssocID="{5239C185-F176-484F-B40A-6EF8099A7F00}" presName="connectorText" presStyleLbl="sibTrans2D1" presStyleIdx="2" presStyleCnt="5"/>
      <dgm:spPr/>
      <dgm:t>
        <a:bodyPr/>
        <a:lstStyle/>
        <a:p>
          <a:endParaRPr lang="cs-CZ"/>
        </a:p>
      </dgm:t>
    </dgm:pt>
    <dgm:pt modelId="{AC6EAB94-1386-4496-A7B4-DC4601FA57C8}" type="pres">
      <dgm:prSet presAssocID="{B0AC05A0-E5D2-4E45-A254-FA38CC05CF0A}" presName="node" presStyleLbl="node1" presStyleIdx="3" presStyleCnt="5" custScaleX="116650" custRadScaleRad="100193" custRadScaleInc="262">
        <dgm:presLayoutVars>
          <dgm:bulletEnabled val="1"/>
        </dgm:presLayoutVars>
      </dgm:prSet>
      <dgm:spPr/>
      <dgm:t>
        <a:bodyPr/>
        <a:lstStyle/>
        <a:p>
          <a:endParaRPr lang="cs-CZ"/>
        </a:p>
      </dgm:t>
    </dgm:pt>
    <dgm:pt modelId="{17D819F1-5630-47AE-B862-4634D81A2F8B}" type="pres">
      <dgm:prSet presAssocID="{C38708FB-0A49-4D46-91C2-26B5A98722FD}" presName="sibTrans" presStyleLbl="sibTrans2D1" presStyleIdx="3" presStyleCnt="5"/>
      <dgm:spPr/>
      <dgm:t>
        <a:bodyPr/>
        <a:lstStyle/>
        <a:p>
          <a:endParaRPr lang="cs-CZ"/>
        </a:p>
      </dgm:t>
    </dgm:pt>
    <dgm:pt modelId="{5FA89771-1AFA-41B3-ADE3-04AF826B08FE}" type="pres">
      <dgm:prSet presAssocID="{C38708FB-0A49-4D46-91C2-26B5A98722FD}" presName="connectorText" presStyleLbl="sibTrans2D1" presStyleIdx="3" presStyleCnt="5"/>
      <dgm:spPr/>
      <dgm:t>
        <a:bodyPr/>
        <a:lstStyle/>
        <a:p>
          <a:endParaRPr lang="cs-CZ"/>
        </a:p>
      </dgm:t>
    </dgm:pt>
    <dgm:pt modelId="{04E1313A-1A6F-4B05-8588-BA77A8FDEA18}" type="pres">
      <dgm:prSet presAssocID="{6B23CB04-DA11-4241-A411-AD475803F10B}" presName="node" presStyleLbl="node1" presStyleIdx="4" presStyleCnt="5" custScaleX="137731" custScaleY="131107">
        <dgm:presLayoutVars>
          <dgm:bulletEnabled val="1"/>
        </dgm:presLayoutVars>
      </dgm:prSet>
      <dgm:spPr/>
      <dgm:t>
        <a:bodyPr/>
        <a:lstStyle/>
        <a:p>
          <a:endParaRPr lang="cs-CZ"/>
        </a:p>
      </dgm:t>
    </dgm:pt>
    <dgm:pt modelId="{4F24AAA6-C6FF-46D5-9740-F21766E79EFC}" type="pres">
      <dgm:prSet presAssocID="{0966A4E1-6A0C-4445-8BDB-883F91B630B1}" presName="sibTrans" presStyleLbl="sibTrans2D1" presStyleIdx="4" presStyleCnt="5"/>
      <dgm:spPr/>
      <dgm:t>
        <a:bodyPr/>
        <a:lstStyle/>
        <a:p>
          <a:endParaRPr lang="cs-CZ"/>
        </a:p>
      </dgm:t>
    </dgm:pt>
    <dgm:pt modelId="{0BF76D19-D4A9-4897-994D-902D77795C12}" type="pres">
      <dgm:prSet presAssocID="{0966A4E1-6A0C-4445-8BDB-883F91B630B1}" presName="connectorText" presStyleLbl="sibTrans2D1" presStyleIdx="4" presStyleCnt="5"/>
      <dgm:spPr/>
      <dgm:t>
        <a:bodyPr/>
        <a:lstStyle/>
        <a:p>
          <a:endParaRPr lang="cs-CZ"/>
        </a:p>
      </dgm:t>
    </dgm:pt>
  </dgm:ptLst>
  <dgm:cxnLst>
    <dgm:cxn modelId="{FA0E8717-1560-4F24-962A-62A9A94D2001}" srcId="{C42BDD46-2577-433B-B5C9-61A2B75A75A4}" destId="{B0AC05A0-E5D2-4E45-A254-FA38CC05CF0A}" srcOrd="3" destOrd="0" parTransId="{8B31CC05-F113-4D93-BA06-3BCC7218104F}" sibTransId="{C38708FB-0A49-4D46-91C2-26B5A98722FD}"/>
    <dgm:cxn modelId="{67D81BBC-697E-487C-BAEC-23257C6B8D25}" type="presOf" srcId="{5239C185-F176-484F-B40A-6EF8099A7F00}" destId="{F9A89D68-F945-441B-9BF3-F2315F9B99B6}" srcOrd="1" destOrd="0" presId="urn:microsoft.com/office/officeart/2005/8/layout/cycle2"/>
    <dgm:cxn modelId="{5858BDB2-6FD7-4AA3-A3BF-A3BD3435E1EB}" type="presOf" srcId="{5239C185-F176-484F-B40A-6EF8099A7F00}" destId="{61F74AD7-5C1B-4C37-8827-54109E2D15CC}" srcOrd="0" destOrd="0" presId="urn:microsoft.com/office/officeart/2005/8/layout/cycle2"/>
    <dgm:cxn modelId="{78AC2231-F2EB-4FB1-B34C-E202072D7044}" srcId="{C42BDD46-2577-433B-B5C9-61A2B75A75A4}" destId="{2BFB5C95-F9A9-455F-BA4A-03A926F649E1}" srcOrd="2" destOrd="0" parTransId="{CD92C050-9FB5-442E-853F-07EF932ACFA9}" sibTransId="{5239C185-F176-484F-B40A-6EF8099A7F00}"/>
    <dgm:cxn modelId="{D00C7A18-0B89-41F1-8CE9-8C0FD7D6F712}" type="presOf" srcId="{2BFB5C95-F9A9-455F-BA4A-03A926F649E1}" destId="{22CD3CAF-760E-4088-86C1-96EB9FF1AA57}" srcOrd="0" destOrd="0" presId="urn:microsoft.com/office/officeart/2005/8/layout/cycle2"/>
    <dgm:cxn modelId="{0F3B1C7E-5F07-4F67-A2A5-59B851A10F6D}" srcId="{C42BDD46-2577-433B-B5C9-61A2B75A75A4}" destId="{F1D1B219-347F-4916-B288-03FC83FA4D93}" srcOrd="1" destOrd="0" parTransId="{E38596C3-4DA4-48E7-95D7-369470235523}" sibTransId="{4FC1B413-A447-4477-8101-A45C4A5BFE6A}"/>
    <dgm:cxn modelId="{CC368DFB-48ED-4C89-B497-E8300B2BEF0D}" type="presOf" srcId="{ACE7F1E4-1D39-4CF4-A96D-EF7E4CCE7C3F}" destId="{316C6038-47B7-40CE-B3EE-8B0B562E8D03}" srcOrd="0" destOrd="0" presId="urn:microsoft.com/office/officeart/2005/8/layout/cycle2"/>
    <dgm:cxn modelId="{46CF7B25-6BAD-47F2-8B04-99BD01951F6C}" type="presOf" srcId="{6EFAE125-19BA-4534-AA77-103166B28087}" destId="{E7ED46A7-F43F-41C0-98CB-60DEDBF47098}" srcOrd="1" destOrd="0" presId="urn:microsoft.com/office/officeart/2005/8/layout/cycle2"/>
    <dgm:cxn modelId="{DC94AB97-BAD9-4CEC-B354-765360AD3A01}" type="presOf" srcId="{C38708FB-0A49-4D46-91C2-26B5A98722FD}" destId="{17D819F1-5630-47AE-B862-4634D81A2F8B}" srcOrd="0" destOrd="0" presId="urn:microsoft.com/office/officeart/2005/8/layout/cycle2"/>
    <dgm:cxn modelId="{15A701D1-9EBB-48B2-896B-BA9085331A72}" type="presOf" srcId="{4FC1B413-A447-4477-8101-A45C4A5BFE6A}" destId="{13E860F5-0B62-4AA2-BD01-D8AE8E1C970D}" srcOrd="1" destOrd="0" presId="urn:microsoft.com/office/officeart/2005/8/layout/cycle2"/>
    <dgm:cxn modelId="{947F0E27-EE5E-4F5C-B167-962473803CB8}" type="presOf" srcId="{0966A4E1-6A0C-4445-8BDB-883F91B630B1}" destId="{0BF76D19-D4A9-4897-994D-902D77795C12}" srcOrd="1" destOrd="0" presId="urn:microsoft.com/office/officeart/2005/8/layout/cycle2"/>
    <dgm:cxn modelId="{F9E59DD3-26F4-49BB-AA9E-8D32675BC9B6}" type="presOf" srcId="{6B23CB04-DA11-4241-A411-AD475803F10B}" destId="{04E1313A-1A6F-4B05-8588-BA77A8FDEA18}" srcOrd="0" destOrd="0" presId="urn:microsoft.com/office/officeart/2005/8/layout/cycle2"/>
    <dgm:cxn modelId="{2027465E-FBE3-4880-BE7F-C2F0D94F5BA0}" srcId="{C42BDD46-2577-433B-B5C9-61A2B75A75A4}" destId="{ACE7F1E4-1D39-4CF4-A96D-EF7E4CCE7C3F}" srcOrd="0" destOrd="0" parTransId="{A5491116-B651-4271-8A5F-87FB24B2FC3E}" sibTransId="{6EFAE125-19BA-4534-AA77-103166B28087}"/>
    <dgm:cxn modelId="{EC4048D7-3E85-42B1-AC20-A9BC8F487056}" type="presOf" srcId="{F1D1B219-347F-4916-B288-03FC83FA4D93}" destId="{C7A4D557-A49E-4C39-B30F-044C6A0F0E0E}" srcOrd="0" destOrd="0" presId="urn:microsoft.com/office/officeart/2005/8/layout/cycle2"/>
    <dgm:cxn modelId="{15F5F489-8B07-4238-BA7E-490DC8E1470B}" type="presOf" srcId="{0966A4E1-6A0C-4445-8BDB-883F91B630B1}" destId="{4F24AAA6-C6FF-46D5-9740-F21766E79EFC}" srcOrd="0" destOrd="0" presId="urn:microsoft.com/office/officeart/2005/8/layout/cycle2"/>
    <dgm:cxn modelId="{5A4A22E0-DEEC-405C-ACCA-847420AA0209}" type="presOf" srcId="{4FC1B413-A447-4477-8101-A45C4A5BFE6A}" destId="{0B81725F-C689-42EF-8435-28F7E587E634}" srcOrd="0" destOrd="0" presId="urn:microsoft.com/office/officeart/2005/8/layout/cycle2"/>
    <dgm:cxn modelId="{777F2B05-B38E-4899-B2AE-6B5E1F19DBE7}" type="presOf" srcId="{6EFAE125-19BA-4534-AA77-103166B28087}" destId="{6F3FFA71-D811-42C3-9E8F-15DF068C6E13}" srcOrd="0" destOrd="0" presId="urn:microsoft.com/office/officeart/2005/8/layout/cycle2"/>
    <dgm:cxn modelId="{C295AC2E-1D83-45B4-B6C8-28CD01E139A0}" type="presOf" srcId="{C42BDD46-2577-433B-B5C9-61A2B75A75A4}" destId="{C04E2F0B-8510-478C-9D3E-995E65BB5920}" srcOrd="0" destOrd="0" presId="urn:microsoft.com/office/officeart/2005/8/layout/cycle2"/>
    <dgm:cxn modelId="{7903FA1E-B8FF-46BD-BC1A-A59ED3C20575}" type="presOf" srcId="{C38708FB-0A49-4D46-91C2-26B5A98722FD}" destId="{5FA89771-1AFA-41B3-ADE3-04AF826B08FE}" srcOrd="1" destOrd="0" presId="urn:microsoft.com/office/officeart/2005/8/layout/cycle2"/>
    <dgm:cxn modelId="{C4A5FB1C-FB9F-4E35-94C8-2C0D377E1932}" srcId="{C42BDD46-2577-433B-B5C9-61A2B75A75A4}" destId="{6B23CB04-DA11-4241-A411-AD475803F10B}" srcOrd="4" destOrd="0" parTransId="{A677F879-A5CD-4C23-BF4D-0F35105C3275}" sibTransId="{0966A4E1-6A0C-4445-8BDB-883F91B630B1}"/>
    <dgm:cxn modelId="{08FC1784-241F-45F2-AB52-E13233DC5AB3}" type="presOf" srcId="{B0AC05A0-E5D2-4E45-A254-FA38CC05CF0A}" destId="{AC6EAB94-1386-4496-A7B4-DC4601FA57C8}" srcOrd="0" destOrd="0" presId="urn:microsoft.com/office/officeart/2005/8/layout/cycle2"/>
    <dgm:cxn modelId="{8E00BDE7-3B13-449F-AC2E-E8429751457A}" type="presParOf" srcId="{C04E2F0B-8510-478C-9D3E-995E65BB5920}" destId="{316C6038-47B7-40CE-B3EE-8B0B562E8D03}" srcOrd="0" destOrd="0" presId="urn:microsoft.com/office/officeart/2005/8/layout/cycle2"/>
    <dgm:cxn modelId="{70261496-2831-476C-8436-7F77D1748A6B}" type="presParOf" srcId="{C04E2F0B-8510-478C-9D3E-995E65BB5920}" destId="{6F3FFA71-D811-42C3-9E8F-15DF068C6E13}" srcOrd="1" destOrd="0" presId="urn:microsoft.com/office/officeart/2005/8/layout/cycle2"/>
    <dgm:cxn modelId="{B02BDB90-FECE-4399-A7AB-EE5BDC75593C}" type="presParOf" srcId="{6F3FFA71-D811-42C3-9E8F-15DF068C6E13}" destId="{E7ED46A7-F43F-41C0-98CB-60DEDBF47098}" srcOrd="0" destOrd="0" presId="urn:microsoft.com/office/officeart/2005/8/layout/cycle2"/>
    <dgm:cxn modelId="{64BD1191-96D8-4673-8752-5170E2E9BD7B}" type="presParOf" srcId="{C04E2F0B-8510-478C-9D3E-995E65BB5920}" destId="{C7A4D557-A49E-4C39-B30F-044C6A0F0E0E}" srcOrd="2" destOrd="0" presId="urn:microsoft.com/office/officeart/2005/8/layout/cycle2"/>
    <dgm:cxn modelId="{18846EF6-8016-4C14-9057-075E6E0F99DE}" type="presParOf" srcId="{C04E2F0B-8510-478C-9D3E-995E65BB5920}" destId="{0B81725F-C689-42EF-8435-28F7E587E634}" srcOrd="3" destOrd="0" presId="urn:microsoft.com/office/officeart/2005/8/layout/cycle2"/>
    <dgm:cxn modelId="{B96A60AE-A5F5-444F-8BC1-01E36A6B86F8}" type="presParOf" srcId="{0B81725F-C689-42EF-8435-28F7E587E634}" destId="{13E860F5-0B62-4AA2-BD01-D8AE8E1C970D}" srcOrd="0" destOrd="0" presId="urn:microsoft.com/office/officeart/2005/8/layout/cycle2"/>
    <dgm:cxn modelId="{9F99C870-615F-4563-93AB-299742EC9C52}" type="presParOf" srcId="{C04E2F0B-8510-478C-9D3E-995E65BB5920}" destId="{22CD3CAF-760E-4088-86C1-96EB9FF1AA57}" srcOrd="4" destOrd="0" presId="urn:microsoft.com/office/officeart/2005/8/layout/cycle2"/>
    <dgm:cxn modelId="{9957A988-A243-471B-BA47-9C2A63DEB0F3}" type="presParOf" srcId="{C04E2F0B-8510-478C-9D3E-995E65BB5920}" destId="{61F74AD7-5C1B-4C37-8827-54109E2D15CC}" srcOrd="5" destOrd="0" presId="urn:microsoft.com/office/officeart/2005/8/layout/cycle2"/>
    <dgm:cxn modelId="{4B673F57-DAEE-478D-856C-E42943697A7A}" type="presParOf" srcId="{61F74AD7-5C1B-4C37-8827-54109E2D15CC}" destId="{F9A89D68-F945-441B-9BF3-F2315F9B99B6}" srcOrd="0" destOrd="0" presId="urn:microsoft.com/office/officeart/2005/8/layout/cycle2"/>
    <dgm:cxn modelId="{C12739FD-B540-481D-A429-C123C0013AE2}" type="presParOf" srcId="{C04E2F0B-8510-478C-9D3E-995E65BB5920}" destId="{AC6EAB94-1386-4496-A7B4-DC4601FA57C8}" srcOrd="6" destOrd="0" presId="urn:microsoft.com/office/officeart/2005/8/layout/cycle2"/>
    <dgm:cxn modelId="{E7309D0D-517D-4119-9085-4FC55FC86D3C}" type="presParOf" srcId="{C04E2F0B-8510-478C-9D3E-995E65BB5920}" destId="{17D819F1-5630-47AE-B862-4634D81A2F8B}" srcOrd="7" destOrd="0" presId="urn:microsoft.com/office/officeart/2005/8/layout/cycle2"/>
    <dgm:cxn modelId="{78823CB8-C920-4F45-B5A7-9854D71D77FF}" type="presParOf" srcId="{17D819F1-5630-47AE-B862-4634D81A2F8B}" destId="{5FA89771-1AFA-41B3-ADE3-04AF826B08FE}" srcOrd="0" destOrd="0" presId="urn:microsoft.com/office/officeart/2005/8/layout/cycle2"/>
    <dgm:cxn modelId="{DFB32471-A1CA-4645-A846-ADC39974322B}" type="presParOf" srcId="{C04E2F0B-8510-478C-9D3E-995E65BB5920}" destId="{04E1313A-1A6F-4B05-8588-BA77A8FDEA18}" srcOrd="8" destOrd="0" presId="urn:microsoft.com/office/officeart/2005/8/layout/cycle2"/>
    <dgm:cxn modelId="{3D9F0497-3AA9-46BD-B5C3-217CCF587B67}" type="presParOf" srcId="{C04E2F0B-8510-478C-9D3E-995E65BB5920}" destId="{4F24AAA6-C6FF-46D5-9740-F21766E79EFC}" srcOrd="9" destOrd="0" presId="urn:microsoft.com/office/officeart/2005/8/layout/cycle2"/>
    <dgm:cxn modelId="{8B9DE8BB-B311-4A65-89AE-EC463C0A2289}" type="presParOf" srcId="{4F24AAA6-C6FF-46D5-9740-F21766E79EFC}" destId="{0BF76D19-D4A9-4897-994D-902D77795C12}" srcOrd="0" destOrd="0" presId="urn:microsoft.com/office/officeart/2005/8/layout/cycle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DE910CE-EF35-47AE-9FDF-82813BDC0A18}"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cs-CZ"/>
        </a:p>
      </dgm:t>
    </dgm:pt>
    <dgm:pt modelId="{76C87E3D-EFCB-432B-B5F7-9EC74BF0AC97}">
      <dgm:prSet phldrT="[Text]"/>
      <dgm:spPr/>
      <dgm:t>
        <a:bodyPr/>
        <a:lstStyle/>
        <a:p>
          <a:pPr algn="ctr"/>
          <a:r>
            <a:rPr lang="cs-CZ" b="1" dirty="0"/>
            <a:t>Kam</a:t>
          </a:r>
          <a:r>
            <a:rPr lang="cs-CZ" dirty="0"/>
            <a:t> jdu/směřuji?</a:t>
          </a:r>
        </a:p>
      </dgm:t>
    </dgm:pt>
    <dgm:pt modelId="{7A3FE357-18AF-46C0-8870-F5AE9D2AAC13}" type="parTrans" cxnId="{F550E5D6-3381-4DEC-A57C-68B69C5495B7}">
      <dgm:prSet/>
      <dgm:spPr/>
      <dgm:t>
        <a:bodyPr/>
        <a:lstStyle/>
        <a:p>
          <a:endParaRPr lang="cs-CZ"/>
        </a:p>
      </dgm:t>
    </dgm:pt>
    <dgm:pt modelId="{75120C08-84AD-4777-A6B0-965FD9990616}" type="sibTrans" cxnId="{F550E5D6-3381-4DEC-A57C-68B69C5495B7}">
      <dgm:prSet/>
      <dgm:spPr/>
      <dgm:t>
        <a:bodyPr/>
        <a:lstStyle/>
        <a:p>
          <a:endParaRPr lang="cs-CZ"/>
        </a:p>
      </dgm:t>
    </dgm:pt>
    <dgm:pt modelId="{719E3D48-DDDE-494D-BCE6-DCFA5D5D5BFA}">
      <dgm:prSet phldrT="[Text]"/>
      <dgm:spPr/>
      <dgm:t>
        <a:bodyPr/>
        <a:lstStyle/>
        <a:p>
          <a:pPr algn="ctr"/>
          <a:r>
            <a:rPr lang="cs-CZ" b="1" dirty="0"/>
            <a:t>Kde</a:t>
          </a:r>
          <a:r>
            <a:rPr lang="cs-CZ" dirty="0"/>
            <a:t> se právě nacházím?</a:t>
          </a:r>
        </a:p>
      </dgm:t>
    </dgm:pt>
    <dgm:pt modelId="{9EBF565D-2990-4AF4-B130-A3C69FDB12F1}" type="parTrans" cxnId="{8917F643-23BD-4464-87E7-D92B163D8C62}">
      <dgm:prSet/>
      <dgm:spPr/>
      <dgm:t>
        <a:bodyPr/>
        <a:lstStyle/>
        <a:p>
          <a:endParaRPr lang="cs-CZ"/>
        </a:p>
      </dgm:t>
    </dgm:pt>
    <dgm:pt modelId="{73D6BE2F-A8F2-4730-96BD-C163AB68A5BC}" type="sibTrans" cxnId="{8917F643-23BD-4464-87E7-D92B163D8C62}">
      <dgm:prSet/>
      <dgm:spPr/>
      <dgm:t>
        <a:bodyPr/>
        <a:lstStyle/>
        <a:p>
          <a:endParaRPr lang="cs-CZ"/>
        </a:p>
      </dgm:t>
    </dgm:pt>
    <dgm:pt modelId="{94DBBCDD-C4CB-4378-8DC3-26981E5F9A4B}">
      <dgm:prSet phldrT="[Text]"/>
      <dgm:spPr/>
      <dgm:t>
        <a:bodyPr/>
        <a:lstStyle/>
        <a:p>
          <a:pPr algn="ctr"/>
          <a:r>
            <a:rPr lang="cs-CZ" b="1" dirty="0"/>
            <a:t>Jak</a:t>
          </a:r>
          <a:r>
            <a:rPr lang="cs-CZ" dirty="0"/>
            <a:t> se dostanu k cíli? / Jak dál?</a:t>
          </a:r>
        </a:p>
      </dgm:t>
    </dgm:pt>
    <dgm:pt modelId="{AFD8A5B3-E467-4660-BA75-045BC2B8E6BE}" type="parTrans" cxnId="{61B21BBA-7340-46FF-B019-642F9606FE87}">
      <dgm:prSet/>
      <dgm:spPr/>
      <dgm:t>
        <a:bodyPr/>
        <a:lstStyle/>
        <a:p>
          <a:endParaRPr lang="cs-CZ"/>
        </a:p>
      </dgm:t>
    </dgm:pt>
    <dgm:pt modelId="{96E2B018-01D1-45F1-874C-1CD422316C28}" type="sibTrans" cxnId="{61B21BBA-7340-46FF-B019-642F9606FE87}">
      <dgm:prSet/>
      <dgm:spPr/>
      <dgm:t>
        <a:bodyPr/>
        <a:lstStyle/>
        <a:p>
          <a:endParaRPr lang="cs-CZ"/>
        </a:p>
      </dgm:t>
    </dgm:pt>
    <dgm:pt modelId="{3E205A26-A612-4918-A0B8-E1DF693FB144}">
      <dgm:prSet/>
      <dgm:spPr/>
      <dgm:t>
        <a:bodyPr/>
        <a:lstStyle/>
        <a:p>
          <a:pPr algn="ctr"/>
          <a:r>
            <a:rPr lang="cs-CZ" dirty="0"/>
            <a:t>výchovně-vzdělávací cíle, kritéria hodnocení/úspěchu</a:t>
          </a:r>
        </a:p>
      </dgm:t>
    </dgm:pt>
    <dgm:pt modelId="{DCB7B5FD-FC09-4B44-B5CF-668714C24C6D}" type="parTrans" cxnId="{A02A3E11-B2A6-40C8-981B-D446A4B9659D}">
      <dgm:prSet/>
      <dgm:spPr/>
      <dgm:t>
        <a:bodyPr/>
        <a:lstStyle/>
        <a:p>
          <a:endParaRPr lang="cs-CZ"/>
        </a:p>
      </dgm:t>
    </dgm:pt>
    <dgm:pt modelId="{02B967F8-A8D4-42AE-B795-DA954E15C763}" type="sibTrans" cxnId="{A02A3E11-B2A6-40C8-981B-D446A4B9659D}">
      <dgm:prSet/>
      <dgm:spPr/>
      <dgm:t>
        <a:bodyPr/>
        <a:lstStyle/>
        <a:p>
          <a:endParaRPr lang="cs-CZ"/>
        </a:p>
      </dgm:t>
    </dgm:pt>
    <dgm:pt modelId="{50C3B28C-0B22-462E-9546-156052E45DEB}">
      <dgm:prSet/>
      <dgm:spPr/>
      <dgm:t>
        <a:bodyPr/>
        <a:lstStyle/>
        <a:p>
          <a:pPr algn="ctr"/>
          <a:r>
            <a:rPr lang="cs-CZ" dirty="0"/>
            <a:t>kritéria, zpětná vazba, sebehodnocení, vrstevnické hodnocení, ...</a:t>
          </a:r>
        </a:p>
      </dgm:t>
    </dgm:pt>
    <dgm:pt modelId="{BD3E4609-2AFB-4C61-B71D-E4B128DB29D6}" type="parTrans" cxnId="{93DB057D-BEEF-44FB-8ED4-F76665E19C10}">
      <dgm:prSet/>
      <dgm:spPr/>
      <dgm:t>
        <a:bodyPr/>
        <a:lstStyle/>
        <a:p>
          <a:endParaRPr lang="cs-CZ"/>
        </a:p>
      </dgm:t>
    </dgm:pt>
    <dgm:pt modelId="{0D6D1B61-A800-425F-8E5F-3566A3B68308}" type="sibTrans" cxnId="{93DB057D-BEEF-44FB-8ED4-F76665E19C10}">
      <dgm:prSet/>
      <dgm:spPr/>
      <dgm:t>
        <a:bodyPr/>
        <a:lstStyle/>
        <a:p>
          <a:endParaRPr lang="cs-CZ"/>
        </a:p>
      </dgm:t>
    </dgm:pt>
    <dgm:pt modelId="{E6178D0D-D725-4830-8668-5CA4035D0185}">
      <dgm:prSet/>
      <dgm:spPr/>
      <dgm:t>
        <a:bodyPr/>
        <a:lstStyle/>
        <a:p>
          <a:pPr algn="ctr"/>
          <a:r>
            <a:rPr lang="cs-CZ" dirty="0"/>
            <a:t>kladení otázek, zpětná vazba, podpora lešením, sebehodnocení, vrstevnické hodnocení, …</a:t>
          </a:r>
        </a:p>
      </dgm:t>
    </dgm:pt>
    <dgm:pt modelId="{CCAEE8CD-72B0-4384-84D6-3B8428404355}" type="parTrans" cxnId="{1B023371-19A7-41A3-9A24-FB6EDE2881AF}">
      <dgm:prSet/>
      <dgm:spPr/>
      <dgm:t>
        <a:bodyPr/>
        <a:lstStyle/>
        <a:p>
          <a:endParaRPr lang="cs-CZ"/>
        </a:p>
      </dgm:t>
    </dgm:pt>
    <dgm:pt modelId="{FEE86917-2687-4C17-BE2A-B2DADD481B14}" type="sibTrans" cxnId="{1B023371-19A7-41A3-9A24-FB6EDE2881AF}">
      <dgm:prSet/>
      <dgm:spPr/>
      <dgm:t>
        <a:bodyPr/>
        <a:lstStyle/>
        <a:p>
          <a:endParaRPr lang="cs-CZ"/>
        </a:p>
      </dgm:t>
    </dgm:pt>
    <dgm:pt modelId="{D1545162-D33B-4B17-AEB0-C0C4546B4918}" type="pres">
      <dgm:prSet presAssocID="{1DE910CE-EF35-47AE-9FDF-82813BDC0A18}" presName="linear" presStyleCnt="0">
        <dgm:presLayoutVars>
          <dgm:dir/>
          <dgm:animLvl val="lvl"/>
          <dgm:resizeHandles val="exact"/>
        </dgm:presLayoutVars>
      </dgm:prSet>
      <dgm:spPr/>
      <dgm:t>
        <a:bodyPr/>
        <a:lstStyle/>
        <a:p>
          <a:endParaRPr lang="cs-CZ"/>
        </a:p>
      </dgm:t>
    </dgm:pt>
    <dgm:pt modelId="{529CBFC9-E9BC-4AE8-BFBD-1150CAC12E0B}" type="pres">
      <dgm:prSet presAssocID="{76C87E3D-EFCB-432B-B5F7-9EC74BF0AC97}" presName="parentLin" presStyleCnt="0"/>
      <dgm:spPr/>
    </dgm:pt>
    <dgm:pt modelId="{3D1B1BAB-7010-486E-BEA5-ACED6F446756}" type="pres">
      <dgm:prSet presAssocID="{76C87E3D-EFCB-432B-B5F7-9EC74BF0AC97}" presName="parentLeftMargin" presStyleLbl="node1" presStyleIdx="0" presStyleCnt="3"/>
      <dgm:spPr/>
      <dgm:t>
        <a:bodyPr/>
        <a:lstStyle/>
        <a:p>
          <a:endParaRPr lang="cs-CZ"/>
        </a:p>
      </dgm:t>
    </dgm:pt>
    <dgm:pt modelId="{4896C1EF-4586-4AC6-BD9F-35CE12302980}" type="pres">
      <dgm:prSet presAssocID="{76C87E3D-EFCB-432B-B5F7-9EC74BF0AC97}" presName="parentText" presStyleLbl="node1" presStyleIdx="0" presStyleCnt="3" custScaleY="71494" custLinFactX="3391" custLinFactNeighborX="100000" custLinFactNeighborY="-24319">
        <dgm:presLayoutVars>
          <dgm:chMax val="0"/>
          <dgm:bulletEnabled val="1"/>
        </dgm:presLayoutVars>
      </dgm:prSet>
      <dgm:spPr/>
      <dgm:t>
        <a:bodyPr/>
        <a:lstStyle/>
        <a:p>
          <a:endParaRPr lang="cs-CZ"/>
        </a:p>
      </dgm:t>
    </dgm:pt>
    <dgm:pt modelId="{2BAA4710-3722-42C3-A504-4047901AEA3A}" type="pres">
      <dgm:prSet presAssocID="{76C87E3D-EFCB-432B-B5F7-9EC74BF0AC97}" presName="negativeSpace" presStyleCnt="0"/>
      <dgm:spPr/>
    </dgm:pt>
    <dgm:pt modelId="{9606B356-004D-4B98-A492-B1AE75FED9BD}" type="pres">
      <dgm:prSet presAssocID="{76C87E3D-EFCB-432B-B5F7-9EC74BF0AC97}" presName="childText" presStyleLbl="conFgAcc1" presStyleIdx="0" presStyleCnt="3" custScaleY="63736" custLinFactNeighborY="71433">
        <dgm:presLayoutVars>
          <dgm:bulletEnabled val="1"/>
        </dgm:presLayoutVars>
      </dgm:prSet>
      <dgm:spPr/>
      <dgm:t>
        <a:bodyPr/>
        <a:lstStyle/>
        <a:p>
          <a:endParaRPr lang="cs-CZ"/>
        </a:p>
      </dgm:t>
    </dgm:pt>
    <dgm:pt modelId="{796E8648-4133-44E1-9014-0105AD806E84}" type="pres">
      <dgm:prSet presAssocID="{75120C08-84AD-4777-A6B0-965FD9990616}" presName="spaceBetweenRectangles" presStyleCnt="0"/>
      <dgm:spPr/>
    </dgm:pt>
    <dgm:pt modelId="{5DA42DF5-4544-4BA6-805F-F433CD1A3DBF}" type="pres">
      <dgm:prSet presAssocID="{719E3D48-DDDE-494D-BCE6-DCFA5D5D5BFA}" presName="parentLin" presStyleCnt="0"/>
      <dgm:spPr/>
    </dgm:pt>
    <dgm:pt modelId="{7A58320A-6B85-42E7-BFB5-704FFADD8CEB}" type="pres">
      <dgm:prSet presAssocID="{719E3D48-DDDE-494D-BCE6-DCFA5D5D5BFA}" presName="parentLeftMargin" presStyleLbl="node1" presStyleIdx="0" presStyleCnt="3"/>
      <dgm:spPr/>
      <dgm:t>
        <a:bodyPr/>
        <a:lstStyle/>
        <a:p>
          <a:endParaRPr lang="cs-CZ"/>
        </a:p>
      </dgm:t>
    </dgm:pt>
    <dgm:pt modelId="{C8A8E62F-6273-41A1-A3E7-67FFCC02A741}" type="pres">
      <dgm:prSet presAssocID="{719E3D48-DDDE-494D-BCE6-DCFA5D5D5BFA}" presName="parentText" presStyleLbl="node1" presStyleIdx="1" presStyleCnt="3" custScaleY="74235" custLinFactX="3391" custLinFactNeighborX="100000" custLinFactNeighborY="-7851">
        <dgm:presLayoutVars>
          <dgm:chMax val="0"/>
          <dgm:bulletEnabled val="1"/>
        </dgm:presLayoutVars>
      </dgm:prSet>
      <dgm:spPr/>
      <dgm:t>
        <a:bodyPr/>
        <a:lstStyle/>
        <a:p>
          <a:endParaRPr lang="cs-CZ"/>
        </a:p>
      </dgm:t>
    </dgm:pt>
    <dgm:pt modelId="{AA7A09CC-C73A-4B4A-8836-F877864BE481}" type="pres">
      <dgm:prSet presAssocID="{719E3D48-DDDE-494D-BCE6-DCFA5D5D5BFA}" presName="negativeSpace" presStyleCnt="0"/>
      <dgm:spPr/>
    </dgm:pt>
    <dgm:pt modelId="{545CA8C5-25BD-4962-8730-87510C3F266B}" type="pres">
      <dgm:prSet presAssocID="{719E3D48-DDDE-494D-BCE6-DCFA5D5D5BFA}" presName="childText" presStyleLbl="conFgAcc1" presStyleIdx="1" presStyleCnt="3" custScaleY="56904">
        <dgm:presLayoutVars>
          <dgm:bulletEnabled val="1"/>
        </dgm:presLayoutVars>
      </dgm:prSet>
      <dgm:spPr/>
      <dgm:t>
        <a:bodyPr/>
        <a:lstStyle/>
        <a:p>
          <a:endParaRPr lang="cs-CZ"/>
        </a:p>
      </dgm:t>
    </dgm:pt>
    <dgm:pt modelId="{74EA49A4-06A9-4ADA-B14D-1AFB6918B7DC}" type="pres">
      <dgm:prSet presAssocID="{73D6BE2F-A8F2-4730-96BD-C163AB68A5BC}" presName="spaceBetweenRectangles" presStyleCnt="0"/>
      <dgm:spPr/>
    </dgm:pt>
    <dgm:pt modelId="{93EE71BA-CB38-41FB-8F4C-276B4F1318FC}" type="pres">
      <dgm:prSet presAssocID="{94DBBCDD-C4CB-4378-8DC3-26981E5F9A4B}" presName="parentLin" presStyleCnt="0"/>
      <dgm:spPr/>
    </dgm:pt>
    <dgm:pt modelId="{572F2233-D328-4D46-99C2-06253CA342CE}" type="pres">
      <dgm:prSet presAssocID="{94DBBCDD-C4CB-4378-8DC3-26981E5F9A4B}" presName="parentLeftMargin" presStyleLbl="node1" presStyleIdx="1" presStyleCnt="3"/>
      <dgm:spPr/>
      <dgm:t>
        <a:bodyPr/>
        <a:lstStyle/>
        <a:p>
          <a:endParaRPr lang="cs-CZ"/>
        </a:p>
      </dgm:t>
    </dgm:pt>
    <dgm:pt modelId="{A5758633-9A43-4C1D-8E9C-CCF36D346022}" type="pres">
      <dgm:prSet presAssocID="{94DBBCDD-C4CB-4378-8DC3-26981E5F9A4B}" presName="parentText" presStyleLbl="node1" presStyleIdx="2" presStyleCnt="3" custLinFactX="5772" custLinFactNeighborX="100000" custLinFactNeighborY="-24148">
        <dgm:presLayoutVars>
          <dgm:chMax val="0"/>
          <dgm:bulletEnabled val="1"/>
        </dgm:presLayoutVars>
      </dgm:prSet>
      <dgm:spPr/>
      <dgm:t>
        <a:bodyPr/>
        <a:lstStyle/>
        <a:p>
          <a:endParaRPr lang="cs-CZ"/>
        </a:p>
      </dgm:t>
    </dgm:pt>
    <dgm:pt modelId="{696CA6E9-68EF-4FF4-AF37-6BD07B5F0B66}" type="pres">
      <dgm:prSet presAssocID="{94DBBCDD-C4CB-4378-8DC3-26981E5F9A4B}" presName="negativeSpace" presStyleCnt="0"/>
      <dgm:spPr/>
    </dgm:pt>
    <dgm:pt modelId="{E92DC091-CCFC-46FA-9117-9FDDBD19475E}" type="pres">
      <dgm:prSet presAssocID="{94DBBCDD-C4CB-4378-8DC3-26981E5F9A4B}" presName="childText" presStyleLbl="conFgAcc1" presStyleIdx="2" presStyleCnt="3" custScaleY="77818">
        <dgm:presLayoutVars>
          <dgm:bulletEnabled val="1"/>
        </dgm:presLayoutVars>
      </dgm:prSet>
      <dgm:spPr/>
      <dgm:t>
        <a:bodyPr/>
        <a:lstStyle/>
        <a:p>
          <a:endParaRPr lang="cs-CZ"/>
        </a:p>
      </dgm:t>
    </dgm:pt>
  </dgm:ptLst>
  <dgm:cxnLst>
    <dgm:cxn modelId="{B98AF657-95B4-4F21-A175-E0621EFD947A}" type="presOf" srcId="{1DE910CE-EF35-47AE-9FDF-82813BDC0A18}" destId="{D1545162-D33B-4B17-AEB0-C0C4546B4918}" srcOrd="0" destOrd="0" presId="urn:microsoft.com/office/officeart/2005/8/layout/list1"/>
    <dgm:cxn modelId="{F550E5D6-3381-4DEC-A57C-68B69C5495B7}" srcId="{1DE910CE-EF35-47AE-9FDF-82813BDC0A18}" destId="{76C87E3D-EFCB-432B-B5F7-9EC74BF0AC97}" srcOrd="0" destOrd="0" parTransId="{7A3FE357-18AF-46C0-8870-F5AE9D2AAC13}" sibTransId="{75120C08-84AD-4777-A6B0-965FD9990616}"/>
    <dgm:cxn modelId="{FDA523CA-8E48-4589-9EE0-1FC3C92FBBA4}" type="presOf" srcId="{50C3B28C-0B22-462E-9546-156052E45DEB}" destId="{545CA8C5-25BD-4962-8730-87510C3F266B}" srcOrd="0" destOrd="0" presId="urn:microsoft.com/office/officeart/2005/8/layout/list1"/>
    <dgm:cxn modelId="{EEF76B9D-02E3-4407-8DCD-F68A4A09374D}" type="presOf" srcId="{76C87E3D-EFCB-432B-B5F7-9EC74BF0AC97}" destId="{3D1B1BAB-7010-486E-BEA5-ACED6F446756}" srcOrd="0" destOrd="0" presId="urn:microsoft.com/office/officeart/2005/8/layout/list1"/>
    <dgm:cxn modelId="{1B023371-19A7-41A3-9A24-FB6EDE2881AF}" srcId="{94DBBCDD-C4CB-4378-8DC3-26981E5F9A4B}" destId="{E6178D0D-D725-4830-8668-5CA4035D0185}" srcOrd="0" destOrd="0" parTransId="{CCAEE8CD-72B0-4384-84D6-3B8428404355}" sibTransId="{FEE86917-2687-4C17-BE2A-B2DADD481B14}"/>
    <dgm:cxn modelId="{DEA97773-B987-465D-9136-75B625890CA8}" type="presOf" srcId="{94DBBCDD-C4CB-4378-8DC3-26981E5F9A4B}" destId="{572F2233-D328-4D46-99C2-06253CA342CE}" srcOrd="0" destOrd="0" presId="urn:microsoft.com/office/officeart/2005/8/layout/list1"/>
    <dgm:cxn modelId="{61B21BBA-7340-46FF-B019-642F9606FE87}" srcId="{1DE910CE-EF35-47AE-9FDF-82813BDC0A18}" destId="{94DBBCDD-C4CB-4378-8DC3-26981E5F9A4B}" srcOrd="2" destOrd="0" parTransId="{AFD8A5B3-E467-4660-BA75-045BC2B8E6BE}" sibTransId="{96E2B018-01D1-45F1-874C-1CD422316C28}"/>
    <dgm:cxn modelId="{69C9E151-61BB-4F25-89A6-B597AC88694A}" type="presOf" srcId="{719E3D48-DDDE-494D-BCE6-DCFA5D5D5BFA}" destId="{7A58320A-6B85-42E7-BFB5-704FFADD8CEB}" srcOrd="0" destOrd="0" presId="urn:microsoft.com/office/officeart/2005/8/layout/list1"/>
    <dgm:cxn modelId="{C50BA8DA-0B0D-4584-A805-649326C52BA8}" type="presOf" srcId="{3E205A26-A612-4918-A0B8-E1DF693FB144}" destId="{9606B356-004D-4B98-A492-B1AE75FED9BD}" srcOrd="0" destOrd="0" presId="urn:microsoft.com/office/officeart/2005/8/layout/list1"/>
    <dgm:cxn modelId="{A02A3E11-B2A6-40C8-981B-D446A4B9659D}" srcId="{76C87E3D-EFCB-432B-B5F7-9EC74BF0AC97}" destId="{3E205A26-A612-4918-A0B8-E1DF693FB144}" srcOrd="0" destOrd="0" parTransId="{DCB7B5FD-FC09-4B44-B5CF-668714C24C6D}" sibTransId="{02B967F8-A8D4-42AE-B795-DA954E15C763}"/>
    <dgm:cxn modelId="{A0FF4176-9BF5-4EAE-94F2-1F8762090421}" type="presOf" srcId="{E6178D0D-D725-4830-8668-5CA4035D0185}" destId="{E92DC091-CCFC-46FA-9117-9FDDBD19475E}" srcOrd="0" destOrd="0" presId="urn:microsoft.com/office/officeart/2005/8/layout/list1"/>
    <dgm:cxn modelId="{93DB057D-BEEF-44FB-8ED4-F76665E19C10}" srcId="{719E3D48-DDDE-494D-BCE6-DCFA5D5D5BFA}" destId="{50C3B28C-0B22-462E-9546-156052E45DEB}" srcOrd="0" destOrd="0" parTransId="{BD3E4609-2AFB-4C61-B71D-E4B128DB29D6}" sibTransId="{0D6D1B61-A800-425F-8E5F-3566A3B68308}"/>
    <dgm:cxn modelId="{9C8BB560-0158-4FE9-A800-BBF5F05E9DBB}" type="presOf" srcId="{719E3D48-DDDE-494D-BCE6-DCFA5D5D5BFA}" destId="{C8A8E62F-6273-41A1-A3E7-67FFCC02A741}" srcOrd="1" destOrd="0" presId="urn:microsoft.com/office/officeart/2005/8/layout/list1"/>
    <dgm:cxn modelId="{5C22149C-E087-46D4-A996-B550AE56DED3}" type="presOf" srcId="{94DBBCDD-C4CB-4378-8DC3-26981E5F9A4B}" destId="{A5758633-9A43-4C1D-8E9C-CCF36D346022}" srcOrd="1" destOrd="0" presId="urn:microsoft.com/office/officeart/2005/8/layout/list1"/>
    <dgm:cxn modelId="{8917F643-23BD-4464-87E7-D92B163D8C62}" srcId="{1DE910CE-EF35-47AE-9FDF-82813BDC0A18}" destId="{719E3D48-DDDE-494D-BCE6-DCFA5D5D5BFA}" srcOrd="1" destOrd="0" parTransId="{9EBF565D-2990-4AF4-B130-A3C69FDB12F1}" sibTransId="{73D6BE2F-A8F2-4730-96BD-C163AB68A5BC}"/>
    <dgm:cxn modelId="{38C3DC11-330F-4F56-8B48-CEBF071F0DA4}" type="presOf" srcId="{76C87E3D-EFCB-432B-B5F7-9EC74BF0AC97}" destId="{4896C1EF-4586-4AC6-BD9F-35CE12302980}" srcOrd="1" destOrd="0" presId="urn:microsoft.com/office/officeart/2005/8/layout/list1"/>
    <dgm:cxn modelId="{856D88B3-88B3-4E7C-A6CC-2BFC2B04F8CA}" type="presParOf" srcId="{D1545162-D33B-4B17-AEB0-C0C4546B4918}" destId="{529CBFC9-E9BC-4AE8-BFBD-1150CAC12E0B}" srcOrd="0" destOrd="0" presId="urn:microsoft.com/office/officeart/2005/8/layout/list1"/>
    <dgm:cxn modelId="{0E64096D-A82B-44BC-893C-B4B0AFC67701}" type="presParOf" srcId="{529CBFC9-E9BC-4AE8-BFBD-1150CAC12E0B}" destId="{3D1B1BAB-7010-486E-BEA5-ACED6F446756}" srcOrd="0" destOrd="0" presId="urn:microsoft.com/office/officeart/2005/8/layout/list1"/>
    <dgm:cxn modelId="{F646DBD3-6119-4456-8263-F47C7EFE8ABD}" type="presParOf" srcId="{529CBFC9-E9BC-4AE8-BFBD-1150CAC12E0B}" destId="{4896C1EF-4586-4AC6-BD9F-35CE12302980}" srcOrd="1" destOrd="0" presId="urn:microsoft.com/office/officeart/2005/8/layout/list1"/>
    <dgm:cxn modelId="{E4D5BA9E-165D-4220-B795-5F321B68983E}" type="presParOf" srcId="{D1545162-D33B-4B17-AEB0-C0C4546B4918}" destId="{2BAA4710-3722-42C3-A504-4047901AEA3A}" srcOrd="1" destOrd="0" presId="urn:microsoft.com/office/officeart/2005/8/layout/list1"/>
    <dgm:cxn modelId="{DF5F763C-A276-4EDA-8123-781A385FA666}" type="presParOf" srcId="{D1545162-D33B-4B17-AEB0-C0C4546B4918}" destId="{9606B356-004D-4B98-A492-B1AE75FED9BD}" srcOrd="2" destOrd="0" presId="urn:microsoft.com/office/officeart/2005/8/layout/list1"/>
    <dgm:cxn modelId="{7C3631BE-4840-440A-98D8-778FE06261A4}" type="presParOf" srcId="{D1545162-D33B-4B17-AEB0-C0C4546B4918}" destId="{796E8648-4133-44E1-9014-0105AD806E84}" srcOrd="3" destOrd="0" presId="urn:microsoft.com/office/officeart/2005/8/layout/list1"/>
    <dgm:cxn modelId="{1AEC7BFA-C7EF-42C4-8F4C-FABFDD501847}" type="presParOf" srcId="{D1545162-D33B-4B17-AEB0-C0C4546B4918}" destId="{5DA42DF5-4544-4BA6-805F-F433CD1A3DBF}" srcOrd="4" destOrd="0" presId="urn:microsoft.com/office/officeart/2005/8/layout/list1"/>
    <dgm:cxn modelId="{FDCD2C75-AFFD-4E45-8A73-C744146E93AA}" type="presParOf" srcId="{5DA42DF5-4544-4BA6-805F-F433CD1A3DBF}" destId="{7A58320A-6B85-42E7-BFB5-704FFADD8CEB}" srcOrd="0" destOrd="0" presId="urn:microsoft.com/office/officeart/2005/8/layout/list1"/>
    <dgm:cxn modelId="{33D2E460-C09C-4DCA-AAE4-943D4A4EB6D7}" type="presParOf" srcId="{5DA42DF5-4544-4BA6-805F-F433CD1A3DBF}" destId="{C8A8E62F-6273-41A1-A3E7-67FFCC02A741}" srcOrd="1" destOrd="0" presId="urn:microsoft.com/office/officeart/2005/8/layout/list1"/>
    <dgm:cxn modelId="{889D662E-F9BB-439F-8535-273F729FA2C0}" type="presParOf" srcId="{D1545162-D33B-4B17-AEB0-C0C4546B4918}" destId="{AA7A09CC-C73A-4B4A-8836-F877864BE481}" srcOrd="5" destOrd="0" presId="urn:microsoft.com/office/officeart/2005/8/layout/list1"/>
    <dgm:cxn modelId="{2E09A91D-C856-4C41-ABCA-3D2FB826D6FC}" type="presParOf" srcId="{D1545162-D33B-4B17-AEB0-C0C4546B4918}" destId="{545CA8C5-25BD-4962-8730-87510C3F266B}" srcOrd="6" destOrd="0" presId="urn:microsoft.com/office/officeart/2005/8/layout/list1"/>
    <dgm:cxn modelId="{EB63A1C6-96ED-4313-870D-C5322D7855F8}" type="presParOf" srcId="{D1545162-D33B-4B17-AEB0-C0C4546B4918}" destId="{74EA49A4-06A9-4ADA-B14D-1AFB6918B7DC}" srcOrd="7" destOrd="0" presId="urn:microsoft.com/office/officeart/2005/8/layout/list1"/>
    <dgm:cxn modelId="{B82177FD-064F-4A9E-AD22-3481F0E66B28}" type="presParOf" srcId="{D1545162-D33B-4B17-AEB0-C0C4546B4918}" destId="{93EE71BA-CB38-41FB-8F4C-276B4F1318FC}" srcOrd="8" destOrd="0" presId="urn:microsoft.com/office/officeart/2005/8/layout/list1"/>
    <dgm:cxn modelId="{F10C18FE-9B41-440E-8108-591EE2FFB3BB}" type="presParOf" srcId="{93EE71BA-CB38-41FB-8F4C-276B4F1318FC}" destId="{572F2233-D328-4D46-99C2-06253CA342CE}" srcOrd="0" destOrd="0" presId="urn:microsoft.com/office/officeart/2005/8/layout/list1"/>
    <dgm:cxn modelId="{2C550059-AADD-4B0E-9092-1F7C1157CD5E}" type="presParOf" srcId="{93EE71BA-CB38-41FB-8F4C-276B4F1318FC}" destId="{A5758633-9A43-4C1D-8E9C-CCF36D346022}" srcOrd="1" destOrd="0" presId="urn:microsoft.com/office/officeart/2005/8/layout/list1"/>
    <dgm:cxn modelId="{7C8FB860-0850-4E50-8837-FE000162E260}" type="presParOf" srcId="{D1545162-D33B-4B17-AEB0-C0C4546B4918}" destId="{696CA6E9-68EF-4FF4-AF37-6BD07B5F0B66}" srcOrd="9" destOrd="0" presId="urn:microsoft.com/office/officeart/2005/8/layout/list1"/>
    <dgm:cxn modelId="{A23AC816-3438-4186-AF9D-21E18365E690}" type="presParOf" srcId="{D1545162-D33B-4B17-AEB0-C0C4546B4918}" destId="{E92DC091-CCFC-46FA-9117-9FDDBD19475E}"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06C5A36-3325-45D8-ADBB-32A5BA65131C}"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cs-CZ"/>
        </a:p>
      </dgm:t>
    </dgm:pt>
    <dgm:pt modelId="{BB649EC7-E43C-4013-9F73-1EBBCCEED7F3}">
      <dgm:prSet phldrT="[Text]"/>
      <dgm:spPr/>
      <dgm:t>
        <a:bodyPr/>
        <a:lstStyle/>
        <a:p>
          <a:r>
            <a:rPr lang="cs-CZ" dirty="0"/>
            <a:t>Stanovování výchovně-vzdělávacích cílů</a:t>
          </a:r>
        </a:p>
      </dgm:t>
    </dgm:pt>
    <dgm:pt modelId="{182F94AF-199E-492C-936C-C428E4B5F5FB}" type="parTrans" cxnId="{B6A52246-F12D-422F-8921-06322AFE299C}">
      <dgm:prSet/>
      <dgm:spPr/>
      <dgm:t>
        <a:bodyPr/>
        <a:lstStyle/>
        <a:p>
          <a:endParaRPr lang="cs-CZ"/>
        </a:p>
      </dgm:t>
    </dgm:pt>
    <dgm:pt modelId="{12D03ECA-F6C0-4F52-BE60-117F9D7258CA}" type="sibTrans" cxnId="{B6A52246-F12D-422F-8921-06322AFE299C}">
      <dgm:prSet/>
      <dgm:spPr/>
      <dgm:t>
        <a:bodyPr/>
        <a:lstStyle/>
        <a:p>
          <a:endParaRPr lang="cs-CZ"/>
        </a:p>
      </dgm:t>
    </dgm:pt>
    <dgm:pt modelId="{1FA454AC-3AA0-4741-B5C3-1CC2B1374D7B}">
      <dgm:prSet phldrT="[Text]"/>
      <dgm:spPr/>
      <dgm:t>
        <a:bodyPr/>
        <a:lstStyle/>
        <a:p>
          <a:r>
            <a:rPr lang="cs-CZ" dirty="0"/>
            <a:t>Stanovování kritérií hodnocení</a:t>
          </a:r>
        </a:p>
      </dgm:t>
    </dgm:pt>
    <dgm:pt modelId="{5229C635-73FF-4EB3-87F4-A298C95E4E89}" type="parTrans" cxnId="{98D0EB11-E1EF-4BA6-9BA3-2F64B2FC9AF3}">
      <dgm:prSet/>
      <dgm:spPr/>
      <dgm:t>
        <a:bodyPr/>
        <a:lstStyle/>
        <a:p>
          <a:endParaRPr lang="cs-CZ"/>
        </a:p>
      </dgm:t>
    </dgm:pt>
    <dgm:pt modelId="{37C5F417-5E34-475E-AC9D-EE6A70D56076}" type="sibTrans" cxnId="{98D0EB11-E1EF-4BA6-9BA3-2F64B2FC9AF3}">
      <dgm:prSet/>
      <dgm:spPr/>
      <dgm:t>
        <a:bodyPr/>
        <a:lstStyle/>
        <a:p>
          <a:endParaRPr lang="cs-CZ"/>
        </a:p>
      </dgm:t>
    </dgm:pt>
    <dgm:pt modelId="{53DDAF9D-5536-4CA1-A647-62EEBAAEACF8}">
      <dgm:prSet phldrT="[Text]"/>
      <dgm:spPr/>
      <dgm:t>
        <a:bodyPr/>
        <a:lstStyle/>
        <a:p>
          <a:r>
            <a:rPr lang="cs-CZ" dirty="0">
              <a:solidFill>
                <a:schemeClr val="bg1"/>
              </a:solidFill>
            </a:rPr>
            <a:t>Poskytování zpětné vazby</a:t>
          </a:r>
        </a:p>
      </dgm:t>
    </dgm:pt>
    <dgm:pt modelId="{3A5552E0-A0CE-44E0-899F-DC67BCA39839}" type="parTrans" cxnId="{692E662E-D7F2-480E-9622-DEB3A9C451EE}">
      <dgm:prSet/>
      <dgm:spPr/>
      <dgm:t>
        <a:bodyPr/>
        <a:lstStyle/>
        <a:p>
          <a:endParaRPr lang="cs-CZ"/>
        </a:p>
      </dgm:t>
    </dgm:pt>
    <dgm:pt modelId="{43437AD9-0EDF-484E-852A-941EFC162D7C}" type="sibTrans" cxnId="{692E662E-D7F2-480E-9622-DEB3A9C451EE}">
      <dgm:prSet/>
      <dgm:spPr/>
      <dgm:t>
        <a:bodyPr/>
        <a:lstStyle/>
        <a:p>
          <a:endParaRPr lang="cs-CZ"/>
        </a:p>
      </dgm:t>
    </dgm:pt>
    <dgm:pt modelId="{5CE7E9B4-1D46-4E1E-8AE6-F8047CDE3209}">
      <dgm:prSet phldrT="[Text]"/>
      <dgm:spPr/>
      <dgm:t>
        <a:bodyPr/>
        <a:lstStyle/>
        <a:p>
          <a:r>
            <a:rPr lang="cs-CZ" dirty="0"/>
            <a:t>Sebehodnocení</a:t>
          </a:r>
        </a:p>
      </dgm:t>
    </dgm:pt>
    <dgm:pt modelId="{3B34903D-E74F-4085-A8DD-0FF7756BA398}" type="parTrans" cxnId="{04A3A799-9EE7-45A3-A080-34E1AF956113}">
      <dgm:prSet/>
      <dgm:spPr/>
      <dgm:t>
        <a:bodyPr/>
        <a:lstStyle/>
        <a:p>
          <a:endParaRPr lang="cs-CZ"/>
        </a:p>
      </dgm:t>
    </dgm:pt>
    <dgm:pt modelId="{042F29B7-E500-4004-9811-8025F5498AE9}" type="sibTrans" cxnId="{04A3A799-9EE7-45A3-A080-34E1AF956113}">
      <dgm:prSet/>
      <dgm:spPr/>
      <dgm:t>
        <a:bodyPr/>
        <a:lstStyle/>
        <a:p>
          <a:endParaRPr lang="cs-CZ"/>
        </a:p>
      </dgm:t>
    </dgm:pt>
    <dgm:pt modelId="{74B69903-EBAB-4877-9D91-06AA39F4A93C}">
      <dgm:prSet phldrT="[Text]"/>
      <dgm:spPr/>
      <dgm:t>
        <a:bodyPr/>
        <a:lstStyle/>
        <a:p>
          <a:r>
            <a:rPr lang="cs-CZ" dirty="0"/>
            <a:t>Vrstevnické hodnocení</a:t>
          </a:r>
        </a:p>
      </dgm:t>
    </dgm:pt>
    <dgm:pt modelId="{9600EC94-F932-4A13-AF74-A0901D81D1EC}" type="parTrans" cxnId="{432D2EC6-B014-495F-9E81-10818D025F29}">
      <dgm:prSet/>
      <dgm:spPr/>
      <dgm:t>
        <a:bodyPr/>
        <a:lstStyle/>
        <a:p>
          <a:endParaRPr lang="cs-CZ"/>
        </a:p>
      </dgm:t>
    </dgm:pt>
    <dgm:pt modelId="{05EA4E7C-031A-4744-856D-47E6E106419B}" type="sibTrans" cxnId="{432D2EC6-B014-495F-9E81-10818D025F29}">
      <dgm:prSet/>
      <dgm:spPr/>
      <dgm:t>
        <a:bodyPr/>
        <a:lstStyle/>
        <a:p>
          <a:endParaRPr lang="cs-CZ"/>
        </a:p>
      </dgm:t>
    </dgm:pt>
    <dgm:pt modelId="{1BDF5950-CD34-4781-B94A-18BD5370398C}" type="pres">
      <dgm:prSet presAssocID="{206C5A36-3325-45D8-ADBB-32A5BA65131C}" presName="diagram" presStyleCnt="0">
        <dgm:presLayoutVars>
          <dgm:dir/>
          <dgm:resizeHandles val="exact"/>
        </dgm:presLayoutVars>
      </dgm:prSet>
      <dgm:spPr/>
      <dgm:t>
        <a:bodyPr/>
        <a:lstStyle/>
        <a:p>
          <a:endParaRPr lang="cs-CZ"/>
        </a:p>
      </dgm:t>
    </dgm:pt>
    <dgm:pt modelId="{87795A8D-C7F0-4666-AA40-0E45D98F3E63}" type="pres">
      <dgm:prSet presAssocID="{BB649EC7-E43C-4013-9F73-1EBBCCEED7F3}" presName="node" presStyleLbl="node1" presStyleIdx="0" presStyleCnt="5">
        <dgm:presLayoutVars>
          <dgm:bulletEnabled val="1"/>
        </dgm:presLayoutVars>
      </dgm:prSet>
      <dgm:spPr/>
      <dgm:t>
        <a:bodyPr/>
        <a:lstStyle/>
        <a:p>
          <a:endParaRPr lang="cs-CZ"/>
        </a:p>
      </dgm:t>
    </dgm:pt>
    <dgm:pt modelId="{1C841347-A61E-460F-9574-B499F868D2B9}" type="pres">
      <dgm:prSet presAssocID="{12D03ECA-F6C0-4F52-BE60-117F9D7258CA}" presName="sibTrans" presStyleCnt="0"/>
      <dgm:spPr/>
    </dgm:pt>
    <dgm:pt modelId="{064026BE-4ADD-4B60-983F-44DD7684FA3F}" type="pres">
      <dgm:prSet presAssocID="{1FA454AC-3AA0-4741-B5C3-1CC2B1374D7B}" presName="node" presStyleLbl="node1" presStyleIdx="1" presStyleCnt="5">
        <dgm:presLayoutVars>
          <dgm:bulletEnabled val="1"/>
        </dgm:presLayoutVars>
      </dgm:prSet>
      <dgm:spPr/>
      <dgm:t>
        <a:bodyPr/>
        <a:lstStyle/>
        <a:p>
          <a:endParaRPr lang="cs-CZ"/>
        </a:p>
      </dgm:t>
    </dgm:pt>
    <dgm:pt modelId="{6B707AF7-EFC2-44BF-8FE1-7129D83E5A44}" type="pres">
      <dgm:prSet presAssocID="{37C5F417-5E34-475E-AC9D-EE6A70D56076}" presName="sibTrans" presStyleCnt="0"/>
      <dgm:spPr/>
    </dgm:pt>
    <dgm:pt modelId="{463984C7-CD6F-4876-9E50-91D05DDEBA80}" type="pres">
      <dgm:prSet presAssocID="{53DDAF9D-5536-4CA1-A647-62EEBAAEACF8}" presName="node" presStyleLbl="node1" presStyleIdx="2" presStyleCnt="5">
        <dgm:presLayoutVars>
          <dgm:bulletEnabled val="1"/>
        </dgm:presLayoutVars>
      </dgm:prSet>
      <dgm:spPr/>
      <dgm:t>
        <a:bodyPr/>
        <a:lstStyle/>
        <a:p>
          <a:endParaRPr lang="cs-CZ"/>
        </a:p>
      </dgm:t>
    </dgm:pt>
    <dgm:pt modelId="{866E8F2E-AB1B-40C9-AC18-16B71F84C841}" type="pres">
      <dgm:prSet presAssocID="{43437AD9-0EDF-484E-852A-941EFC162D7C}" presName="sibTrans" presStyleCnt="0"/>
      <dgm:spPr/>
    </dgm:pt>
    <dgm:pt modelId="{CBB44240-1ACE-420B-852D-87550121138B}" type="pres">
      <dgm:prSet presAssocID="{5CE7E9B4-1D46-4E1E-8AE6-F8047CDE3209}" presName="node" presStyleLbl="node1" presStyleIdx="3" presStyleCnt="5">
        <dgm:presLayoutVars>
          <dgm:bulletEnabled val="1"/>
        </dgm:presLayoutVars>
      </dgm:prSet>
      <dgm:spPr/>
      <dgm:t>
        <a:bodyPr/>
        <a:lstStyle/>
        <a:p>
          <a:endParaRPr lang="cs-CZ"/>
        </a:p>
      </dgm:t>
    </dgm:pt>
    <dgm:pt modelId="{D32086DB-9334-4B1B-A6BB-6C4E9AC4C5B1}" type="pres">
      <dgm:prSet presAssocID="{042F29B7-E500-4004-9811-8025F5498AE9}" presName="sibTrans" presStyleCnt="0"/>
      <dgm:spPr/>
    </dgm:pt>
    <dgm:pt modelId="{CF5BE7DC-4892-4F8A-AB61-561653CE2F8D}" type="pres">
      <dgm:prSet presAssocID="{74B69903-EBAB-4877-9D91-06AA39F4A93C}" presName="node" presStyleLbl="node1" presStyleIdx="4" presStyleCnt="5">
        <dgm:presLayoutVars>
          <dgm:bulletEnabled val="1"/>
        </dgm:presLayoutVars>
      </dgm:prSet>
      <dgm:spPr/>
      <dgm:t>
        <a:bodyPr/>
        <a:lstStyle/>
        <a:p>
          <a:endParaRPr lang="cs-CZ"/>
        </a:p>
      </dgm:t>
    </dgm:pt>
  </dgm:ptLst>
  <dgm:cxnLst>
    <dgm:cxn modelId="{508BB4BC-355A-48E7-81AD-6D07817F9414}" type="presOf" srcId="{BB649EC7-E43C-4013-9F73-1EBBCCEED7F3}" destId="{87795A8D-C7F0-4666-AA40-0E45D98F3E63}" srcOrd="0" destOrd="0" presId="urn:microsoft.com/office/officeart/2005/8/layout/default"/>
    <dgm:cxn modelId="{692E662E-D7F2-480E-9622-DEB3A9C451EE}" srcId="{206C5A36-3325-45D8-ADBB-32A5BA65131C}" destId="{53DDAF9D-5536-4CA1-A647-62EEBAAEACF8}" srcOrd="2" destOrd="0" parTransId="{3A5552E0-A0CE-44E0-899F-DC67BCA39839}" sibTransId="{43437AD9-0EDF-484E-852A-941EFC162D7C}"/>
    <dgm:cxn modelId="{432D2EC6-B014-495F-9E81-10818D025F29}" srcId="{206C5A36-3325-45D8-ADBB-32A5BA65131C}" destId="{74B69903-EBAB-4877-9D91-06AA39F4A93C}" srcOrd="4" destOrd="0" parTransId="{9600EC94-F932-4A13-AF74-A0901D81D1EC}" sibTransId="{05EA4E7C-031A-4744-856D-47E6E106419B}"/>
    <dgm:cxn modelId="{04A3A799-9EE7-45A3-A080-34E1AF956113}" srcId="{206C5A36-3325-45D8-ADBB-32A5BA65131C}" destId="{5CE7E9B4-1D46-4E1E-8AE6-F8047CDE3209}" srcOrd="3" destOrd="0" parTransId="{3B34903D-E74F-4085-A8DD-0FF7756BA398}" sibTransId="{042F29B7-E500-4004-9811-8025F5498AE9}"/>
    <dgm:cxn modelId="{56746EA1-FFED-400E-8179-F8F319FFE333}" type="presOf" srcId="{206C5A36-3325-45D8-ADBB-32A5BA65131C}" destId="{1BDF5950-CD34-4781-B94A-18BD5370398C}" srcOrd="0" destOrd="0" presId="urn:microsoft.com/office/officeart/2005/8/layout/default"/>
    <dgm:cxn modelId="{98D0EB11-E1EF-4BA6-9BA3-2F64B2FC9AF3}" srcId="{206C5A36-3325-45D8-ADBB-32A5BA65131C}" destId="{1FA454AC-3AA0-4741-B5C3-1CC2B1374D7B}" srcOrd="1" destOrd="0" parTransId="{5229C635-73FF-4EB3-87F4-A298C95E4E89}" sibTransId="{37C5F417-5E34-475E-AC9D-EE6A70D56076}"/>
    <dgm:cxn modelId="{B6A52246-F12D-422F-8921-06322AFE299C}" srcId="{206C5A36-3325-45D8-ADBB-32A5BA65131C}" destId="{BB649EC7-E43C-4013-9F73-1EBBCCEED7F3}" srcOrd="0" destOrd="0" parTransId="{182F94AF-199E-492C-936C-C428E4B5F5FB}" sibTransId="{12D03ECA-F6C0-4F52-BE60-117F9D7258CA}"/>
    <dgm:cxn modelId="{95861D88-D425-4467-81A2-5B16D04609D1}" type="presOf" srcId="{1FA454AC-3AA0-4741-B5C3-1CC2B1374D7B}" destId="{064026BE-4ADD-4B60-983F-44DD7684FA3F}" srcOrd="0" destOrd="0" presId="urn:microsoft.com/office/officeart/2005/8/layout/default"/>
    <dgm:cxn modelId="{98EF7833-51AA-43EF-AA46-523AABEF4EFA}" type="presOf" srcId="{74B69903-EBAB-4877-9D91-06AA39F4A93C}" destId="{CF5BE7DC-4892-4F8A-AB61-561653CE2F8D}" srcOrd="0" destOrd="0" presId="urn:microsoft.com/office/officeart/2005/8/layout/default"/>
    <dgm:cxn modelId="{093DE5E6-BCCA-4041-BCF8-ED1BB4BA1564}" type="presOf" srcId="{5CE7E9B4-1D46-4E1E-8AE6-F8047CDE3209}" destId="{CBB44240-1ACE-420B-852D-87550121138B}" srcOrd="0" destOrd="0" presId="urn:microsoft.com/office/officeart/2005/8/layout/default"/>
    <dgm:cxn modelId="{75FD962B-6DAE-4428-9181-BD5B885AC3CA}" type="presOf" srcId="{53DDAF9D-5536-4CA1-A647-62EEBAAEACF8}" destId="{463984C7-CD6F-4876-9E50-91D05DDEBA80}" srcOrd="0" destOrd="0" presId="urn:microsoft.com/office/officeart/2005/8/layout/default"/>
    <dgm:cxn modelId="{3FE64659-B368-4314-B735-8CC4555B1090}" type="presParOf" srcId="{1BDF5950-CD34-4781-B94A-18BD5370398C}" destId="{87795A8D-C7F0-4666-AA40-0E45D98F3E63}" srcOrd="0" destOrd="0" presId="urn:microsoft.com/office/officeart/2005/8/layout/default"/>
    <dgm:cxn modelId="{1CF42902-F030-4F4E-9AEF-E752614F18EA}" type="presParOf" srcId="{1BDF5950-CD34-4781-B94A-18BD5370398C}" destId="{1C841347-A61E-460F-9574-B499F868D2B9}" srcOrd="1" destOrd="0" presId="urn:microsoft.com/office/officeart/2005/8/layout/default"/>
    <dgm:cxn modelId="{7F1C3A58-0217-4AC9-8391-898A5867AD1C}" type="presParOf" srcId="{1BDF5950-CD34-4781-B94A-18BD5370398C}" destId="{064026BE-4ADD-4B60-983F-44DD7684FA3F}" srcOrd="2" destOrd="0" presId="urn:microsoft.com/office/officeart/2005/8/layout/default"/>
    <dgm:cxn modelId="{69DB3B14-9ED5-446B-984F-C427AC42F9CC}" type="presParOf" srcId="{1BDF5950-CD34-4781-B94A-18BD5370398C}" destId="{6B707AF7-EFC2-44BF-8FE1-7129D83E5A44}" srcOrd="3" destOrd="0" presId="urn:microsoft.com/office/officeart/2005/8/layout/default"/>
    <dgm:cxn modelId="{C2704F93-7934-4472-8F7B-DE73F60FC2F5}" type="presParOf" srcId="{1BDF5950-CD34-4781-B94A-18BD5370398C}" destId="{463984C7-CD6F-4876-9E50-91D05DDEBA80}" srcOrd="4" destOrd="0" presId="urn:microsoft.com/office/officeart/2005/8/layout/default"/>
    <dgm:cxn modelId="{291FACF8-E924-47BB-B282-DAAD6C102029}" type="presParOf" srcId="{1BDF5950-CD34-4781-B94A-18BD5370398C}" destId="{866E8F2E-AB1B-40C9-AC18-16B71F84C841}" srcOrd="5" destOrd="0" presId="urn:microsoft.com/office/officeart/2005/8/layout/default"/>
    <dgm:cxn modelId="{492336F8-4D75-44C2-800C-AA9347266BA0}" type="presParOf" srcId="{1BDF5950-CD34-4781-B94A-18BD5370398C}" destId="{CBB44240-1ACE-420B-852D-87550121138B}" srcOrd="6" destOrd="0" presId="urn:microsoft.com/office/officeart/2005/8/layout/default"/>
    <dgm:cxn modelId="{B7D3C985-EFC8-4500-AD08-A391769DE305}" type="presParOf" srcId="{1BDF5950-CD34-4781-B94A-18BD5370398C}" destId="{D32086DB-9334-4B1B-A6BB-6C4E9AC4C5B1}" srcOrd="7" destOrd="0" presId="urn:microsoft.com/office/officeart/2005/8/layout/default"/>
    <dgm:cxn modelId="{17DC2DED-6491-414C-B8E2-6FAA8893E424}" type="presParOf" srcId="{1BDF5950-CD34-4781-B94A-18BD5370398C}" destId="{CF5BE7DC-4892-4F8A-AB61-561653CE2F8D}"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3E5D12C-9B9D-4E6A-9ED1-7A6C5D660BB4}" type="doc">
      <dgm:prSet loTypeId="urn:microsoft.com/office/officeart/2005/8/layout/hierarchy3" loCatId="list" qsTypeId="urn:microsoft.com/office/officeart/2005/8/quickstyle/simple1" qsCatId="simple" csTypeId="urn:microsoft.com/office/officeart/2005/8/colors/accent0_1" csCatId="mainScheme" phldr="1"/>
      <dgm:spPr/>
      <dgm:t>
        <a:bodyPr/>
        <a:lstStyle/>
        <a:p>
          <a:endParaRPr lang="cs-CZ"/>
        </a:p>
      </dgm:t>
    </dgm:pt>
    <dgm:pt modelId="{67189812-AD98-47CE-A9F2-96FAE9F15964}">
      <dgm:prSet phldrT="[Text]"/>
      <dgm:spPr/>
      <dgm:t>
        <a:bodyPr/>
        <a:lstStyle/>
        <a:p>
          <a:r>
            <a:rPr lang="cs-CZ" dirty="0"/>
            <a:t>Podmět   </a:t>
          </a:r>
        </a:p>
      </dgm:t>
    </dgm:pt>
    <dgm:pt modelId="{252961DD-6D3F-4C87-8CFD-25896966A141}" type="parTrans" cxnId="{85E620BE-8F5A-4404-B525-4F884798993F}">
      <dgm:prSet/>
      <dgm:spPr/>
      <dgm:t>
        <a:bodyPr/>
        <a:lstStyle/>
        <a:p>
          <a:endParaRPr lang="cs-CZ"/>
        </a:p>
      </dgm:t>
    </dgm:pt>
    <dgm:pt modelId="{1578AC68-940F-431D-827F-DC7FDB38A992}" type="sibTrans" cxnId="{85E620BE-8F5A-4404-B525-4F884798993F}">
      <dgm:prSet/>
      <dgm:spPr/>
      <dgm:t>
        <a:bodyPr/>
        <a:lstStyle/>
        <a:p>
          <a:endParaRPr lang="cs-CZ"/>
        </a:p>
      </dgm:t>
    </dgm:pt>
    <dgm:pt modelId="{05B24B3B-0FBC-42F8-AE15-6F793D4B16B0}">
      <dgm:prSet phldrT="[Text]"/>
      <dgm:spPr/>
      <dgm:t>
        <a:bodyPr/>
        <a:lstStyle/>
        <a:p>
          <a:r>
            <a:rPr lang="cs-CZ" dirty="0"/>
            <a:t>Přísudek - dimenze myšlenkových operací  </a:t>
          </a:r>
        </a:p>
      </dgm:t>
    </dgm:pt>
    <dgm:pt modelId="{F058B024-7B7F-48C4-BFE2-4918414E5942}" type="parTrans" cxnId="{00B5115A-3AAD-4B39-9F37-24274E7DCCCD}">
      <dgm:prSet/>
      <dgm:spPr/>
      <dgm:t>
        <a:bodyPr/>
        <a:lstStyle/>
        <a:p>
          <a:endParaRPr lang="cs-CZ"/>
        </a:p>
      </dgm:t>
    </dgm:pt>
    <dgm:pt modelId="{A01F8C3C-8C2B-44DB-99B4-7A902541869F}" type="sibTrans" cxnId="{00B5115A-3AAD-4B39-9F37-24274E7DCCCD}">
      <dgm:prSet/>
      <dgm:spPr/>
      <dgm:t>
        <a:bodyPr/>
        <a:lstStyle/>
        <a:p>
          <a:endParaRPr lang="cs-CZ"/>
        </a:p>
      </dgm:t>
    </dgm:pt>
    <dgm:pt modelId="{8C799699-8385-4D12-A4AA-CCBFF88AC80D}">
      <dgm:prSet phldrT="[Text]"/>
      <dgm:spPr/>
      <dgm:t>
        <a:bodyPr/>
        <a:lstStyle/>
        <a:p>
          <a:r>
            <a:rPr lang="cs-CZ" dirty="0"/>
            <a:t>vysvětlí</a:t>
          </a:r>
        </a:p>
      </dgm:t>
    </dgm:pt>
    <dgm:pt modelId="{F105D041-4932-47EB-89E4-C473DFAF8771}" type="parTrans" cxnId="{1796E445-80A1-467B-A157-BD33BDB86229}">
      <dgm:prSet/>
      <dgm:spPr/>
      <dgm:t>
        <a:bodyPr/>
        <a:lstStyle/>
        <a:p>
          <a:endParaRPr lang="cs-CZ"/>
        </a:p>
      </dgm:t>
    </dgm:pt>
    <dgm:pt modelId="{EB1A6446-5C68-4223-B65C-3A54B94AA020}" type="sibTrans" cxnId="{1796E445-80A1-467B-A157-BD33BDB86229}">
      <dgm:prSet/>
      <dgm:spPr/>
      <dgm:t>
        <a:bodyPr/>
        <a:lstStyle/>
        <a:p>
          <a:endParaRPr lang="cs-CZ"/>
        </a:p>
      </dgm:t>
    </dgm:pt>
    <dgm:pt modelId="{3B71A5CB-82A4-4623-B200-43212E06B407}">
      <dgm:prSet phldrT="[Text]"/>
      <dgm:spPr/>
      <dgm:t>
        <a:bodyPr/>
        <a:lstStyle/>
        <a:p>
          <a:r>
            <a:rPr lang="cs-CZ" dirty="0"/>
            <a:t>Předmět - dimenze obsahu (učiva)</a:t>
          </a:r>
        </a:p>
      </dgm:t>
    </dgm:pt>
    <dgm:pt modelId="{F842373D-3389-4328-B1F6-C4860A2670CE}" type="parTrans" cxnId="{23F9FE6F-64F5-4D72-A48B-2A660E744C37}">
      <dgm:prSet/>
      <dgm:spPr/>
      <dgm:t>
        <a:bodyPr/>
        <a:lstStyle/>
        <a:p>
          <a:endParaRPr lang="cs-CZ"/>
        </a:p>
      </dgm:t>
    </dgm:pt>
    <dgm:pt modelId="{C3713E9F-22E3-4058-BBDA-AAE0EF7F03C2}" type="sibTrans" cxnId="{23F9FE6F-64F5-4D72-A48B-2A660E744C37}">
      <dgm:prSet/>
      <dgm:spPr/>
      <dgm:t>
        <a:bodyPr/>
        <a:lstStyle/>
        <a:p>
          <a:endParaRPr lang="cs-CZ"/>
        </a:p>
      </dgm:t>
    </dgm:pt>
    <dgm:pt modelId="{907048DE-1346-4375-AD3E-4002C98AF90B}">
      <dgm:prSet phldrT="[Text]"/>
      <dgm:spPr/>
      <dgm:t>
        <a:bodyPr/>
        <a:lstStyle/>
        <a:p>
          <a:r>
            <a:rPr lang="cs-CZ" dirty="0"/>
            <a:t>důsledky bitvy na Bílé hoře.</a:t>
          </a:r>
        </a:p>
      </dgm:t>
    </dgm:pt>
    <dgm:pt modelId="{3DFC8B81-C16A-4B91-822E-3E19AD8AD17D}" type="parTrans" cxnId="{17763A1F-480C-4029-88E4-2A844B59E861}">
      <dgm:prSet/>
      <dgm:spPr/>
      <dgm:t>
        <a:bodyPr/>
        <a:lstStyle/>
        <a:p>
          <a:endParaRPr lang="cs-CZ"/>
        </a:p>
      </dgm:t>
    </dgm:pt>
    <dgm:pt modelId="{5F6F28EE-9D63-4A88-8801-84FB686EB0B5}" type="sibTrans" cxnId="{17763A1F-480C-4029-88E4-2A844B59E861}">
      <dgm:prSet/>
      <dgm:spPr/>
      <dgm:t>
        <a:bodyPr/>
        <a:lstStyle/>
        <a:p>
          <a:endParaRPr lang="cs-CZ"/>
        </a:p>
      </dgm:t>
    </dgm:pt>
    <dgm:pt modelId="{92E5F834-BAF6-440D-8203-E409C1950377}">
      <dgm:prSet phldrT="[Text]"/>
      <dgm:spPr/>
      <dgm:t>
        <a:bodyPr/>
        <a:lstStyle/>
        <a:p>
          <a:r>
            <a:rPr lang="cs-CZ" dirty="0"/>
            <a:t>Žák </a:t>
          </a:r>
        </a:p>
      </dgm:t>
    </dgm:pt>
    <dgm:pt modelId="{840AA775-F648-413A-BA84-13178D879662}" type="sibTrans" cxnId="{849C6B60-7530-464D-B0EC-9C3D8070EB15}">
      <dgm:prSet/>
      <dgm:spPr/>
      <dgm:t>
        <a:bodyPr/>
        <a:lstStyle/>
        <a:p>
          <a:endParaRPr lang="cs-CZ"/>
        </a:p>
      </dgm:t>
    </dgm:pt>
    <dgm:pt modelId="{E79C9478-055D-4865-85F7-AADD43C8E2C3}" type="parTrans" cxnId="{849C6B60-7530-464D-B0EC-9C3D8070EB15}">
      <dgm:prSet/>
      <dgm:spPr/>
      <dgm:t>
        <a:bodyPr/>
        <a:lstStyle/>
        <a:p>
          <a:endParaRPr lang="cs-CZ"/>
        </a:p>
      </dgm:t>
    </dgm:pt>
    <dgm:pt modelId="{1C181A67-3074-469B-A7A7-F8F9FCFFD53D}" type="pres">
      <dgm:prSet presAssocID="{E3E5D12C-9B9D-4E6A-9ED1-7A6C5D660BB4}" presName="diagram" presStyleCnt="0">
        <dgm:presLayoutVars>
          <dgm:chPref val="1"/>
          <dgm:dir/>
          <dgm:animOne val="branch"/>
          <dgm:animLvl val="lvl"/>
          <dgm:resizeHandles/>
        </dgm:presLayoutVars>
      </dgm:prSet>
      <dgm:spPr/>
      <dgm:t>
        <a:bodyPr/>
        <a:lstStyle/>
        <a:p>
          <a:endParaRPr lang="cs-CZ"/>
        </a:p>
      </dgm:t>
    </dgm:pt>
    <dgm:pt modelId="{7EA90F18-1BE5-4E1D-A69E-2003AE421AC3}" type="pres">
      <dgm:prSet presAssocID="{67189812-AD98-47CE-A9F2-96FAE9F15964}" presName="root" presStyleCnt="0"/>
      <dgm:spPr/>
    </dgm:pt>
    <dgm:pt modelId="{134ED11A-F202-44D6-B740-6A0D4EF43CC7}" type="pres">
      <dgm:prSet presAssocID="{67189812-AD98-47CE-A9F2-96FAE9F15964}" presName="rootComposite" presStyleCnt="0"/>
      <dgm:spPr/>
    </dgm:pt>
    <dgm:pt modelId="{79848A50-AF36-41A7-9FEC-53B13326A536}" type="pres">
      <dgm:prSet presAssocID="{67189812-AD98-47CE-A9F2-96FAE9F15964}" presName="rootText" presStyleLbl="node1" presStyleIdx="0" presStyleCnt="3"/>
      <dgm:spPr/>
      <dgm:t>
        <a:bodyPr/>
        <a:lstStyle/>
        <a:p>
          <a:endParaRPr lang="cs-CZ"/>
        </a:p>
      </dgm:t>
    </dgm:pt>
    <dgm:pt modelId="{11AD4CCB-6AC0-4464-B31E-2B47D0502456}" type="pres">
      <dgm:prSet presAssocID="{67189812-AD98-47CE-A9F2-96FAE9F15964}" presName="rootConnector" presStyleLbl="node1" presStyleIdx="0" presStyleCnt="3"/>
      <dgm:spPr/>
      <dgm:t>
        <a:bodyPr/>
        <a:lstStyle/>
        <a:p>
          <a:endParaRPr lang="cs-CZ"/>
        </a:p>
      </dgm:t>
    </dgm:pt>
    <dgm:pt modelId="{8000855D-2B03-4D66-B41B-82D6EEE45DE9}" type="pres">
      <dgm:prSet presAssocID="{67189812-AD98-47CE-A9F2-96FAE9F15964}" presName="childShape" presStyleCnt="0"/>
      <dgm:spPr/>
    </dgm:pt>
    <dgm:pt modelId="{0BF1E0EE-2865-4C6C-A656-66D3BBF381F3}" type="pres">
      <dgm:prSet presAssocID="{E79C9478-055D-4865-85F7-AADD43C8E2C3}" presName="Name13" presStyleLbl="parChTrans1D2" presStyleIdx="0" presStyleCnt="3"/>
      <dgm:spPr/>
      <dgm:t>
        <a:bodyPr/>
        <a:lstStyle/>
        <a:p>
          <a:endParaRPr lang="cs-CZ"/>
        </a:p>
      </dgm:t>
    </dgm:pt>
    <dgm:pt modelId="{696DC568-8B49-45D7-9081-6B1A197158C3}" type="pres">
      <dgm:prSet presAssocID="{92E5F834-BAF6-440D-8203-E409C1950377}" presName="childText" presStyleLbl="bgAcc1" presStyleIdx="0" presStyleCnt="3">
        <dgm:presLayoutVars>
          <dgm:bulletEnabled val="1"/>
        </dgm:presLayoutVars>
      </dgm:prSet>
      <dgm:spPr/>
      <dgm:t>
        <a:bodyPr/>
        <a:lstStyle/>
        <a:p>
          <a:endParaRPr lang="cs-CZ"/>
        </a:p>
      </dgm:t>
    </dgm:pt>
    <dgm:pt modelId="{4A029145-DB43-4B71-AC15-1B540ADF20A0}" type="pres">
      <dgm:prSet presAssocID="{05B24B3B-0FBC-42F8-AE15-6F793D4B16B0}" presName="root" presStyleCnt="0"/>
      <dgm:spPr/>
    </dgm:pt>
    <dgm:pt modelId="{480C1C7B-17C4-4ACC-B0D1-27344303D903}" type="pres">
      <dgm:prSet presAssocID="{05B24B3B-0FBC-42F8-AE15-6F793D4B16B0}" presName="rootComposite" presStyleCnt="0"/>
      <dgm:spPr/>
    </dgm:pt>
    <dgm:pt modelId="{60458CE8-D6A6-4AEE-BA28-610E02F17CFA}" type="pres">
      <dgm:prSet presAssocID="{05B24B3B-0FBC-42F8-AE15-6F793D4B16B0}" presName="rootText" presStyleLbl="node1" presStyleIdx="1" presStyleCnt="3"/>
      <dgm:spPr/>
      <dgm:t>
        <a:bodyPr/>
        <a:lstStyle/>
        <a:p>
          <a:endParaRPr lang="cs-CZ"/>
        </a:p>
      </dgm:t>
    </dgm:pt>
    <dgm:pt modelId="{1BF6328F-02BC-449C-AA5D-5E1FEDB77299}" type="pres">
      <dgm:prSet presAssocID="{05B24B3B-0FBC-42F8-AE15-6F793D4B16B0}" presName="rootConnector" presStyleLbl="node1" presStyleIdx="1" presStyleCnt="3"/>
      <dgm:spPr/>
      <dgm:t>
        <a:bodyPr/>
        <a:lstStyle/>
        <a:p>
          <a:endParaRPr lang="cs-CZ"/>
        </a:p>
      </dgm:t>
    </dgm:pt>
    <dgm:pt modelId="{19578C6B-6A11-40D4-BA05-07929D56E9FC}" type="pres">
      <dgm:prSet presAssocID="{05B24B3B-0FBC-42F8-AE15-6F793D4B16B0}" presName="childShape" presStyleCnt="0"/>
      <dgm:spPr/>
    </dgm:pt>
    <dgm:pt modelId="{ABA44FD7-FB46-423F-8AD6-882501CFC4B2}" type="pres">
      <dgm:prSet presAssocID="{F105D041-4932-47EB-89E4-C473DFAF8771}" presName="Name13" presStyleLbl="parChTrans1D2" presStyleIdx="1" presStyleCnt="3"/>
      <dgm:spPr/>
      <dgm:t>
        <a:bodyPr/>
        <a:lstStyle/>
        <a:p>
          <a:endParaRPr lang="cs-CZ"/>
        </a:p>
      </dgm:t>
    </dgm:pt>
    <dgm:pt modelId="{03ADE437-CFF5-46B0-98DC-F62430F3E940}" type="pres">
      <dgm:prSet presAssocID="{8C799699-8385-4D12-A4AA-CCBFF88AC80D}" presName="childText" presStyleLbl="bgAcc1" presStyleIdx="1" presStyleCnt="3">
        <dgm:presLayoutVars>
          <dgm:bulletEnabled val="1"/>
        </dgm:presLayoutVars>
      </dgm:prSet>
      <dgm:spPr/>
      <dgm:t>
        <a:bodyPr/>
        <a:lstStyle/>
        <a:p>
          <a:endParaRPr lang="cs-CZ"/>
        </a:p>
      </dgm:t>
    </dgm:pt>
    <dgm:pt modelId="{1E1305F2-4190-47FC-B00F-35F21B6DE49D}" type="pres">
      <dgm:prSet presAssocID="{3B71A5CB-82A4-4623-B200-43212E06B407}" presName="root" presStyleCnt="0"/>
      <dgm:spPr/>
    </dgm:pt>
    <dgm:pt modelId="{CA15B455-F814-4E5B-9084-727DD37215C2}" type="pres">
      <dgm:prSet presAssocID="{3B71A5CB-82A4-4623-B200-43212E06B407}" presName="rootComposite" presStyleCnt="0"/>
      <dgm:spPr/>
    </dgm:pt>
    <dgm:pt modelId="{DE8D8644-FE4C-4C83-B41C-9CBCF03FD35F}" type="pres">
      <dgm:prSet presAssocID="{3B71A5CB-82A4-4623-B200-43212E06B407}" presName="rootText" presStyleLbl="node1" presStyleIdx="2" presStyleCnt="3"/>
      <dgm:spPr/>
      <dgm:t>
        <a:bodyPr/>
        <a:lstStyle/>
        <a:p>
          <a:endParaRPr lang="cs-CZ"/>
        </a:p>
      </dgm:t>
    </dgm:pt>
    <dgm:pt modelId="{E68E5EB1-DF6D-4B5D-96F0-58CA5BEE2C79}" type="pres">
      <dgm:prSet presAssocID="{3B71A5CB-82A4-4623-B200-43212E06B407}" presName="rootConnector" presStyleLbl="node1" presStyleIdx="2" presStyleCnt="3"/>
      <dgm:spPr/>
      <dgm:t>
        <a:bodyPr/>
        <a:lstStyle/>
        <a:p>
          <a:endParaRPr lang="cs-CZ"/>
        </a:p>
      </dgm:t>
    </dgm:pt>
    <dgm:pt modelId="{49CD3032-A878-4297-A95D-95EFC9C7DC8E}" type="pres">
      <dgm:prSet presAssocID="{3B71A5CB-82A4-4623-B200-43212E06B407}" presName="childShape" presStyleCnt="0"/>
      <dgm:spPr/>
    </dgm:pt>
    <dgm:pt modelId="{B3DCD354-F011-43A4-8B82-146237567313}" type="pres">
      <dgm:prSet presAssocID="{3DFC8B81-C16A-4B91-822E-3E19AD8AD17D}" presName="Name13" presStyleLbl="parChTrans1D2" presStyleIdx="2" presStyleCnt="3"/>
      <dgm:spPr/>
      <dgm:t>
        <a:bodyPr/>
        <a:lstStyle/>
        <a:p>
          <a:endParaRPr lang="cs-CZ"/>
        </a:p>
      </dgm:t>
    </dgm:pt>
    <dgm:pt modelId="{C4088964-A3FE-48F5-8162-E4D0B96FF616}" type="pres">
      <dgm:prSet presAssocID="{907048DE-1346-4375-AD3E-4002C98AF90B}" presName="childText" presStyleLbl="bgAcc1" presStyleIdx="2" presStyleCnt="3">
        <dgm:presLayoutVars>
          <dgm:bulletEnabled val="1"/>
        </dgm:presLayoutVars>
      </dgm:prSet>
      <dgm:spPr/>
      <dgm:t>
        <a:bodyPr/>
        <a:lstStyle/>
        <a:p>
          <a:endParaRPr lang="cs-CZ"/>
        </a:p>
      </dgm:t>
    </dgm:pt>
  </dgm:ptLst>
  <dgm:cxnLst>
    <dgm:cxn modelId="{A186DDDD-3B60-42F6-9B6E-13809DDD9F29}" type="presOf" srcId="{8C799699-8385-4D12-A4AA-CCBFF88AC80D}" destId="{03ADE437-CFF5-46B0-98DC-F62430F3E940}" srcOrd="0" destOrd="0" presId="urn:microsoft.com/office/officeart/2005/8/layout/hierarchy3"/>
    <dgm:cxn modelId="{1796E445-80A1-467B-A157-BD33BDB86229}" srcId="{05B24B3B-0FBC-42F8-AE15-6F793D4B16B0}" destId="{8C799699-8385-4D12-A4AA-CCBFF88AC80D}" srcOrd="0" destOrd="0" parTransId="{F105D041-4932-47EB-89E4-C473DFAF8771}" sibTransId="{EB1A6446-5C68-4223-B65C-3A54B94AA020}"/>
    <dgm:cxn modelId="{00B5115A-3AAD-4B39-9F37-24274E7DCCCD}" srcId="{E3E5D12C-9B9D-4E6A-9ED1-7A6C5D660BB4}" destId="{05B24B3B-0FBC-42F8-AE15-6F793D4B16B0}" srcOrd="1" destOrd="0" parTransId="{F058B024-7B7F-48C4-BFE2-4918414E5942}" sibTransId="{A01F8C3C-8C2B-44DB-99B4-7A902541869F}"/>
    <dgm:cxn modelId="{603A4E09-3D0E-4384-982D-2F650859E486}" type="presOf" srcId="{3B71A5CB-82A4-4623-B200-43212E06B407}" destId="{DE8D8644-FE4C-4C83-B41C-9CBCF03FD35F}" srcOrd="0" destOrd="0" presId="urn:microsoft.com/office/officeart/2005/8/layout/hierarchy3"/>
    <dgm:cxn modelId="{388F2E74-5896-4997-B403-76383349165A}" type="presOf" srcId="{92E5F834-BAF6-440D-8203-E409C1950377}" destId="{696DC568-8B49-45D7-9081-6B1A197158C3}" srcOrd="0" destOrd="0" presId="urn:microsoft.com/office/officeart/2005/8/layout/hierarchy3"/>
    <dgm:cxn modelId="{17763A1F-480C-4029-88E4-2A844B59E861}" srcId="{3B71A5CB-82A4-4623-B200-43212E06B407}" destId="{907048DE-1346-4375-AD3E-4002C98AF90B}" srcOrd="0" destOrd="0" parTransId="{3DFC8B81-C16A-4B91-822E-3E19AD8AD17D}" sibTransId="{5F6F28EE-9D63-4A88-8801-84FB686EB0B5}"/>
    <dgm:cxn modelId="{8C041A04-09E4-422A-9BA1-65C4094ABF2B}" type="presOf" srcId="{E3E5D12C-9B9D-4E6A-9ED1-7A6C5D660BB4}" destId="{1C181A67-3074-469B-A7A7-F8F9FCFFD53D}" srcOrd="0" destOrd="0" presId="urn:microsoft.com/office/officeart/2005/8/layout/hierarchy3"/>
    <dgm:cxn modelId="{7F9B5AB5-9CE0-4525-B0D0-FE5133506863}" type="presOf" srcId="{67189812-AD98-47CE-A9F2-96FAE9F15964}" destId="{11AD4CCB-6AC0-4464-B31E-2B47D0502456}" srcOrd="1" destOrd="0" presId="urn:microsoft.com/office/officeart/2005/8/layout/hierarchy3"/>
    <dgm:cxn modelId="{ADA021EE-B255-4B79-B3B2-CC39E7CD735E}" type="presOf" srcId="{3B71A5CB-82A4-4623-B200-43212E06B407}" destId="{E68E5EB1-DF6D-4B5D-96F0-58CA5BEE2C79}" srcOrd="1" destOrd="0" presId="urn:microsoft.com/office/officeart/2005/8/layout/hierarchy3"/>
    <dgm:cxn modelId="{85E620BE-8F5A-4404-B525-4F884798993F}" srcId="{E3E5D12C-9B9D-4E6A-9ED1-7A6C5D660BB4}" destId="{67189812-AD98-47CE-A9F2-96FAE9F15964}" srcOrd="0" destOrd="0" parTransId="{252961DD-6D3F-4C87-8CFD-25896966A141}" sibTransId="{1578AC68-940F-431D-827F-DC7FDB38A992}"/>
    <dgm:cxn modelId="{E6D26029-5BAE-48D0-A01C-4DA33D142104}" type="presOf" srcId="{05B24B3B-0FBC-42F8-AE15-6F793D4B16B0}" destId="{1BF6328F-02BC-449C-AA5D-5E1FEDB77299}" srcOrd="1" destOrd="0" presId="urn:microsoft.com/office/officeart/2005/8/layout/hierarchy3"/>
    <dgm:cxn modelId="{23F9FE6F-64F5-4D72-A48B-2A660E744C37}" srcId="{E3E5D12C-9B9D-4E6A-9ED1-7A6C5D660BB4}" destId="{3B71A5CB-82A4-4623-B200-43212E06B407}" srcOrd="2" destOrd="0" parTransId="{F842373D-3389-4328-B1F6-C4860A2670CE}" sibTransId="{C3713E9F-22E3-4058-BBDA-AAE0EF7F03C2}"/>
    <dgm:cxn modelId="{849C6B60-7530-464D-B0EC-9C3D8070EB15}" srcId="{67189812-AD98-47CE-A9F2-96FAE9F15964}" destId="{92E5F834-BAF6-440D-8203-E409C1950377}" srcOrd="0" destOrd="0" parTransId="{E79C9478-055D-4865-85F7-AADD43C8E2C3}" sibTransId="{840AA775-F648-413A-BA84-13178D879662}"/>
    <dgm:cxn modelId="{4BE8AB8F-5A4F-414F-A8CC-CC6C4F9B60EA}" type="presOf" srcId="{907048DE-1346-4375-AD3E-4002C98AF90B}" destId="{C4088964-A3FE-48F5-8162-E4D0B96FF616}" srcOrd="0" destOrd="0" presId="urn:microsoft.com/office/officeart/2005/8/layout/hierarchy3"/>
    <dgm:cxn modelId="{3E756B65-62D0-4E05-BCE8-62D277A06A47}" type="presOf" srcId="{F105D041-4932-47EB-89E4-C473DFAF8771}" destId="{ABA44FD7-FB46-423F-8AD6-882501CFC4B2}" srcOrd="0" destOrd="0" presId="urn:microsoft.com/office/officeart/2005/8/layout/hierarchy3"/>
    <dgm:cxn modelId="{1FD23B89-FD6D-4E35-AEDE-3D1D562EDA5E}" type="presOf" srcId="{3DFC8B81-C16A-4B91-822E-3E19AD8AD17D}" destId="{B3DCD354-F011-43A4-8B82-146237567313}" srcOrd="0" destOrd="0" presId="urn:microsoft.com/office/officeart/2005/8/layout/hierarchy3"/>
    <dgm:cxn modelId="{329E381E-3FFE-45FF-B913-DDD3E7DE7CBA}" type="presOf" srcId="{05B24B3B-0FBC-42F8-AE15-6F793D4B16B0}" destId="{60458CE8-D6A6-4AEE-BA28-610E02F17CFA}" srcOrd="0" destOrd="0" presId="urn:microsoft.com/office/officeart/2005/8/layout/hierarchy3"/>
    <dgm:cxn modelId="{B4D4EC43-F19D-4B80-983B-06929EF008E7}" type="presOf" srcId="{E79C9478-055D-4865-85F7-AADD43C8E2C3}" destId="{0BF1E0EE-2865-4C6C-A656-66D3BBF381F3}" srcOrd="0" destOrd="0" presId="urn:microsoft.com/office/officeart/2005/8/layout/hierarchy3"/>
    <dgm:cxn modelId="{8A4E829B-22E0-4269-AFE9-5506F447E4FA}" type="presOf" srcId="{67189812-AD98-47CE-A9F2-96FAE9F15964}" destId="{79848A50-AF36-41A7-9FEC-53B13326A536}" srcOrd="0" destOrd="0" presId="urn:microsoft.com/office/officeart/2005/8/layout/hierarchy3"/>
    <dgm:cxn modelId="{5AC02095-3A04-42E5-9503-8A4CE41AB2E2}" type="presParOf" srcId="{1C181A67-3074-469B-A7A7-F8F9FCFFD53D}" destId="{7EA90F18-1BE5-4E1D-A69E-2003AE421AC3}" srcOrd="0" destOrd="0" presId="urn:microsoft.com/office/officeart/2005/8/layout/hierarchy3"/>
    <dgm:cxn modelId="{492E92FE-67EB-4C63-A3CB-A6F194B66539}" type="presParOf" srcId="{7EA90F18-1BE5-4E1D-A69E-2003AE421AC3}" destId="{134ED11A-F202-44D6-B740-6A0D4EF43CC7}" srcOrd="0" destOrd="0" presId="urn:microsoft.com/office/officeart/2005/8/layout/hierarchy3"/>
    <dgm:cxn modelId="{113B4812-7197-49D4-AD67-00EFB73CB047}" type="presParOf" srcId="{134ED11A-F202-44D6-B740-6A0D4EF43CC7}" destId="{79848A50-AF36-41A7-9FEC-53B13326A536}" srcOrd="0" destOrd="0" presId="urn:microsoft.com/office/officeart/2005/8/layout/hierarchy3"/>
    <dgm:cxn modelId="{FDB6C550-E36C-4F30-A1FA-E765CCE1F798}" type="presParOf" srcId="{134ED11A-F202-44D6-B740-6A0D4EF43CC7}" destId="{11AD4CCB-6AC0-4464-B31E-2B47D0502456}" srcOrd="1" destOrd="0" presId="urn:microsoft.com/office/officeart/2005/8/layout/hierarchy3"/>
    <dgm:cxn modelId="{3FF8D219-44FC-4BED-B6E1-853C73C6C304}" type="presParOf" srcId="{7EA90F18-1BE5-4E1D-A69E-2003AE421AC3}" destId="{8000855D-2B03-4D66-B41B-82D6EEE45DE9}" srcOrd="1" destOrd="0" presId="urn:microsoft.com/office/officeart/2005/8/layout/hierarchy3"/>
    <dgm:cxn modelId="{A567E718-2D09-4A66-9006-040080AABC6B}" type="presParOf" srcId="{8000855D-2B03-4D66-B41B-82D6EEE45DE9}" destId="{0BF1E0EE-2865-4C6C-A656-66D3BBF381F3}" srcOrd="0" destOrd="0" presId="urn:microsoft.com/office/officeart/2005/8/layout/hierarchy3"/>
    <dgm:cxn modelId="{22C3B579-B06E-4935-B89F-51ED17C7273C}" type="presParOf" srcId="{8000855D-2B03-4D66-B41B-82D6EEE45DE9}" destId="{696DC568-8B49-45D7-9081-6B1A197158C3}" srcOrd="1" destOrd="0" presId="urn:microsoft.com/office/officeart/2005/8/layout/hierarchy3"/>
    <dgm:cxn modelId="{95D0D7E5-628F-49FB-8A7A-0A2E9C633F66}" type="presParOf" srcId="{1C181A67-3074-469B-A7A7-F8F9FCFFD53D}" destId="{4A029145-DB43-4B71-AC15-1B540ADF20A0}" srcOrd="1" destOrd="0" presId="urn:microsoft.com/office/officeart/2005/8/layout/hierarchy3"/>
    <dgm:cxn modelId="{107187D2-EC5F-4ACA-8308-85ACD36B2B76}" type="presParOf" srcId="{4A029145-DB43-4B71-AC15-1B540ADF20A0}" destId="{480C1C7B-17C4-4ACC-B0D1-27344303D903}" srcOrd="0" destOrd="0" presId="urn:microsoft.com/office/officeart/2005/8/layout/hierarchy3"/>
    <dgm:cxn modelId="{1E1EF5D8-268A-4EC9-946A-71DB47161659}" type="presParOf" srcId="{480C1C7B-17C4-4ACC-B0D1-27344303D903}" destId="{60458CE8-D6A6-4AEE-BA28-610E02F17CFA}" srcOrd="0" destOrd="0" presId="urn:microsoft.com/office/officeart/2005/8/layout/hierarchy3"/>
    <dgm:cxn modelId="{1023FE6A-83D2-4921-8210-97B33A3B6567}" type="presParOf" srcId="{480C1C7B-17C4-4ACC-B0D1-27344303D903}" destId="{1BF6328F-02BC-449C-AA5D-5E1FEDB77299}" srcOrd="1" destOrd="0" presId="urn:microsoft.com/office/officeart/2005/8/layout/hierarchy3"/>
    <dgm:cxn modelId="{41C441AC-B8EB-4C70-BC8A-5D52B6DE7D70}" type="presParOf" srcId="{4A029145-DB43-4B71-AC15-1B540ADF20A0}" destId="{19578C6B-6A11-40D4-BA05-07929D56E9FC}" srcOrd="1" destOrd="0" presId="urn:microsoft.com/office/officeart/2005/8/layout/hierarchy3"/>
    <dgm:cxn modelId="{CE75E2AA-5148-4E5C-A583-7141F928F0DB}" type="presParOf" srcId="{19578C6B-6A11-40D4-BA05-07929D56E9FC}" destId="{ABA44FD7-FB46-423F-8AD6-882501CFC4B2}" srcOrd="0" destOrd="0" presId="urn:microsoft.com/office/officeart/2005/8/layout/hierarchy3"/>
    <dgm:cxn modelId="{B05BDE77-0DF3-4E2B-8F8D-FB57B7283D23}" type="presParOf" srcId="{19578C6B-6A11-40D4-BA05-07929D56E9FC}" destId="{03ADE437-CFF5-46B0-98DC-F62430F3E940}" srcOrd="1" destOrd="0" presId="urn:microsoft.com/office/officeart/2005/8/layout/hierarchy3"/>
    <dgm:cxn modelId="{56EFB8F2-0B3B-4282-A58C-EDD7D7EA8EC1}" type="presParOf" srcId="{1C181A67-3074-469B-A7A7-F8F9FCFFD53D}" destId="{1E1305F2-4190-47FC-B00F-35F21B6DE49D}" srcOrd="2" destOrd="0" presId="urn:microsoft.com/office/officeart/2005/8/layout/hierarchy3"/>
    <dgm:cxn modelId="{68659F38-E036-4BFC-987B-62D6AAB0CD7A}" type="presParOf" srcId="{1E1305F2-4190-47FC-B00F-35F21B6DE49D}" destId="{CA15B455-F814-4E5B-9084-727DD37215C2}" srcOrd="0" destOrd="0" presId="urn:microsoft.com/office/officeart/2005/8/layout/hierarchy3"/>
    <dgm:cxn modelId="{A94C62CC-A45B-48C0-B54B-6FB9A054AE9A}" type="presParOf" srcId="{CA15B455-F814-4E5B-9084-727DD37215C2}" destId="{DE8D8644-FE4C-4C83-B41C-9CBCF03FD35F}" srcOrd="0" destOrd="0" presId="urn:microsoft.com/office/officeart/2005/8/layout/hierarchy3"/>
    <dgm:cxn modelId="{72EBF048-824A-4986-93A6-57BBFCEE295F}" type="presParOf" srcId="{CA15B455-F814-4E5B-9084-727DD37215C2}" destId="{E68E5EB1-DF6D-4B5D-96F0-58CA5BEE2C79}" srcOrd="1" destOrd="0" presId="urn:microsoft.com/office/officeart/2005/8/layout/hierarchy3"/>
    <dgm:cxn modelId="{3D23EDA8-AD61-48F5-8198-CBEE21C8F7A4}" type="presParOf" srcId="{1E1305F2-4190-47FC-B00F-35F21B6DE49D}" destId="{49CD3032-A878-4297-A95D-95EFC9C7DC8E}" srcOrd="1" destOrd="0" presId="urn:microsoft.com/office/officeart/2005/8/layout/hierarchy3"/>
    <dgm:cxn modelId="{CA1D29BB-FD9A-4378-8EFE-B0288ED45A25}" type="presParOf" srcId="{49CD3032-A878-4297-A95D-95EFC9C7DC8E}" destId="{B3DCD354-F011-43A4-8B82-146237567313}" srcOrd="0" destOrd="0" presId="urn:microsoft.com/office/officeart/2005/8/layout/hierarchy3"/>
    <dgm:cxn modelId="{FA1BB7D4-4CA4-424D-9DFF-AB6573AE75C4}" type="presParOf" srcId="{49CD3032-A878-4297-A95D-95EFC9C7DC8E}" destId="{C4088964-A3FE-48F5-8162-E4D0B96FF616}"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6C6038-47B7-40CE-B3EE-8B0B562E8D03}">
      <dsp:nvSpPr>
        <dsp:cNvPr id="0" name=""/>
        <dsp:cNvSpPr/>
      </dsp:nvSpPr>
      <dsp:spPr>
        <a:xfrm>
          <a:off x="2855307" y="1300"/>
          <a:ext cx="2013396" cy="1729870"/>
        </a:xfrm>
        <a:prstGeom prst="ellipse">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cs-CZ" sz="1800" kern="1200" dirty="0">
              <a:latin typeface="Times New Roman" panose="02020603050405020304" pitchFamily="18" charset="0"/>
              <a:cs typeface="Times New Roman" panose="02020603050405020304" pitchFamily="18" charset="0"/>
            </a:rPr>
            <a:t>Žáci se toho ve škole více naučí.</a:t>
          </a:r>
        </a:p>
      </dsp:txBody>
      <dsp:txXfrm>
        <a:off x="3150162" y="254634"/>
        <a:ext cx="1423686" cy="1223202"/>
      </dsp:txXfrm>
    </dsp:sp>
    <dsp:sp modelId="{6F3FFA71-D811-42C3-9E8F-15DF068C6E13}">
      <dsp:nvSpPr>
        <dsp:cNvPr id="0" name=""/>
        <dsp:cNvSpPr/>
      </dsp:nvSpPr>
      <dsp:spPr>
        <a:xfrm rot="2160000">
          <a:off x="4711461" y="1313553"/>
          <a:ext cx="336023" cy="58383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155700">
            <a:lnSpc>
              <a:spcPct val="90000"/>
            </a:lnSpc>
            <a:spcBef>
              <a:spcPct val="0"/>
            </a:spcBef>
            <a:spcAft>
              <a:spcPct val="35000"/>
            </a:spcAft>
          </a:pPr>
          <a:endParaRPr lang="cs-CZ" sz="2600" kern="1200"/>
        </a:p>
      </dsp:txBody>
      <dsp:txXfrm>
        <a:off x="4721087" y="1400693"/>
        <a:ext cx="235216" cy="350299"/>
      </dsp:txXfrm>
    </dsp:sp>
    <dsp:sp modelId="{C7A4D557-A49E-4C39-B30F-044C6A0F0E0E}">
      <dsp:nvSpPr>
        <dsp:cNvPr id="0" name=""/>
        <dsp:cNvSpPr/>
      </dsp:nvSpPr>
      <dsp:spPr>
        <a:xfrm>
          <a:off x="4829725" y="1529464"/>
          <a:ext cx="2271233" cy="1729870"/>
        </a:xfrm>
        <a:prstGeom prst="ellipse">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cs-CZ" sz="1800" kern="1200" dirty="0">
              <a:latin typeface="Times New Roman" panose="02020603050405020304" pitchFamily="18" charset="0"/>
              <a:cs typeface="Times New Roman" panose="02020603050405020304" pitchFamily="18" charset="0"/>
            </a:rPr>
            <a:t>Žáci budou chodit do školy s radostí. </a:t>
          </a:r>
        </a:p>
      </dsp:txBody>
      <dsp:txXfrm>
        <a:off x="5162339" y="1782798"/>
        <a:ext cx="1606005" cy="1223202"/>
      </dsp:txXfrm>
    </dsp:sp>
    <dsp:sp modelId="{0B81725F-C689-42EF-8435-28F7E587E634}">
      <dsp:nvSpPr>
        <dsp:cNvPr id="0" name=""/>
        <dsp:cNvSpPr/>
      </dsp:nvSpPr>
      <dsp:spPr>
        <a:xfrm rot="6480000">
          <a:off x="5345023" y="3328462"/>
          <a:ext cx="443948" cy="58383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155700">
            <a:lnSpc>
              <a:spcPct val="90000"/>
            </a:lnSpc>
            <a:spcBef>
              <a:spcPct val="0"/>
            </a:spcBef>
            <a:spcAft>
              <a:spcPct val="35000"/>
            </a:spcAft>
          </a:pPr>
          <a:endParaRPr lang="cs-CZ" sz="2600" kern="1200"/>
        </a:p>
      </dsp:txBody>
      <dsp:txXfrm rot="10800000">
        <a:off x="5432193" y="3381895"/>
        <a:ext cx="310764" cy="350299"/>
      </dsp:txXfrm>
    </dsp:sp>
    <dsp:sp modelId="{22CD3CAF-760E-4088-86C1-96EB9FF1AA57}">
      <dsp:nvSpPr>
        <dsp:cNvPr id="0" name=""/>
        <dsp:cNvSpPr/>
      </dsp:nvSpPr>
      <dsp:spPr>
        <a:xfrm>
          <a:off x="4095690" y="4002085"/>
          <a:ext cx="2132497" cy="1729870"/>
        </a:xfrm>
        <a:prstGeom prst="ellipse">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cs-CZ" sz="1800" kern="1200" baseline="0" dirty="0">
              <a:latin typeface="Times New Roman" panose="02020603050405020304" pitchFamily="18" charset="0"/>
            </a:rPr>
            <a:t>Ve třídě bude panovat lepší pracovní klima.</a:t>
          </a:r>
        </a:p>
      </dsp:txBody>
      <dsp:txXfrm>
        <a:off x="4407987" y="4255419"/>
        <a:ext cx="1507903" cy="1223202"/>
      </dsp:txXfrm>
    </dsp:sp>
    <dsp:sp modelId="{61F74AD7-5C1B-4C37-8827-54109E2D15CC}">
      <dsp:nvSpPr>
        <dsp:cNvPr id="0" name=""/>
        <dsp:cNvSpPr/>
      </dsp:nvSpPr>
      <dsp:spPr>
        <a:xfrm rot="10798284">
          <a:off x="3698092" y="4575765"/>
          <a:ext cx="280969" cy="58383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155700">
            <a:lnSpc>
              <a:spcPct val="90000"/>
            </a:lnSpc>
            <a:spcBef>
              <a:spcPct val="0"/>
            </a:spcBef>
            <a:spcAft>
              <a:spcPct val="35000"/>
            </a:spcAft>
          </a:pPr>
          <a:endParaRPr lang="cs-CZ" sz="2600" kern="1200"/>
        </a:p>
      </dsp:txBody>
      <dsp:txXfrm rot="10800000">
        <a:off x="3782383" y="4692510"/>
        <a:ext cx="196678" cy="350299"/>
      </dsp:txXfrm>
    </dsp:sp>
    <dsp:sp modelId="{AC6EAB94-1386-4496-A7B4-DC4601FA57C8}">
      <dsp:nvSpPr>
        <dsp:cNvPr id="0" name=""/>
        <dsp:cNvSpPr/>
      </dsp:nvSpPr>
      <dsp:spPr>
        <a:xfrm>
          <a:off x="1547666" y="4003385"/>
          <a:ext cx="2017894" cy="1729870"/>
        </a:xfrm>
        <a:prstGeom prst="ellipse">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cs-CZ" sz="1800" kern="1200" baseline="0" dirty="0">
              <a:latin typeface="Times New Roman" panose="02020603050405020304" pitchFamily="18" charset="0"/>
            </a:rPr>
            <a:t>Žáci se budou cítit lépe.</a:t>
          </a:r>
        </a:p>
      </dsp:txBody>
      <dsp:txXfrm>
        <a:off x="1843180" y="4256719"/>
        <a:ext cx="1426866" cy="1223202"/>
      </dsp:txXfrm>
    </dsp:sp>
    <dsp:sp modelId="{17D819F1-5630-47AE-B862-4634D81A2F8B}">
      <dsp:nvSpPr>
        <dsp:cNvPr id="0" name=""/>
        <dsp:cNvSpPr/>
      </dsp:nvSpPr>
      <dsp:spPr>
        <a:xfrm rot="15127397">
          <a:off x="2045836" y="3472983"/>
          <a:ext cx="309752" cy="58383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155700">
            <a:lnSpc>
              <a:spcPct val="90000"/>
            </a:lnSpc>
            <a:spcBef>
              <a:spcPct val="0"/>
            </a:spcBef>
            <a:spcAft>
              <a:spcPct val="35000"/>
            </a:spcAft>
          </a:pPr>
          <a:endParaRPr lang="cs-CZ" sz="2600" kern="1200"/>
        </a:p>
      </dsp:txBody>
      <dsp:txXfrm rot="10800000">
        <a:off x="2106562" y="3633969"/>
        <a:ext cx="216826" cy="350299"/>
      </dsp:txXfrm>
    </dsp:sp>
    <dsp:sp modelId="{04E1313A-1A6F-4B05-8588-BA77A8FDEA18}">
      <dsp:nvSpPr>
        <dsp:cNvPr id="0" name=""/>
        <dsp:cNvSpPr/>
      </dsp:nvSpPr>
      <dsp:spPr>
        <a:xfrm>
          <a:off x="567384" y="1260408"/>
          <a:ext cx="2382568" cy="2267981"/>
        </a:xfrm>
        <a:prstGeom prst="ellipse">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cs-CZ" sz="1800" kern="1200" baseline="0" dirty="0">
              <a:latin typeface="Times New Roman" panose="02020603050405020304" pitchFamily="18" charset="0"/>
            </a:rPr>
            <a:t>Rodiče se toho více dozvědí o průběhu školního vzdělávání a budou moci své děti adresněji podporovat.</a:t>
          </a:r>
        </a:p>
      </dsp:txBody>
      <dsp:txXfrm>
        <a:off x="916303" y="1592546"/>
        <a:ext cx="1684730" cy="1603705"/>
      </dsp:txXfrm>
    </dsp:sp>
    <dsp:sp modelId="{4F24AAA6-C6FF-46D5-9740-F21766E79EFC}">
      <dsp:nvSpPr>
        <dsp:cNvPr id="0" name=""/>
        <dsp:cNvSpPr/>
      </dsp:nvSpPr>
      <dsp:spPr>
        <a:xfrm rot="19440000">
          <a:off x="2766673" y="1277866"/>
          <a:ext cx="253966" cy="58383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155700">
            <a:lnSpc>
              <a:spcPct val="90000"/>
            </a:lnSpc>
            <a:spcBef>
              <a:spcPct val="0"/>
            </a:spcBef>
            <a:spcAft>
              <a:spcPct val="35000"/>
            </a:spcAft>
          </a:pPr>
          <a:endParaRPr lang="cs-CZ" sz="2600" kern="1200"/>
        </a:p>
      </dsp:txBody>
      <dsp:txXfrm>
        <a:off x="2773948" y="1417024"/>
        <a:ext cx="177776" cy="35029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06B356-004D-4B98-A492-B1AE75FED9BD}">
      <dsp:nvSpPr>
        <dsp:cNvPr id="0" name=""/>
        <dsp:cNvSpPr/>
      </dsp:nvSpPr>
      <dsp:spPr>
        <a:xfrm>
          <a:off x="0" y="319496"/>
          <a:ext cx="7706816" cy="1018899"/>
        </a:xfrm>
        <a:prstGeom prst="rect">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98135" tIns="416560" rIns="598135" bIns="142240" numCol="1" spcCol="1270" anchor="t" anchorCtr="0">
          <a:noAutofit/>
        </a:bodyPr>
        <a:lstStyle/>
        <a:p>
          <a:pPr marL="228600" lvl="1" indent="-228600" algn="ctr" defTabSz="889000">
            <a:lnSpc>
              <a:spcPct val="90000"/>
            </a:lnSpc>
            <a:spcBef>
              <a:spcPct val="0"/>
            </a:spcBef>
            <a:spcAft>
              <a:spcPct val="15000"/>
            </a:spcAft>
            <a:buChar char="••"/>
          </a:pPr>
          <a:r>
            <a:rPr lang="cs-CZ" sz="2000" kern="1200" dirty="0"/>
            <a:t>výchovně-vzdělávací cíle, kritéria hodnocení/úspěchu</a:t>
          </a:r>
        </a:p>
      </dsp:txBody>
      <dsp:txXfrm>
        <a:off x="0" y="319496"/>
        <a:ext cx="7706816" cy="1018899"/>
      </dsp:txXfrm>
    </dsp:sp>
    <dsp:sp modelId="{4896C1EF-4586-4AC6-BD9F-35CE12302980}">
      <dsp:nvSpPr>
        <dsp:cNvPr id="0" name=""/>
        <dsp:cNvSpPr/>
      </dsp:nvSpPr>
      <dsp:spPr>
        <a:xfrm>
          <a:off x="953618" y="0"/>
          <a:ext cx="5394771" cy="612045"/>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910" tIns="0" rIns="203910" bIns="0" numCol="1" spcCol="1270" anchor="ctr" anchorCtr="0">
          <a:noAutofit/>
        </a:bodyPr>
        <a:lstStyle/>
        <a:p>
          <a:pPr lvl="0" algn="ctr" defTabSz="889000">
            <a:lnSpc>
              <a:spcPct val="90000"/>
            </a:lnSpc>
            <a:spcBef>
              <a:spcPct val="0"/>
            </a:spcBef>
            <a:spcAft>
              <a:spcPct val="35000"/>
            </a:spcAft>
          </a:pPr>
          <a:r>
            <a:rPr lang="cs-CZ" sz="2000" b="1" kern="1200" dirty="0"/>
            <a:t>Kam</a:t>
          </a:r>
          <a:r>
            <a:rPr lang="cs-CZ" sz="2000" kern="1200" dirty="0"/>
            <a:t> jdu/směřuji?</a:t>
          </a:r>
        </a:p>
      </dsp:txBody>
      <dsp:txXfrm>
        <a:off x="983496" y="29878"/>
        <a:ext cx="5335015" cy="552289"/>
      </dsp:txXfrm>
    </dsp:sp>
    <dsp:sp modelId="{545CA8C5-25BD-4962-8730-87510C3F266B}">
      <dsp:nvSpPr>
        <dsp:cNvPr id="0" name=""/>
        <dsp:cNvSpPr/>
      </dsp:nvSpPr>
      <dsp:spPr>
        <a:xfrm>
          <a:off x="0" y="1590603"/>
          <a:ext cx="7706816" cy="1143599"/>
        </a:xfrm>
        <a:prstGeom prst="rect">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98135" tIns="416560" rIns="598135" bIns="142240" numCol="1" spcCol="1270" anchor="t" anchorCtr="0">
          <a:noAutofit/>
        </a:bodyPr>
        <a:lstStyle/>
        <a:p>
          <a:pPr marL="228600" lvl="1" indent="-228600" algn="ctr" defTabSz="889000">
            <a:lnSpc>
              <a:spcPct val="90000"/>
            </a:lnSpc>
            <a:spcBef>
              <a:spcPct val="0"/>
            </a:spcBef>
            <a:spcAft>
              <a:spcPct val="15000"/>
            </a:spcAft>
            <a:buChar char="••"/>
          </a:pPr>
          <a:r>
            <a:rPr lang="cs-CZ" sz="2000" kern="1200" dirty="0"/>
            <a:t>kritéria, zpětná vazba, sebehodnocení, vrstevnické hodnocení, ...</a:t>
          </a:r>
        </a:p>
      </dsp:txBody>
      <dsp:txXfrm>
        <a:off x="0" y="1590603"/>
        <a:ext cx="7706816" cy="1143599"/>
      </dsp:txXfrm>
    </dsp:sp>
    <dsp:sp modelId="{C8A8E62F-6273-41A1-A3E7-67FFCC02A741}">
      <dsp:nvSpPr>
        <dsp:cNvPr id="0" name=""/>
        <dsp:cNvSpPr/>
      </dsp:nvSpPr>
      <dsp:spPr>
        <a:xfrm>
          <a:off x="953618" y="1315921"/>
          <a:ext cx="5394771" cy="63551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910" tIns="0" rIns="203910" bIns="0" numCol="1" spcCol="1270" anchor="ctr" anchorCtr="0">
          <a:noAutofit/>
        </a:bodyPr>
        <a:lstStyle/>
        <a:p>
          <a:pPr lvl="0" algn="ctr" defTabSz="889000">
            <a:lnSpc>
              <a:spcPct val="90000"/>
            </a:lnSpc>
            <a:spcBef>
              <a:spcPct val="0"/>
            </a:spcBef>
            <a:spcAft>
              <a:spcPct val="35000"/>
            </a:spcAft>
          </a:pPr>
          <a:r>
            <a:rPr lang="cs-CZ" sz="2000" b="1" kern="1200" dirty="0"/>
            <a:t>Kde</a:t>
          </a:r>
          <a:r>
            <a:rPr lang="cs-CZ" sz="2000" kern="1200" dirty="0"/>
            <a:t> se právě nacházím?</a:t>
          </a:r>
        </a:p>
      </dsp:txBody>
      <dsp:txXfrm>
        <a:off x="984641" y="1346944"/>
        <a:ext cx="5332725" cy="573464"/>
      </dsp:txXfrm>
    </dsp:sp>
    <dsp:sp modelId="{E92DC091-CCFC-46FA-9117-9FDDBD19475E}">
      <dsp:nvSpPr>
        <dsp:cNvPr id="0" name=""/>
        <dsp:cNvSpPr/>
      </dsp:nvSpPr>
      <dsp:spPr>
        <a:xfrm>
          <a:off x="0" y="3318842"/>
          <a:ext cx="7706816" cy="1563908"/>
        </a:xfrm>
        <a:prstGeom prst="rect">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98135" tIns="416560" rIns="598135" bIns="142240" numCol="1" spcCol="1270" anchor="t" anchorCtr="0">
          <a:noAutofit/>
        </a:bodyPr>
        <a:lstStyle/>
        <a:p>
          <a:pPr marL="228600" lvl="1" indent="-228600" algn="ctr" defTabSz="889000">
            <a:lnSpc>
              <a:spcPct val="90000"/>
            </a:lnSpc>
            <a:spcBef>
              <a:spcPct val="0"/>
            </a:spcBef>
            <a:spcAft>
              <a:spcPct val="15000"/>
            </a:spcAft>
            <a:buChar char="••"/>
          </a:pPr>
          <a:r>
            <a:rPr lang="cs-CZ" sz="2000" kern="1200" dirty="0"/>
            <a:t>kladení otázek, zpětná vazba, podpora lešením, sebehodnocení, vrstevnické hodnocení, …</a:t>
          </a:r>
        </a:p>
      </dsp:txBody>
      <dsp:txXfrm>
        <a:off x="0" y="3318842"/>
        <a:ext cx="7706816" cy="1563908"/>
      </dsp:txXfrm>
    </dsp:sp>
    <dsp:sp modelId="{A5758633-9A43-4C1D-8E9C-CCF36D346022}">
      <dsp:nvSpPr>
        <dsp:cNvPr id="0" name=""/>
        <dsp:cNvSpPr/>
      </dsp:nvSpPr>
      <dsp:spPr>
        <a:xfrm>
          <a:off x="1082067" y="2684076"/>
          <a:ext cx="5394771" cy="85608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910" tIns="0" rIns="203910" bIns="0" numCol="1" spcCol="1270" anchor="ctr" anchorCtr="0">
          <a:noAutofit/>
        </a:bodyPr>
        <a:lstStyle/>
        <a:p>
          <a:pPr lvl="0" algn="ctr" defTabSz="889000">
            <a:lnSpc>
              <a:spcPct val="90000"/>
            </a:lnSpc>
            <a:spcBef>
              <a:spcPct val="0"/>
            </a:spcBef>
            <a:spcAft>
              <a:spcPct val="35000"/>
            </a:spcAft>
          </a:pPr>
          <a:r>
            <a:rPr lang="cs-CZ" sz="2000" b="1" kern="1200" dirty="0"/>
            <a:t>Jak</a:t>
          </a:r>
          <a:r>
            <a:rPr lang="cs-CZ" sz="2000" kern="1200" dirty="0"/>
            <a:t> se dostanu k cíli? / Jak dál?</a:t>
          </a:r>
        </a:p>
      </dsp:txBody>
      <dsp:txXfrm>
        <a:off x="1123857" y="2725866"/>
        <a:ext cx="5311191" cy="7725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795A8D-C7F0-4666-AA40-0E45D98F3E63}">
      <dsp:nvSpPr>
        <dsp:cNvPr id="0" name=""/>
        <dsp:cNvSpPr/>
      </dsp:nvSpPr>
      <dsp:spPr>
        <a:xfrm>
          <a:off x="0" y="690826"/>
          <a:ext cx="2205244" cy="1323146"/>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cs-CZ" sz="2100" kern="1200" dirty="0"/>
            <a:t>Stanovování výchovně-vzdělávacích cílů</a:t>
          </a:r>
        </a:p>
      </dsp:txBody>
      <dsp:txXfrm>
        <a:off x="0" y="690826"/>
        <a:ext cx="2205244" cy="1323146"/>
      </dsp:txXfrm>
    </dsp:sp>
    <dsp:sp modelId="{064026BE-4ADD-4B60-983F-44DD7684FA3F}">
      <dsp:nvSpPr>
        <dsp:cNvPr id="0" name=""/>
        <dsp:cNvSpPr/>
      </dsp:nvSpPr>
      <dsp:spPr>
        <a:xfrm>
          <a:off x="2425769" y="690826"/>
          <a:ext cx="2205244" cy="1323146"/>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cs-CZ" sz="2100" kern="1200" dirty="0"/>
            <a:t>Stanovování kritérií hodnocení</a:t>
          </a:r>
        </a:p>
      </dsp:txBody>
      <dsp:txXfrm>
        <a:off x="2425769" y="690826"/>
        <a:ext cx="2205244" cy="1323146"/>
      </dsp:txXfrm>
    </dsp:sp>
    <dsp:sp modelId="{463984C7-CD6F-4876-9E50-91D05DDEBA80}">
      <dsp:nvSpPr>
        <dsp:cNvPr id="0" name=""/>
        <dsp:cNvSpPr/>
      </dsp:nvSpPr>
      <dsp:spPr>
        <a:xfrm>
          <a:off x="4851539" y="690826"/>
          <a:ext cx="2205244" cy="1323146"/>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cs-CZ" sz="2100" kern="1200" dirty="0">
              <a:solidFill>
                <a:schemeClr val="bg1"/>
              </a:solidFill>
            </a:rPr>
            <a:t>Poskytování zpětné vazby</a:t>
          </a:r>
        </a:p>
      </dsp:txBody>
      <dsp:txXfrm>
        <a:off x="4851539" y="690826"/>
        <a:ext cx="2205244" cy="1323146"/>
      </dsp:txXfrm>
    </dsp:sp>
    <dsp:sp modelId="{CBB44240-1ACE-420B-852D-87550121138B}">
      <dsp:nvSpPr>
        <dsp:cNvPr id="0" name=""/>
        <dsp:cNvSpPr/>
      </dsp:nvSpPr>
      <dsp:spPr>
        <a:xfrm>
          <a:off x="1212884" y="2234498"/>
          <a:ext cx="2205244" cy="1323146"/>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cs-CZ" sz="2100" kern="1200" dirty="0"/>
            <a:t>Sebehodnocení</a:t>
          </a:r>
        </a:p>
      </dsp:txBody>
      <dsp:txXfrm>
        <a:off x="1212884" y="2234498"/>
        <a:ext cx="2205244" cy="1323146"/>
      </dsp:txXfrm>
    </dsp:sp>
    <dsp:sp modelId="{CF5BE7DC-4892-4F8A-AB61-561653CE2F8D}">
      <dsp:nvSpPr>
        <dsp:cNvPr id="0" name=""/>
        <dsp:cNvSpPr/>
      </dsp:nvSpPr>
      <dsp:spPr>
        <a:xfrm>
          <a:off x="3638654" y="2234498"/>
          <a:ext cx="2205244" cy="1323146"/>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cs-CZ" sz="2100" kern="1200" dirty="0"/>
            <a:t>Vrstevnické hodnocení</a:t>
          </a:r>
        </a:p>
      </dsp:txBody>
      <dsp:txXfrm>
        <a:off x="3638654" y="2234498"/>
        <a:ext cx="2205244" cy="132314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848A50-AF36-41A7-9FEC-53B13326A536}">
      <dsp:nvSpPr>
        <dsp:cNvPr id="0" name=""/>
        <dsp:cNvSpPr/>
      </dsp:nvSpPr>
      <dsp:spPr>
        <a:xfrm>
          <a:off x="914" y="1064899"/>
          <a:ext cx="2139143" cy="1069571"/>
        </a:xfrm>
        <a:prstGeom prst="roundRect">
          <a:avLst>
            <a:gd name="adj" fmla="val 10000"/>
          </a:avLst>
        </a:prstGeom>
        <a:solidFill>
          <a:schemeClr val="lt1">
            <a:hueOff val="0"/>
            <a:satOff val="0"/>
            <a:lumOff val="0"/>
            <a:alphaOff val="0"/>
          </a:schemeClr>
        </a:solidFill>
        <a:ln w="19050" cap="rnd"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lang="cs-CZ" sz="1800" kern="1200" dirty="0"/>
            <a:t>Podmět   </a:t>
          </a:r>
        </a:p>
      </dsp:txBody>
      <dsp:txXfrm>
        <a:off x="32241" y="1096226"/>
        <a:ext cx="2076489" cy="1006917"/>
      </dsp:txXfrm>
    </dsp:sp>
    <dsp:sp modelId="{0BF1E0EE-2865-4C6C-A656-66D3BBF381F3}">
      <dsp:nvSpPr>
        <dsp:cNvPr id="0" name=""/>
        <dsp:cNvSpPr/>
      </dsp:nvSpPr>
      <dsp:spPr>
        <a:xfrm>
          <a:off x="214828" y="2134471"/>
          <a:ext cx="213914" cy="802178"/>
        </a:xfrm>
        <a:custGeom>
          <a:avLst/>
          <a:gdLst/>
          <a:ahLst/>
          <a:cxnLst/>
          <a:rect l="0" t="0" r="0" b="0"/>
          <a:pathLst>
            <a:path>
              <a:moveTo>
                <a:pt x="0" y="0"/>
              </a:moveTo>
              <a:lnTo>
                <a:pt x="0" y="802178"/>
              </a:lnTo>
              <a:lnTo>
                <a:pt x="213914" y="802178"/>
              </a:lnTo>
            </a:path>
          </a:pathLst>
        </a:custGeom>
        <a:noFill/>
        <a:ln w="19050" cap="rnd"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96DC568-8B49-45D7-9081-6B1A197158C3}">
      <dsp:nvSpPr>
        <dsp:cNvPr id="0" name=""/>
        <dsp:cNvSpPr/>
      </dsp:nvSpPr>
      <dsp:spPr>
        <a:xfrm>
          <a:off x="428742" y="2401864"/>
          <a:ext cx="1711315" cy="1069571"/>
        </a:xfrm>
        <a:prstGeom prst="roundRect">
          <a:avLst>
            <a:gd name="adj" fmla="val 10000"/>
          </a:avLst>
        </a:prstGeom>
        <a:solidFill>
          <a:schemeClr val="dk1">
            <a:alpha val="90000"/>
            <a:tint val="40000"/>
            <a:hueOff val="0"/>
            <a:satOff val="0"/>
            <a:lumOff val="0"/>
            <a:alphaOff val="0"/>
          </a:schemeClr>
        </a:solidFill>
        <a:ln w="19050" cap="rnd"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3815" tIns="29210" rIns="43815" bIns="29210" numCol="1" spcCol="1270" anchor="ctr" anchorCtr="0">
          <a:noAutofit/>
        </a:bodyPr>
        <a:lstStyle/>
        <a:p>
          <a:pPr lvl="0" algn="ctr" defTabSz="1022350">
            <a:lnSpc>
              <a:spcPct val="90000"/>
            </a:lnSpc>
            <a:spcBef>
              <a:spcPct val="0"/>
            </a:spcBef>
            <a:spcAft>
              <a:spcPct val="35000"/>
            </a:spcAft>
          </a:pPr>
          <a:r>
            <a:rPr lang="cs-CZ" sz="2300" kern="1200" dirty="0"/>
            <a:t>Žák </a:t>
          </a:r>
        </a:p>
      </dsp:txBody>
      <dsp:txXfrm>
        <a:off x="460069" y="2433191"/>
        <a:ext cx="1648661" cy="1006917"/>
      </dsp:txXfrm>
    </dsp:sp>
    <dsp:sp modelId="{60458CE8-D6A6-4AEE-BA28-610E02F17CFA}">
      <dsp:nvSpPr>
        <dsp:cNvPr id="0" name=""/>
        <dsp:cNvSpPr/>
      </dsp:nvSpPr>
      <dsp:spPr>
        <a:xfrm>
          <a:off x="2674844" y="1064899"/>
          <a:ext cx="2139143" cy="1069571"/>
        </a:xfrm>
        <a:prstGeom prst="roundRect">
          <a:avLst>
            <a:gd name="adj" fmla="val 10000"/>
          </a:avLst>
        </a:prstGeom>
        <a:solidFill>
          <a:schemeClr val="lt1">
            <a:hueOff val="0"/>
            <a:satOff val="0"/>
            <a:lumOff val="0"/>
            <a:alphaOff val="0"/>
          </a:schemeClr>
        </a:solidFill>
        <a:ln w="19050" cap="rnd"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lang="cs-CZ" sz="1800" kern="1200" dirty="0"/>
            <a:t>Přísudek - dimenze myšlenkových operací  </a:t>
          </a:r>
        </a:p>
      </dsp:txBody>
      <dsp:txXfrm>
        <a:off x="2706171" y="1096226"/>
        <a:ext cx="2076489" cy="1006917"/>
      </dsp:txXfrm>
    </dsp:sp>
    <dsp:sp modelId="{ABA44FD7-FB46-423F-8AD6-882501CFC4B2}">
      <dsp:nvSpPr>
        <dsp:cNvPr id="0" name=""/>
        <dsp:cNvSpPr/>
      </dsp:nvSpPr>
      <dsp:spPr>
        <a:xfrm>
          <a:off x="2888758" y="2134471"/>
          <a:ext cx="213914" cy="802178"/>
        </a:xfrm>
        <a:custGeom>
          <a:avLst/>
          <a:gdLst/>
          <a:ahLst/>
          <a:cxnLst/>
          <a:rect l="0" t="0" r="0" b="0"/>
          <a:pathLst>
            <a:path>
              <a:moveTo>
                <a:pt x="0" y="0"/>
              </a:moveTo>
              <a:lnTo>
                <a:pt x="0" y="802178"/>
              </a:lnTo>
              <a:lnTo>
                <a:pt x="213914" y="802178"/>
              </a:lnTo>
            </a:path>
          </a:pathLst>
        </a:custGeom>
        <a:noFill/>
        <a:ln w="19050" cap="rnd"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3ADE437-CFF5-46B0-98DC-F62430F3E940}">
      <dsp:nvSpPr>
        <dsp:cNvPr id="0" name=""/>
        <dsp:cNvSpPr/>
      </dsp:nvSpPr>
      <dsp:spPr>
        <a:xfrm>
          <a:off x="3102672" y="2401864"/>
          <a:ext cx="1711315" cy="1069571"/>
        </a:xfrm>
        <a:prstGeom prst="roundRect">
          <a:avLst>
            <a:gd name="adj" fmla="val 10000"/>
          </a:avLst>
        </a:prstGeom>
        <a:solidFill>
          <a:schemeClr val="dk1">
            <a:alpha val="90000"/>
            <a:tint val="40000"/>
            <a:hueOff val="0"/>
            <a:satOff val="0"/>
            <a:lumOff val="0"/>
            <a:alphaOff val="0"/>
          </a:schemeClr>
        </a:solidFill>
        <a:ln w="19050" cap="rnd"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3815" tIns="29210" rIns="43815" bIns="29210" numCol="1" spcCol="1270" anchor="ctr" anchorCtr="0">
          <a:noAutofit/>
        </a:bodyPr>
        <a:lstStyle/>
        <a:p>
          <a:pPr lvl="0" algn="ctr" defTabSz="1022350">
            <a:lnSpc>
              <a:spcPct val="90000"/>
            </a:lnSpc>
            <a:spcBef>
              <a:spcPct val="0"/>
            </a:spcBef>
            <a:spcAft>
              <a:spcPct val="35000"/>
            </a:spcAft>
          </a:pPr>
          <a:r>
            <a:rPr lang="cs-CZ" sz="2300" kern="1200" dirty="0"/>
            <a:t>vysvětlí</a:t>
          </a:r>
        </a:p>
      </dsp:txBody>
      <dsp:txXfrm>
        <a:off x="3133999" y="2433191"/>
        <a:ext cx="1648661" cy="1006917"/>
      </dsp:txXfrm>
    </dsp:sp>
    <dsp:sp modelId="{DE8D8644-FE4C-4C83-B41C-9CBCF03FD35F}">
      <dsp:nvSpPr>
        <dsp:cNvPr id="0" name=""/>
        <dsp:cNvSpPr/>
      </dsp:nvSpPr>
      <dsp:spPr>
        <a:xfrm>
          <a:off x="5348773" y="1064899"/>
          <a:ext cx="2139143" cy="1069571"/>
        </a:xfrm>
        <a:prstGeom prst="roundRect">
          <a:avLst>
            <a:gd name="adj" fmla="val 10000"/>
          </a:avLst>
        </a:prstGeom>
        <a:solidFill>
          <a:schemeClr val="lt1">
            <a:hueOff val="0"/>
            <a:satOff val="0"/>
            <a:lumOff val="0"/>
            <a:alphaOff val="0"/>
          </a:schemeClr>
        </a:solidFill>
        <a:ln w="19050" cap="rnd"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lang="cs-CZ" sz="1800" kern="1200" dirty="0"/>
            <a:t>Předmět - dimenze obsahu (učiva)</a:t>
          </a:r>
        </a:p>
      </dsp:txBody>
      <dsp:txXfrm>
        <a:off x="5380100" y="1096226"/>
        <a:ext cx="2076489" cy="1006917"/>
      </dsp:txXfrm>
    </dsp:sp>
    <dsp:sp modelId="{B3DCD354-F011-43A4-8B82-146237567313}">
      <dsp:nvSpPr>
        <dsp:cNvPr id="0" name=""/>
        <dsp:cNvSpPr/>
      </dsp:nvSpPr>
      <dsp:spPr>
        <a:xfrm>
          <a:off x="5562688" y="2134471"/>
          <a:ext cx="213914" cy="802178"/>
        </a:xfrm>
        <a:custGeom>
          <a:avLst/>
          <a:gdLst/>
          <a:ahLst/>
          <a:cxnLst/>
          <a:rect l="0" t="0" r="0" b="0"/>
          <a:pathLst>
            <a:path>
              <a:moveTo>
                <a:pt x="0" y="0"/>
              </a:moveTo>
              <a:lnTo>
                <a:pt x="0" y="802178"/>
              </a:lnTo>
              <a:lnTo>
                <a:pt x="213914" y="802178"/>
              </a:lnTo>
            </a:path>
          </a:pathLst>
        </a:custGeom>
        <a:noFill/>
        <a:ln w="19050" cap="rnd"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4088964-A3FE-48F5-8162-E4D0B96FF616}">
      <dsp:nvSpPr>
        <dsp:cNvPr id="0" name=""/>
        <dsp:cNvSpPr/>
      </dsp:nvSpPr>
      <dsp:spPr>
        <a:xfrm>
          <a:off x="5776602" y="2401864"/>
          <a:ext cx="1711315" cy="1069571"/>
        </a:xfrm>
        <a:prstGeom prst="roundRect">
          <a:avLst>
            <a:gd name="adj" fmla="val 10000"/>
          </a:avLst>
        </a:prstGeom>
        <a:solidFill>
          <a:schemeClr val="dk1">
            <a:alpha val="90000"/>
            <a:tint val="40000"/>
            <a:hueOff val="0"/>
            <a:satOff val="0"/>
            <a:lumOff val="0"/>
            <a:alphaOff val="0"/>
          </a:schemeClr>
        </a:solidFill>
        <a:ln w="19050" cap="rnd"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3815" tIns="29210" rIns="43815" bIns="29210" numCol="1" spcCol="1270" anchor="ctr" anchorCtr="0">
          <a:noAutofit/>
        </a:bodyPr>
        <a:lstStyle/>
        <a:p>
          <a:pPr lvl="0" algn="ctr" defTabSz="1022350">
            <a:lnSpc>
              <a:spcPct val="90000"/>
            </a:lnSpc>
            <a:spcBef>
              <a:spcPct val="0"/>
            </a:spcBef>
            <a:spcAft>
              <a:spcPct val="35000"/>
            </a:spcAft>
          </a:pPr>
          <a:r>
            <a:rPr lang="cs-CZ" sz="2300" kern="1200" dirty="0"/>
            <a:t>důsledky bitvy na Bílé hoře.</a:t>
          </a:r>
        </a:p>
      </dsp:txBody>
      <dsp:txXfrm>
        <a:off x="5807929" y="2433191"/>
        <a:ext cx="1648661" cy="1006917"/>
      </dsp:txXfrm>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62" name="Rectangle 2"/>
          <p:cNvSpPr>
            <a:spLocks noGrp="1" noChangeArrowheads="1"/>
          </p:cNvSpPr>
          <p:nvPr>
            <p:ph type="hdr" sz="quarter"/>
          </p:nvPr>
        </p:nvSpPr>
        <p:spPr bwMode="auto">
          <a:xfrm>
            <a:off x="1" y="0"/>
            <a:ext cx="2929837" cy="496650"/>
          </a:xfrm>
          <a:prstGeom prst="rect">
            <a:avLst/>
          </a:prstGeom>
          <a:noFill/>
          <a:ln w="9525">
            <a:noFill/>
            <a:miter lim="800000"/>
            <a:headEnd/>
            <a:tailEnd/>
          </a:ln>
          <a:effectLst/>
        </p:spPr>
        <p:txBody>
          <a:bodyPr vert="horz" wrap="square" lIns="90980" tIns="45490" rIns="90980" bIns="45490" numCol="1" anchor="t" anchorCtr="0" compatLnSpc="1">
            <a:prstTxWarp prst="textNoShape">
              <a:avLst/>
            </a:prstTxWarp>
          </a:bodyPr>
          <a:lstStyle>
            <a:lvl1pPr>
              <a:defRPr sz="1200">
                <a:latin typeface="Times New Roman" pitchFamily="18" charset="0"/>
              </a:defRPr>
            </a:lvl1pPr>
          </a:lstStyle>
          <a:p>
            <a:pPr>
              <a:defRPr/>
            </a:pPr>
            <a:endParaRPr lang="cs-CZ"/>
          </a:p>
        </p:txBody>
      </p:sp>
      <p:sp>
        <p:nvSpPr>
          <p:cNvPr id="143363" name="Rectangle 3"/>
          <p:cNvSpPr>
            <a:spLocks noGrp="1" noChangeArrowheads="1"/>
          </p:cNvSpPr>
          <p:nvPr>
            <p:ph type="dt" sz="quarter" idx="1"/>
          </p:nvPr>
        </p:nvSpPr>
        <p:spPr bwMode="auto">
          <a:xfrm>
            <a:off x="3829762" y="0"/>
            <a:ext cx="2929837" cy="496650"/>
          </a:xfrm>
          <a:prstGeom prst="rect">
            <a:avLst/>
          </a:prstGeom>
          <a:noFill/>
          <a:ln w="9525">
            <a:noFill/>
            <a:miter lim="800000"/>
            <a:headEnd/>
            <a:tailEnd/>
          </a:ln>
          <a:effectLst/>
        </p:spPr>
        <p:txBody>
          <a:bodyPr vert="horz" wrap="square" lIns="90980" tIns="45490" rIns="90980" bIns="45490" numCol="1" anchor="t" anchorCtr="0" compatLnSpc="1">
            <a:prstTxWarp prst="textNoShape">
              <a:avLst/>
            </a:prstTxWarp>
          </a:bodyPr>
          <a:lstStyle>
            <a:lvl1pPr algn="r">
              <a:defRPr sz="1200">
                <a:latin typeface="Times New Roman" pitchFamily="18" charset="0"/>
              </a:defRPr>
            </a:lvl1pPr>
          </a:lstStyle>
          <a:p>
            <a:pPr>
              <a:defRPr/>
            </a:pPr>
            <a:endParaRPr lang="cs-CZ"/>
          </a:p>
        </p:txBody>
      </p:sp>
      <p:sp>
        <p:nvSpPr>
          <p:cNvPr id="143364" name="Rectangle 4"/>
          <p:cNvSpPr>
            <a:spLocks noGrp="1" noChangeArrowheads="1"/>
          </p:cNvSpPr>
          <p:nvPr>
            <p:ph type="ftr" sz="quarter" idx="2"/>
          </p:nvPr>
        </p:nvSpPr>
        <p:spPr bwMode="auto">
          <a:xfrm>
            <a:off x="1" y="9444277"/>
            <a:ext cx="2929837" cy="496650"/>
          </a:xfrm>
          <a:prstGeom prst="rect">
            <a:avLst/>
          </a:prstGeom>
          <a:noFill/>
          <a:ln w="9525">
            <a:noFill/>
            <a:miter lim="800000"/>
            <a:headEnd/>
            <a:tailEnd/>
          </a:ln>
          <a:effectLst/>
        </p:spPr>
        <p:txBody>
          <a:bodyPr vert="horz" wrap="square" lIns="90980" tIns="45490" rIns="90980" bIns="45490" numCol="1" anchor="b" anchorCtr="0" compatLnSpc="1">
            <a:prstTxWarp prst="textNoShape">
              <a:avLst/>
            </a:prstTxWarp>
          </a:bodyPr>
          <a:lstStyle>
            <a:lvl1pPr>
              <a:defRPr sz="1200">
                <a:latin typeface="Times New Roman" pitchFamily="18" charset="0"/>
              </a:defRPr>
            </a:lvl1pPr>
          </a:lstStyle>
          <a:p>
            <a:pPr>
              <a:defRPr/>
            </a:pPr>
            <a:endParaRPr lang="cs-CZ"/>
          </a:p>
        </p:txBody>
      </p:sp>
      <p:sp>
        <p:nvSpPr>
          <p:cNvPr id="143365" name="Rectangle 5"/>
          <p:cNvSpPr>
            <a:spLocks noGrp="1" noChangeArrowheads="1"/>
          </p:cNvSpPr>
          <p:nvPr>
            <p:ph type="sldNum" sz="quarter" idx="3"/>
          </p:nvPr>
        </p:nvSpPr>
        <p:spPr bwMode="auto">
          <a:xfrm>
            <a:off x="3829762" y="9444277"/>
            <a:ext cx="2929837" cy="496650"/>
          </a:xfrm>
          <a:prstGeom prst="rect">
            <a:avLst/>
          </a:prstGeom>
          <a:noFill/>
          <a:ln w="9525">
            <a:noFill/>
            <a:miter lim="800000"/>
            <a:headEnd/>
            <a:tailEnd/>
          </a:ln>
          <a:effectLst/>
        </p:spPr>
        <p:txBody>
          <a:bodyPr vert="horz" wrap="square" lIns="90980" tIns="45490" rIns="90980" bIns="45490" numCol="1" anchor="b" anchorCtr="0" compatLnSpc="1">
            <a:prstTxWarp prst="textNoShape">
              <a:avLst/>
            </a:prstTxWarp>
          </a:bodyPr>
          <a:lstStyle>
            <a:lvl1pPr algn="r">
              <a:defRPr sz="1200">
                <a:latin typeface="Times New Roman" pitchFamily="18" charset="0"/>
              </a:defRPr>
            </a:lvl1pPr>
          </a:lstStyle>
          <a:p>
            <a:fld id="{FD659713-0E91-4464-8BB0-E40755183797}" type="slidenum">
              <a:rPr lang="cs-CZ" altLang="cs-CZ"/>
              <a:pPr/>
              <a:t>‹#›</a:t>
            </a:fld>
            <a:endParaRPr lang="cs-CZ" altLang="cs-CZ"/>
          </a:p>
        </p:txBody>
      </p:sp>
    </p:spTree>
    <p:extLst>
      <p:ext uri="{BB962C8B-B14F-4D97-AF65-F5344CB8AC3E}">
        <p14:creationId xmlns:p14="http://schemas.microsoft.com/office/powerpoint/2010/main" val="227242571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hdr" sz="quarter"/>
          </p:nvPr>
        </p:nvSpPr>
        <p:spPr bwMode="auto">
          <a:xfrm>
            <a:off x="1" y="0"/>
            <a:ext cx="2929837" cy="496650"/>
          </a:xfrm>
          <a:prstGeom prst="rect">
            <a:avLst/>
          </a:prstGeom>
          <a:noFill/>
          <a:ln w="9525">
            <a:noFill/>
            <a:miter lim="800000"/>
            <a:headEnd/>
            <a:tailEnd/>
          </a:ln>
          <a:effectLst/>
        </p:spPr>
        <p:txBody>
          <a:bodyPr vert="horz" wrap="square" lIns="90980" tIns="45490" rIns="90980" bIns="45490" numCol="1" anchor="t" anchorCtr="0" compatLnSpc="1">
            <a:prstTxWarp prst="textNoShape">
              <a:avLst/>
            </a:prstTxWarp>
          </a:bodyPr>
          <a:lstStyle>
            <a:lvl1pPr>
              <a:defRPr sz="1200">
                <a:latin typeface="Times New Roman" pitchFamily="18" charset="0"/>
              </a:defRPr>
            </a:lvl1pPr>
          </a:lstStyle>
          <a:p>
            <a:pPr>
              <a:defRPr/>
            </a:pPr>
            <a:endParaRPr lang="cs-CZ"/>
          </a:p>
        </p:txBody>
      </p:sp>
      <p:sp>
        <p:nvSpPr>
          <p:cNvPr id="12291" name="Rectangle 3"/>
          <p:cNvSpPr>
            <a:spLocks noGrp="1" noChangeArrowheads="1"/>
          </p:cNvSpPr>
          <p:nvPr>
            <p:ph type="dt" idx="1"/>
          </p:nvPr>
        </p:nvSpPr>
        <p:spPr bwMode="auto">
          <a:xfrm>
            <a:off x="3829762" y="0"/>
            <a:ext cx="2929837" cy="496650"/>
          </a:xfrm>
          <a:prstGeom prst="rect">
            <a:avLst/>
          </a:prstGeom>
          <a:noFill/>
          <a:ln w="9525">
            <a:noFill/>
            <a:miter lim="800000"/>
            <a:headEnd/>
            <a:tailEnd/>
          </a:ln>
          <a:effectLst/>
        </p:spPr>
        <p:txBody>
          <a:bodyPr vert="horz" wrap="square" lIns="90980" tIns="45490" rIns="90980" bIns="45490" numCol="1" anchor="t" anchorCtr="0" compatLnSpc="1">
            <a:prstTxWarp prst="textNoShape">
              <a:avLst/>
            </a:prstTxWarp>
          </a:bodyPr>
          <a:lstStyle>
            <a:lvl1pPr algn="r">
              <a:defRPr sz="1200">
                <a:latin typeface="Times New Roman" pitchFamily="18" charset="0"/>
              </a:defRPr>
            </a:lvl1pPr>
          </a:lstStyle>
          <a:p>
            <a:pPr>
              <a:defRPr/>
            </a:pPr>
            <a:endParaRPr lang="cs-CZ"/>
          </a:p>
        </p:txBody>
      </p:sp>
      <p:sp>
        <p:nvSpPr>
          <p:cNvPr id="5124" name="Rectangle 4"/>
          <p:cNvSpPr>
            <a:spLocks noGrp="1" noRot="1" noChangeAspect="1" noChangeArrowheads="1" noTextEdit="1"/>
          </p:cNvSpPr>
          <p:nvPr>
            <p:ph type="sldImg" idx="2"/>
          </p:nvPr>
        </p:nvSpPr>
        <p:spPr bwMode="auto">
          <a:xfrm>
            <a:off x="895350" y="746125"/>
            <a:ext cx="4970463" cy="3729038"/>
          </a:xfrm>
          <a:prstGeom prst="rect">
            <a:avLst/>
          </a:prstGeom>
          <a:noFill/>
          <a:ln w="9525">
            <a:solidFill>
              <a:srgbClr val="000000"/>
            </a:solidFill>
            <a:miter lim="800000"/>
            <a:headEnd/>
            <a:tailEnd/>
          </a:ln>
        </p:spPr>
      </p:sp>
      <p:sp>
        <p:nvSpPr>
          <p:cNvPr id="12293" name="Rectangle 5"/>
          <p:cNvSpPr>
            <a:spLocks noGrp="1" noChangeArrowheads="1"/>
          </p:cNvSpPr>
          <p:nvPr>
            <p:ph type="body" sz="quarter" idx="3"/>
          </p:nvPr>
        </p:nvSpPr>
        <p:spPr bwMode="auto">
          <a:xfrm>
            <a:off x="676117" y="4722138"/>
            <a:ext cx="5408930" cy="4474607"/>
          </a:xfrm>
          <a:prstGeom prst="rect">
            <a:avLst/>
          </a:prstGeom>
          <a:noFill/>
          <a:ln w="9525">
            <a:noFill/>
            <a:miter lim="800000"/>
            <a:headEnd/>
            <a:tailEnd/>
          </a:ln>
          <a:effectLst/>
        </p:spPr>
        <p:txBody>
          <a:bodyPr vert="horz" wrap="square" lIns="90980" tIns="45490" rIns="90980" bIns="45490" numCol="1" anchor="t" anchorCtr="0" compatLnSpc="1">
            <a:prstTxWarp prst="textNoShape">
              <a:avLst/>
            </a:prstTxWarp>
          </a:bodyPr>
          <a:lstStyle/>
          <a:p>
            <a:pPr lvl="0"/>
            <a:r>
              <a:rPr lang="cs-CZ" noProof="0" smtClean="0"/>
              <a:t>Klepnutím lze upravit styly předlohy textu.</a:t>
            </a:r>
          </a:p>
          <a:p>
            <a:pPr lvl="1"/>
            <a:r>
              <a:rPr lang="cs-CZ" noProof="0" smtClean="0"/>
              <a:t>Druhá úroveň</a:t>
            </a:r>
          </a:p>
          <a:p>
            <a:pPr lvl="2"/>
            <a:r>
              <a:rPr lang="cs-CZ" noProof="0" smtClean="0"/>
              <a:t>Třetí úroveň</a:t>
            </a:r>
          </a:p>
          <a:p>
            <a:pPr lvl="3"/>
            <a:r>
              <a:rPr lang="cs-CZ" noProof="0" smtClean="0"/>
              <a:t>Čtvrtá úroveň</a:t>
            </a:r>
          </a:p>
          <a:p>
            <a:pPr lvl="4"/>
            <a:r>
              <a:rPr lang="cs-CZ" noProof="0" smtClean="0"/>
              <a:t>Pátá úroveň</a:t>
            </a:r>
          </a:p>
        </p:txBody>
      </p:sp>
      <p:sp>
        <p:nvSpPr>
          <p:cNvPr id="12294" name="Rectangle 6"/>
          <p:cNvSpPr>
            <a:spLocks noGrp="1" noChangeArrowheads="1"/>
          </p:cNvSpPr>
          <p:nvPr>
            <p:ph type="ftr" sz="quarter" idx="4"/>
          </p:nvPr>
        </p:nvSpPr>
        <p:spPr bwMode="auto">
          <a:xfrm>
            <a:off x="1" y="9444277"/>
            <a:ext cx="2929837" cy="496650"/>
          </a:xfrm>
          <a:prstGeom prst="rect">
            <a:avLst/>
          </a:prstGeom>
          <a:noFill/>
          <a:ln w="9525">
            <a:noFill/>
            <a:miter lim="800000"/>
            <a:headEnd/>
            <a:tailEnd/>
          </a:ln>
          <a:effectLst/>
        </p:spPr>
        <p:txBody>
          <a:bodyPr vert="horz" wrap="square" lIns="90980" tIns="45490" rIns="90980" bIns="45490" numCol="1" anchor="b" anchorCtr="0" compatLnSpc="1">
            <a:prstTxWarp prst="textNoShape">
              <a:avLst/>
            </a:prstTxWarp>
          </a:bodyPr>
          <a:lstStyle>
            <a:lvl1pPr>
              <a:defRPr sz="1200">
                <a:latin typeface="Times New Roman" pitchFamily="18" charset="0"/>
              </a:defRPr>
            </a:lvl1pPr>
          </a:lstStyle>
          <a:p>
            <a:pPr>
              <a:defRPr/>
            </a:pPr>
            <a:endParaRPr lang="cs-CZ"/>
          </a:p>
        </p:txBody>
      </p:sp>
      <p:sp>
        <p:nvSpPr>
          <p:cNvPr id="12295" name="Rectangle 7"/>
          <p:cNvSpPr>
            <a:spLocks noGrp="1" noChangeArrowheads="1"/>
          </p:cNvSpPr>
          <p:nvPr>
            <p:ph type="sldNum" sz="quarter" idx="5"/>
          </p:nvPr>
        </p:nvSpPr>
        <p:spPr bwMode="auto">
          <a:xfrm>
            <a:off x="3829762" y="9444277"/>
            <a:ext cx="2929837" cy="496650"/>
          </a:xfrm>
          <a:prstGeom prst="rect">
            <a:avLst/>
          </a:prstGeom>
          <a:noFill/>
          <a:ln w="9525">
            <a:noFill/>
            <a:miter lim="800000"/>
            <a:headEnd/>
            <a:tailEnd/>
          </a:ln>
          <a:effectLst/>
        </p:spPr>
        <p:txBody>
          <a:bodyPr vert="horz" wrap="square" lIns="90980" tIns="45490" rIns="90980" bIns="45490" numCol="1" anchor="b" anchorCtr="0" compatLnSpc="1">
            <a:prstTxWarp prst="textNoShape">
              <a:avLst/>
            </a:prstTxWarp>
          </a:bodyPr>
          <a:lstStyle>
            <a:lvl1pPr algn="r">
              <a:defRPr sz="1200">
                <a:latin typeface="Times New Roman" pitchFamily="18" charset="0"/>
              </a:defRPr>
            </a:lvl1pPr>
          </a:lstStyle>
          <a:p>
            <a:fld id="{CEA2309A-0C66-4509-AA0F-EF3BF4798051}" type="slidenum">
              <a:rPr lang="cs-CZ" altLang="cs-CZ"/>
              <a:pPr/>
              <a:t>‹#›</a:t>
            </a:fld>
            <a:endParaRPr lang="cs-CZ" altLang="cs-CZ"/>
          </a:p>
        </p:txBody>
      </p:sp>
    </p:spTree>
    <p:extLst>
      <p:ext uri="{BB962C8B-B14F-4D97-AF65-F5344CB8AC3E}">
        <p14:creationId xmlns:p14="http://schemas.microsoft.com/office/powerpoint/2010/main" val="86256334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a:noFill/>
        </p:spPr>
        <p:txBody>
          <a:bodyPr/>
          <a:lstStyle/>
          <a:p>
            <a:fld id="{740B45DF-5C33-4801-A014-B497D732786F}" type="slidenum">
              <a:rPr lang="cs-CZ" altLang="cs-CZ"/>
              <a:pPr/>
              <a:t>2</a:t>
            </a:fld>
            <a:endParaRPr lang="cs-CZ" altLang="cs-CZ"/>
          </a:p>
        </p:txBody>
      </p:sp>
      <p:sp>
        <p:nvSpPr>
          <p:cNvPr id="8195" name="Rectangle 2"/>
          <p:cNvSpPr>
            <a:spLocks noGrp="1" noRot="1" noChangeAspect="1" noChangeArrowheads="1" noTextEdit="1"/>
          </p:cNvSpPr>
          <p:nvPr>
            <p:ph type="sldImg"/>
          </p:nvPr>
        </p:nvSpPr>
        <p:spPr>
          <a:ln/>
        </p:spPr>
      </p:sp>
      <p:sp>
        <p:nvSpPr>
          <p:cNvPr id="8196" name="Rectangle 3"/>
          <p:cNvSpPr>
            <a:spLocks noGrp="1" noChangeArrowheads="1"/>
          </p:cNvSpPr>
          <p:nvPr>
            <p:ph type="body" idx="1"/>
          </p:nvPr>
        </p:nvSpPr>
        <p:spPr>
          <a:noFill/>
          <a:ln/>
        </p:spPr>
        <p:txBody>
          <a:bodyPr/>
          <a:lstStyle/>
          <a:p>
            <a:pPr eaLnBrk="1" hangingPunct="1"/>
            <a:endParaRPr lang="cs-CZ" altLang="cs-CZ" smtClean="0"/>
          </a:p>
        </p:txBody>
      </p:sp>
    </p:spTree>
    <p:extLst>
      <p:ext uri="{BB962C8B-B14F-4D97-AF65-F5344CB8AC3E}">
        <p14:creationId xmlns:p14="http://schemas.microsoft.com/office/powerpoint/2010/main" val="35457369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CEA2309A-0C66-4509-AA0F-EF3BF4798051}" type="slidenum">
              <a:rPr lang="cs-CZ" altLang="cs-CZ" smtClean="0"/>
              <a:pPr/>
              <a:t>6</a:t>
            </a:fld>
            <a:endParaRPr lang="cs-CZ" altLang="cs-CZ"/>
          </a:p>
        </p:txBody>
      </p:sp>
    </p:spTree>
    <p:extLst>
      <p:ext uri="{BB962C8B-B14F-4D97-AF65-F5344CB8AC3E}">
        <p14:creationId xmlns:p14="http://schemas.microsoft.com/office/powerpoint/2010/main" val="42333794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a:t>Abych věděl, jestli mohu pokračovat nebo to mám vysvětlit</a:t>
            </a:r>
            <a:r>
              <a:rPr lang="cs-CZ" baseline="0" dirty="0"/>
              <a:t> znovu. Písemka, testy, otázkami!!! Aktivní versus pasivní žáci! Mají se žáci hlásit o slovo? </a:t>
            </a:r>
            <a:endParaRPr lang="cs-CZ" dirty="0"/>
          </a:p>
        </p:txBody>
      </p:sp>
      <p:sp>
        <p:nvSpPr>
          <p:cNvPr id="4" name="Zástupný symbol pro číslo snímku 3"/>
          <p:cNvSpPr>
            <a:spLocks noGrp="1"/>
          </p:cNvSpPr>
          <p:nvPr>
            <p:ph type="sldNum" sz="quarter" idx="10"/>
          </p:nvPr>
        </p:nvSpPr>
        <p:spPr/>
        <p:txBody>
          <a:bodyPr/>
          <a:lstStyle/>
          <a:p>
            <a:fld id="{16CA51E8-824C-4F22-B21D-241C8B6FE6AE}" type="slidenum">
              <a:rPr lang="cs-CZ" smtClean="0"/>
              <a:pPr/>
              <a:t>59</a:t>
            </a:fld>
            <a:endParaRPr lang="cs-CZ"/>
          </a:p>
        </p:txBody>
      </p:sp>
    </p:spTree>
    <p:extLst>
      <p:ext uri="{BB962C8B-B14F-4D97-AF65-F5344CB8AC3E}">
        <p14:creationId xmlns:p14="http://schemas.microsoft.com/office/powerpoint/2010/main" val="1511547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err="1"/>
              <a:t>Its</a:t>
            </a:r>
            <a:r>
              <a:rPr lang="cs-CZ" dirty="0"/>
              <a:t> on </a:t>
            </a:r>
            <a:r>
              <a:rPr lang="cs-CZ" dirty="0" err="1"/>
              <a:t>its</a:t>
            </a:r>
            <a:r>
              <a:rPr lang="cs-CZ" dirty="0"/>
              <a:t> </a:t>
            </a:r>
            <a:r>
              <a:rPr lang="cs-CZ" dirty="0" err="1"/>
              <a:t>way</a:t>
            </a:r>
            <a:r>
              <a:rPr lang="cs-CZ" dirty="0"/>
              <a:t>       Subjektivní,</a:t>
            </a:r>
            <a:r>
              <a:rPr lang="cs-CZ" baseline="0" dirty="0"/>
              <a:t> afektivní, ovlivnění ostatními … nutno hlasovat ve stejný okamžik</a:t>
            </a:r>
            <a:endParaRPr lang="cs-CZ" dirty="0"/>
          </a:p>
        </p:txBody>
      </p:sp>
      <p:sp>
        <p:nvSpPr>
          <p:cNvPr id="4" name="Zástupný symbol pro číslo snímku 3"/>
          <p:cNvSpPr>
            <a:spLocks noGrp="1"/>
          </p:cNvSpPr>
          <p:nvPr>
            <p:ph type="sldNum" sz="quarter" idx="10"/>
          </p:nvPr>
        </p:nvSpPr>
        <p:spPr/>
        <p:txBody>
          <a:bodyPr/>
          <a:lstStyle/>
          <a:p>
            <a:fld id="{16CA51E8-824C-4F22-B21D-241C8B6FE6AE}" type="slidenum">
              <a:rPr lang="cs-CZ" smtClean="0"/>
              <a:pPr/>
              <a:t>61</a:t>
            </a:fld>
            <a:endParaRPr lang="cs-CZ"/>
          </a:p>
        </p:txBody>
      </p:sp>
    </p:spTree>
    <p:extLst>
      <p:ext uri="{BB962C8B-B14F-4D97-AF65-F5344CB8AC3E}">
        <p14:creationId xmlns:p14="http://schemas.microsoft.com/office/powerpoint/2010/main" val="5205355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10"/>
          </p:nvPr>
        </p:nvSpPr>
        <p:spPr/>
        <p:txBody>
          <a:bodyPr/>
          <a:lstStyle/>
          <a:p>
            <a:fld id="{16CA51E8-824C-4F22-B21D-241C8B6FE6AE}" type="slidenum">
              <a:rPr lang="cs-CZ" smtClean="0"/>
              <a:pPr/>
              <a:t>68</a:t>
            </a:fld>
            <a:endParaRPr lang="cs-CZ"/>
          </a:p>
        </p:txBody>
      </p:sp>
    </p:spTree>
    <p:extLst>
      <p:ext uri="{BB962C8B-B14F-4D97-AF65-F5344CB8AC3E}">
        <p14:creationId xmlns:p14="http://schemas.microsoft.com/office/powerpoint/2010/main" val="7731647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CADBC8BC-8A8E-4066-9AB3-B03B1102D616}" type="slidenum">
              <a:rPr lang="cs-CZ" smtClean="0"/>
              <a:t>111</a:t>
            </a:fld>
            <a:endParaRPr lang="cs-CZ"/>
          </a:p>
        </p:txBody>
      </p:sp>
    </p:spTree>
    <p:extLst>
      <p:ext uri="{BB962C8B-B14F-4D97-AF65-F5344CB8AC3E}">
        <p14:creationId xmlns:p14="http://schemas.microsoft.com/office/powerpoint/2010/main" val="33458904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grpSp>
        <p:nvGrpSpPr>
          <p:cNvPr id="7" name="Group 6"/>
          <p:cNvGrpSpPr/>
          <p:nvPr/>
        </p:nvGrpSpPr>
        <p:grpSpPr>
          <a:xfrm>
            <a:off x="-8466" y="-8468"/>
            <a:ext cx="9171316" cy="6874935"/>
            <a:chOff x="-8466" y="-8468"/>
            <a:chExt cx="9171316" cy="6874935"/>
          </a:xfrm>
        </p:grpSpPr>
        <p:cxnSp>
          <p:nvCxnSpPr>
            <p:cNvPr id="28" name="Straight Connector 27"/>
            <p:cNvCxnSpPr/>
            <p:nvPr/>
          </p:nvCxnSpPr>
          <p:spPr>
            <a:xfrm flipV="1">
              <a:off x="5130830" y="4175605"/>
              <a:ext cx="4022475" cy="2682396"/>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7042707"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30" name="Freeform 2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Freeform 3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2" name="Freeform 3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33" name="Freeform 3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4" name="Freeform 3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5" name="Freeform 34"/>
            <p:cNvSpPr/>
            <p:nvPr/>
          </p:nvSpPr>
          <p:spPr>
            <a:xfrm>
              <a:off x="8094165"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2">
                <a:lumMod val="75000"/>
                <a:alpha val="82000"/>
              </a:schemeClr>
            </a:solidFill>
            <a:ln>
              <a:noFill/>
            </a:ln>
            <a:effectLst/>
          </p:spPr>
          <p:style>
            <a:lnRef idx="1">
              <a:schemeClr val="accent1"/>
            </a:lnRef>
            <a:fillRef idx="3">
              <a:schemeClr val="accent1"/>
            </a:fillRef>
            <a:effectRef idx="2">
              <a:schemeClr val="accent1"/>
            </a:effectRef>
            <a:fontRef idx="minor">
              <a:schemeClr val="lt1"/>
            </a:fontRef>
          </p:style>
        </p:sp>
        <p:sp>
          <p:nvSpPr>
            <p:cNvPr id="36" name="Freeform 35"/>
            <p:cNvSpPr/>
            <p:nvPr/>
          </p:nvSpPr>
          <p:spPr>
            <a:xfrm>
              <a:off x="8068764"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1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595" y="2404534"/>
            <a:ext cx="5826719" cy="1646302"/>
          </a:xfrm>
        </p:spPr>
        <p:txBody>
          <a:bodyPr anchor="b">
            <a:noAutofit/>
          </a:bodyPr>
          <a:lstStyle>
            <a:lvl1pPr algn="r">
              <a:defRPr sz="5400">
                <a:solidFill>
                  <a:schemeClr val="accent1"/>
                </a:solidFill>
              </a:defRPr>
            </a:lvl1pPr>
          </a:lstStyle>
          <a:p>
            <a:r>
              <a:rPr lang="cs-CZ" smtClean="0"/>
              <a:t>Kliknutím lze upravit styl.</a:t>
            </a:r>
            <a:endParaRPr lang="en-US" dirty="0"/>
          </a:p>
        </p:txBody>
      </p:sp>
      <p:sp>
        <p:nvSpPr>
          <p:cNvPr id="3" name="Subtitle 2"/>
          <p:cNvSpPr>
            <a:spLocks noGrp="1"/>
          </p:cNvSpPr>
          <p:nvPr>
            <p:ph type="subTitle" idx="1"/>
          </p:nvPr>
        </p:nvSpPr>
        <p:spPr>
          <a:xfrm>
            <a:off x="1130595" y="4050834"/>
            <a:ext cx="582671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smtClean="0"/>
              <a:t>Kliknutím lze upravit styl předlohy.</a:t>
            </a:r>
            <a:endParaRPr lang="en-US" dirty="0"/>
          </a:p>
        </p:txBody>
      </p:sp>
      <p:sp>
        <p:nvSpPr>
          <p:cNvPr id="4" name="Date Placeholder 3"/>
          <p:cNvSpPr>
            <a:spLocks noGrp="1"/>
          </p:cNvSpPr>
          <p:nvPr>
            <p:ph type="dt" sz="half" idx="10"/>
          </p:nvPr>
        </p:nvSpPr>
        <p:spPr/>
        <p:txBody>
          <a:bodyPr/>
          <a:lstStyle/>
          <a:p>
            <a:pPr>
              <a:defRPr/>
            </a:pPr>
            <a:endParaRPr lang="cs-CZ"/>
          </a:p>
        </p:txBody>
      </p:sp>
      <p:sp>
        <p:nvSpPr>
          <p:cNvPr id="5" name="Footer Placeholder 4"/>
          <p:cNvSpPr>
            <a:spLocks noGrp="1"/>
          </p:cNvSpPr>
          <p:nvPr>
            <p:ph type="ftr" sz="quarter" idx="11"/>
          </p:nvPr>
        </p:nvSpPr>
        <p:spPr/>
        <p:txBody>
          <a:bodyPr/>
          <a:lstStyle/>
          <a:p>
            <a:pPr>
              <a:defRPr/>
            </a:pPr>
            <a:endParaRPr lang="cs-CZ"/>
          </a:p>
        </p:txBody>
      </p:sp>
      <p:sp>
        <p:nvSpPr>
          <p:cNvPr id="6" name="Slide Number Placeholder 5"/>
          <p:cNvSpPr>
            <a:spLocks noGrp="1"/>
          </p:cNvSpPr>
          <p:nvPr>
            <p:ph type="sldNum" sz="quarter" idx="12"/>
          </p:nvPr>
        </p:nvSpPr>
        <p:spPr/>
        <p:txBody>
          <a:bodyPr/>
          <a:lstStyle/>
          <a:p>
            <a:fld id="{3BBBA585-431D-4395-91C6-C6FD40E954D5}" type="slidenum">
              <a:rPr lang="cs-CZ" altLang="cs-CZ" smtClean="0"/>
              <a:pPr/>
              <a:t>‹#›</a:t>
            </a:fld>
            <a:endParaRPr lang="cs-CZ" altLang="cs-CZ"/>
          </a:p>
        </p:txBody>
      </p:sp>
    </p:spTree>
    <p:extLst>
      <p:ext uri="{BB962C8B-B14F-4D97-AF65-F5344CB8AC3E}">
        <p14:creationId xmlns:p14="http://schemas.microsoft.com/office/powerpoint/2010/main" val="38441078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Název a popisek">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3403600"/>
          </a:xfrm>
        </p:spPr>
        <p:txBody>
          <a:bodyPr anchor="ctr">
            <a:normAutofit/>
          </a:bodyPr>
          <a:lstStyle>
            <a:lvl1pPr algn="l">
              <a:defRPr sz="4400" b="0" cap="none"/>
            </a:lvl1pPr>
          </a:lstStyle>
          <a:p>
            <a:r>
              <a:rPr lang="cs-CZ" smtClean="0"/>
              <a:t>Kliknutím lze upravit styl.</a:t>
            </a:r>
            <a:endParaRPr lang="en-US" dirty="0"/>
          </a:p>
        </p:txBody>
      </p:sp>
      <p:sp>
        <p:nvSpPr>
          <p:cNvPr id="3" name="Text Placeholder 2"/>
          <p:cNvSpPr>
            <a:spLocks noGrp="1"/>
          </p:cNvSpPr>
          <p:nvPr>
            <p:ph type="body" idx="1"/>
          </p:nvPr>
        </p:nvSpPr>
        <p:spPr>
          <a:xfrm>
            <a:off x="609600" y="4470400"/>
            <a:ext cx="6347714"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Kliknutím lze upravit styly předlohy textu.</a:t>
            </a:r>
          </a:p>
        </p:txBody>
      </p:sp>
      <p:sp>
        <p:nvSpPr>
          <p:cNvPr id="4" name="Date Placeholder 3"/>
          <p:cNvSpPr>
            <a:spLocks noGrp="1"/>
          </p:cNvSpPr>
          <p:nvPr>
            <p:ph type="dt" sz="half" idx="10"/>
          </p:nvPr>
        </p:nvSpPr>
        <p:spPr/>
        <p:txBody>
          <a:bodyPr/>
          <a:lstStyle/>
          <a:p>
            <a:pPr>
              <a:defRPr/>
            </a:pPr>
            <a:endParaRPr lang="cs-CZ"/>
          </a:p>
        </p:txBody>
      </p:sp>
      <p:sp>
        <p:nvSpPr>
          <p:cNvPr id="5" name="Footer Placeholder 4"/>
          <p:cNvSpPr>
            <a:spLocks noGrp="1"/>
          </p:cNvSpPr>
          <p:nvPr>
            <p:ph type="ftr" sz="quarter" idx="11"/>
          </p:nvPr>
        </p:nvSpPr>
        <p:spPr/>
        <p:txBody>
          <a:bodyPr/>
          <a:lstStyle/>
          <a:p>
            <a:pPr>
              <a:defRPr/>
            </a:pPr>
            <a:endParaRPr lang="cs-CZ"/>
          </a:p>
        </p:txBody>
      </p:sp>
      <p:sp>
        <p:nvSpPr>
          <p:cNvPr id="6" name="Slide Number Placeholder 5"/>
          <p:cNvSpPr>
            <a:spLocks noGrp="1"/>
          </p:cNvSpPr>
          <p:nvPr>
            <p:ph type="sldNum" sz="quarter" idx="12"/>
          </p:nvPr>
        </p:nvSpPr>
        <p:spPr/>
        <p:txBody>
          <a:bodyPr/>
          <a:lstStyle/>
          <a:p>
            <a:fld id="{A63F0906-E138-43CF-995A-D714CA280F0D}" type="slidenum">
              <a:rPr lang="cs-CZ" altLang="cs-CZ" smtClean="0"/>
              <a:pPr/>
              <a:t>‹#›</a:t>
            </a:fld>
            <a:endParaRPr lang="cs-CZ" altLang="cs-CZ"/>
          </a:p>
        </p:txBody>
      </p:sp>
    </p:spTree>
    <p:extLst>
      <p:ext uri="{BB962C8B-B14F-4D97-AF65-F5344CB8AC3E}">
        <p14:creationId xmlns:p14="http://schemas.microsoft.com/office/powerpoint/2010/main" val="29016103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ce s popiskem">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cs-CZ" smtClean="0"/>
              <a:t>Kliknutím lze upravit styl.</a:t>
            </a:r>
            <a:endParaRPr lang="en-US" dirty="0"/>
          </a:p>
        </p:txBody>
      </p:sp>
      <p:sp>
        <p:nvSpPr>
          <p:cNvPr id="23" name="Text Placeholder 9"/>
          <p:cNvSpPr>
            <a:spLocks noGrp="1"/>
          </p:cNvSpPr>
          <p:nvPr>
            <p:ph type="body" sz="quarter" idx="13"/>
          </p:nvPr>
        </p:nvSpPr>
        <p:spPr>
          <a:xfrm>
            <a:off x="1101074" y="3632200"/>
            <a:ext cx="541980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cs-CZ" smtClean="0"/>
              <a:t>Kliknutím lze upravit styly předlohy textu.</a:t>
            </a:r>
          </a:p>
        </p:txBody>
      </p:sp>
      <p:sp>
        <p:nvSpPr>
          <p:cNvPr id="3" name="Text Placeholder 2"/>
          <p:cNvSpPr>
            <a:spLocks noGrp="1"/>
          </p:cNvSpPr>
          <p:nvPr>
            <p:ph type="body" idx="1"/>
          </p:nvPr>
        </p:nvSpPr>
        <p:spPr>
          <a:xfrm>
            <a:off x="609598" y="4470400"/>
            <a:ext cx="6347715"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Kliknutím lze upravit styly předlohy textu.</a:t>
            </a:r>
          </a:p>
        </p:txBody>
      </p:sp>
      <p:sp>
        <p:nvSpPr>
          <p:cNvPr id="4" name="Date Placeholder 3"/>
          <p:cNvSpPr>
            <a:spLocks noGrp="1"/>
          </p:cNvSpPr>
          <p:nvPr>
            <p:ph type="dt" sz="half" idx="10"/>
          </p:nvPr>
        </p:nvSpPr>
        <p:spPr/>
        <p:txBody>
          <a:bodyPr/>
          <a:lstStyle/>
          <a:p>
            <a:pPr>
              <a:defRPr/>
            </a:pPr>
            <a:endParaRPr lang="cs-CZ"/>
          </a:p>
        </p:txBody>
      </p:sp>
      <p:sp>
        <p:nvSpPr>
          <p:cNvPr id="5" name="Footer Placeholder 4"/>
          <p:cNvSpPr>
            <a:spLocks noGrp="1"/>
          </p:cNvSpPr>
          <p:nvPr>
            <p:ph type="ftr" sz="quarter" idx="11"/>
          </p:nvPr>
        </p:nvSpPr>
        <p:spPr/>
        <p:txBody>
          <a:bodyPr/>
          <a:lstStyle/>
          <a:p>
            <a:pPr>
              <a:defRPr/>
            </a:pPr>
            <a:endParaRPr lang="cs-CZ"/>
          </a:p>
        </p:txBody>
      </p:sp>
      <p:sp>
        <p:nvSpPr>
          <p:cNvPr id="6" name="Slide Number Placeholder 5"/>
          <p:cNvSpPr>
            <a:spLocks noGrp="1"/>
          </p:cNvSpPr>
          <p:nvPr>
            <p:ph type="sldNum" sz="quarter" idx="12"/>
          </p:nvPr>
        </p:nvSpPr>
        <p:spPr/>
        <p:txBody>
          <a:bodyPr/>
          <a:lstStyle/>
          <a:p>
            <a:fld id="{A63F0906-E138-43CF-995A-D714CA280F0D}" type="slidenum">
              <a:rPr lang="cs-CZ" altLang="cs-CZ" smtClean="0"/>
              <a:pPr/>
              <a:t>‹#›</a:t>
            </a:fld>
            <a:endParaRPr lang="cs-CZ" altLang="cs-CZ"/>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0286948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Jmenovka">
    <p:spTree>
      <p:nvGrpSpPr>
        <p:cNvPr id="1" name=""/>
        <p:cNvGrpSpPr/>
        <p:nvPr/>
      </p:nvGrpSpPr>
      <p:grpSpPr>
        <a:xfrm>
          <a:off x="0" y="0"/>
          <a:ext cx="0" cy="0"/>
          <a:chOff x="0" y="0"/>
          <a:chExt cx="0" cy="0"/>
        </a:xfrm>
      </p:grpSpPr>
      <p:sp>
        <p:nvSpPr>
          <p:cNvPr id="2" name="Title 1"/>
          <p:cNvSpPr>
            <a:spLocks noGrp="1"/>
          </p:cNvSpPr>
          <p:nvPr>
            <p:ph type="title"/>
          </p:nvPr>
        </p:nvSpPr>
        <p:spPr>
          <a:xfrm>
            <a:off x="609598" y="1931988"/>
            <a:ext cx="6347715" cy="2595460"/>
          </a:xfrm>
        </p:spPr>
        <p:txBody>
          <a:bodyPr anchor="b">
            <a:normAutofit/>
          </a:bodyPr>
          <a:lstStyle>
            <a:lvl1pPr algn="l">
              <a:defRPr sz="4400" b="0" cap="none"/>
            </a:lvl1pPr>
          </a:lstStyle>
          <a:p>
            <a:r>
              <a:rPr lang="cs-CZ" smtClean="0"/>
              <a:t>Kliknutím lze upravit styl.</a:t>
            </a:r>
            <a:endParaRPr lang="en-US" dirty="0"/>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Kliknutím lze upravit styly předlohy textu.</a:t>
            </a:r>
          </a:p>
        </p:txBody>
      </p:sp>
      <p:sp>
        <p:nvSpPr>
          <p:cNvPr id="4" name="Date Placeholder 3"/>
          <p:cNvSpPr>
            <a:spLocks noGrp="1"/>
          </p:cNvSpPr>
          <p:nvPr>
            <p:ph type="dt" sz="half" idx="10"/>
          </p:nvPr>
        </p:nvSpPr>
        <p:spPr/>
        <p:txBody>
          <a:bodyPr/>
          <a:lstStyle/>
          <a:p>
            <a:pPr>
              <a:defRPr/>
            </a:pPr>
            <a:endParaRPr lang="cs-CZ"/>
          </a:p>
        </p:txBody>
      </p:sp>
      <p:sp>
        <p:nvSpPr>
          <p:cNvPr id="5" name="Footer Placeholder 4"/>
          <p:cNvSpPr>
            <a:spLocks noGrp="1"/>
          </p:cNvSpPr>
          <p:nvPr>
            <p:ph type="ftr" sz="quarter" idx="11"/>
          </p:nvPr>
        </p:nvSpPr>
        <p:spPr/>
        <p:txBody>
          <a:bodyPr/>
          <a:lstStyle/>
          <a:p>
            <a:pPr>
              <a:defRPr/>
            </a:pPr>
            <a:endParaRPr lang="cs-CZ"/>
          </a:p>
        </p:txBody>
      </p:sp>
      <p:sp>
        <p:nvSpPr>
          <p:cNvPr id="6" name="Slide Number Placeholder 5"/>
          <p:cNvSpPr>
            <a:spLocks noGrp="1"/>
          </p:cNvSpPr>
          <p:nvPr>
            <p:ph type="sldNum" sz="quarter" idx="12"/>
          </p:nvPr>
        </p:nvSpPr>
        <p:spPr/>
        <p:txBody>
          <a:bodyPr/>
          <a:lstStyle/>
          <a:p>
            <a:fld id="{A63F0906-E138-43CF-995A-D714CA280F0D}" type="slidenum">
              <a:rPr lang="cs-CZ" altLang="cs-CZ" smtClean="0"/>
              <a:pPr/>
              <a:t>‹#›</a:t>
            </a:fld>
            <a:endParaRPr lang="cs-CZ" altLang="cs-CZ"/>
          </a:p>
        </p:txBody>
      </p:sp>
    </p:spTree>
    <p:extLst>
      <p:ext uri="{BB962C8B-B14F-4D97-AF65-F5344CB8AC3E}">
        <p14:creationId xmlns:p14="http://schemas.microsoft.com/office/powerpoint/2010/main" val="21372776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Jmenovka s citací">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cs-CZ" smtClean="0"/>
              <a:t>Kliknutím lze upravit styl.</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cs-CZ" smtClean="0"/>
              <a:t>Kliknutím lze upravit styly předlohy textu.</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Kliknutím lze upravit styly předlohy textu.</a:t>
            </a:r>
          </a:p>
        </p:txBody>
      </p:sp>
      <p:sp>
        <p:nvSpPr>
          <p:cNvPr id="4" name="Date Placeholder 3"/>
          <p:cNvSpPr>
            <a:spLocks noGrp="1"/>
          </p:cNvSpPr>
          <p:nvPr>
            <p:ph type="dt" sz="half" idx="10"/>
          </p:nvPr>
        </p:nvSpPr>
        <p:spPr/>
        <p:txBody>
          <a:bodyPr/>
          <a:lstStyle/>
          <a:p>
            <a:pPr>
              <a:defRPr/>
            </a:pPr>
            <a:endParaRPr lang="cs-CZ"/>
          </a:p>
        </p:txBody>
      </p:sp>
      <p:sp>
        <p:nvSpPr>
          <p:cNvPr id="5" name="Footer Placeholder 4"/>
          <p:cNvSpPr>
            <a:spLocks noGrp="1"/>
          </p:cNvSpPr>
          <p:nvPr>
            <p:ph type="ftr" sz="quarter" idx="11"/>
          </p:nvPr>
        </p:nvSpPr>
        <p:spPr/>
        <p:txBody>
          <a:bodyPr/>
          <a:lstStyle/>
          <a:p>
            <a:pPr>
              <a:defRPr/>
            </a:pPr>
            <a:endParaRPr lang="cs-CZ"/>
          </a:p>
        </p:txBody>
      </p:sp>
      <p:sp>
        <p:nvSpPr>
          <p:cNvPr id="6" name="Slide Number Placeholder 5"/>
          <p:cNvSpPr>
            <a:spLocks noGrp="1"/>
          </p:cNvSpPr>
          <p:nvPr>
            <p:ph type="sldNum" sz="quarter" idx="12"/>
          </p:nvPr>
        </p:nvSpPr>
        <p:spPr/>
        <p:txBody>
          <a:bodyPr/>
          <a:lstStyle/>
          <a:p>
            <a:fld id="{A63F0906-E138-43CF-995A-D714CA280F0D}" type="slidenum">
              <a:rPr lang="cs-CZ" altLang="cs-CZ" smtClean="0"/>
              <a:pPr/>
              <a:t>‹#›</a:t>
            </a:fld>
            <a:endParaRPr lang="cs-CZ" altLang="cs-CZ"/>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0457195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Pravda nebo nepravda">
    <p:spTree>
      <p:nvGrpSpPr>
        <p:cNvPr id="1" name=""/>
        <p:cNvGrpSpPr/>
        <p:nvPr/>
      </p:nvGrpSpPr>
      <p:grpSpPr>
        <a:xfrm>
          <a:off x="0" y="0"/>
          <a:ext cx="0" cy="0"/>
          <a:chOff x="0" y="0"/>
          <a:chExt cx="0" cy="0"/>
        </a:xfrm>
      </p:grpSpPr>
      <p:sp>
        <p:nvSpPr>
          <p:cNvPr id="2" name="Title 1"/>
          <p:cNvSpPr>
            <a:spLocks noGrp="1"/>
          </p:cNvSpPr>
          <p:nvPr>
            <p:ph type="title"/>
          </p:nvPr>
        </p:nvSpPr>
        <p:spPr>
          <a:xfrm>
            <a:off x="615848" y="609600"/>
            <a:ext cx="6341465" cy="3022600"/>
          </a:xfrm>
        </p:spPr>
        <p:txBody>
          <a:bodyPr anchor="ctr">
            <a:normAutofit/>
          </a:bodyPr>
          <a:lstStyle>
            <a:lvl1pPr algn="l">
              <a:defRPr sz="4400" b="0" cap="none"/>
            </a:lvl1pPr>
          </a:lstStyle>
          <a:p>
            <a:r>
              <a:rPr lang="cs-CZ" smtClean="0"/>
              <a:t>Kliknutím lze upravit styl.</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cs-CZ" smtClean="0"/>
              <a:t>Kliknutím lze upravit styly předlohy textu.</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Kliknutím lze upravit styly předlohy textu.</a:t>
            </a:r>
          </a:p>
        </p:txBody>
      </p:sp>
      <p:sp>
        <p:nvSpPr>
          <p:cNvPr id="4" name="Date Placeholder 3"/>
          <p:cNvSpPr>
            <a:spLocks noGrp="1"/>
          </p:cNvSpPr>
          <p:nvPr>
            <p:ph type="dt" sz="half" idx="10"/>
          </p:nvPr>
        </p:nvSpPr>
        <p:spPr/>
        <p:txBody>
          <a:bodyPr/>
          <a:lstStyle/>
          <a:p>
            <a:pPr>
              <a:defRPr/>
            </a:pPr>
            <a:endParaRPr lang="cs-CZ"/>
          </a:p>
        </p:txBody>
      </p:sp>
      <p:sp>
        <p:nvSpPr>
          <p:cNvPr id="5" name="Footer Placeholder 4"/>
          <p:cNvSpPr>
            <a:spLocks noGrp="1"/>
          </p:cNvSpPr>
          <p:nvPr>
            <p:ph type="ftr" sz="quarter" idx="11"/>
          </p:nvPr>
        </p:nvSpPr>
        <p:spPr/>
        <p:txBody>
          <a:bodyPr/>
          <a:lstStyle/>
          <a:p>
            <a:pPr>
              <a:defRPr/>
            </a:pPr>
            <a:endParaRPr lang="cs-CZ"/>
          </a:p>
        </p:txBody>
      </p:sp>
      <p:sp>
        <p:nvSpPr>
          <p:cNvPr id="6" name="Slide Number Placeholder 5"/>
          <p:cNvSpPr>
            <a:spLocks noGrp="1"/>
          </p:cNvSpPr>
          <p:nvPr>
            <p:ph type="sldNum" sz="quarter" idx="12"/>
          </p:nvPr>
        </p:nvSpPr>
        <p:spPr/>
        <p:txBody>
          <a:bodyPr/>
          <a:lstStyle/>
          <a:p>
            <a:fld id="{A63F0906-E138-43CF-995A-D714CA280F0D}" type="slidenum">
              <a:rPr lang="cs-CZ" altLang="cs-CZ" smtClean="0"/>
              <a:pPr/>
              <a:t>‹#›</a:t>
            </a:fld>
            <a:endParaRPr lang="cs-CZ" altLang="cs-CZ"/>
          </a:p>
        </p:txBody>
      </p:sp>
    </p:spTree>
    <p:extLst>
      <p:ext uri="{BB962C8B-B14F-4D97-AF65-F5344CB8AC3E}">
        <p14:creationId xmlns:p14="http://schemas.microsoft.com/office/powerpoint/2010/main" val="40896875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dirty="0"/>
          </a:p>
        </p:txBody>
      </p:sp>
      <p:sp>
        <p:nvSpPr>
          <p:cNvPr id="3" name="Vertical Text Placeholder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Date Placeholder 3"/>
          <p:cNvSpPr>
            <a:spLocks noGrp="1"/>
          </p:cNvSpPr>
          <p:nvPr>
            <p:ph type="dt" sz="half" idx="10"/>
          </p:nvPr>
        </p:nvSpPr>
        <p:spPr/>
        <p:txBody>
          <a:bodyPr/>
          <a:lstStyle/>
          <a:p>
            <a:pPr>
              <a:defRPr/>
            </a:pPr>
            <a:endParaRPr lang="cs-CZ"/>
          </a:p>
        </p:txBody>
      </p:sp>
      <p:sp>
        <p:nvSpPr>
          <p:cNvPr id="5" name="Footer Placeholder 4"/>
          <p:cNvSpPr>
            <a:spLocks noGrp="1"/>
          </p:cNvSpPr>
          <p:nvPr>
            <p:ph type="ftr" sz="quarter" idx="11"/>
          </p:nvPr>
        </p:nvSpPr>
        <p:spPr/>
        <p:txBody>
          <a:bodyPr/>
          <a:lstStyle/>
          <a:p>
            <a:pPr>
              <a:defRPr/>
            </a:pPr>
            <a:endParaRPr lang="cs-CZ"/>
          </a:p>
        </p:txBody>
      </p:sp>
      <p:sp>
        <p:nvSpPr>
          <p:cNvPr id="6" name="Slide Number Placeholder 5"/>
          <p:cNvSpPr>
            <a:spLocks noGrp="1"/>
          </p:cNvSpPr>
          <p:nvPr>
            <p:ph type="sldNum" sz="quarter" idx="12"/>
          </p:nvPr>
        </p:nvSpPr>
        <p:spPr/>
        <p:txBody>
          <a:bodyPr/>
          <a:lstStyle/>
          <a:p>
            <a:fld id="{26383BB5-D446-4853-9D66-B137765A6672}" type="slidenum">
              <a:rPr lang="cs-CZ" altLang="cs-CZ" smtClean="0"/>
              <a:pPr/>
              <a:t>‹#›</a:t>
            </a:fld>
            <a:endParaRPr lang="cs-CZ" altLang="cs-CZ"/>
          </a:p>
        </p:txBody>
      </p:sp>
    </p:spTree>
    <p:extLst>
      <p:ext uri="{BB962C8B-B14F-4D97-AF65-F5344CB8AC3E}">
        <p14:creationId xmlns:p14="http://schemas.microsoft.com/office/powerpoint/2010/main" val="18808582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609600"/>
            <a:ext cx="978812" cy="5251451"/>
          </a:xfrm>
        </p:spPr>
        <p:txBody>
          <a:bodyPr vert="eaVert" anchor="ctr"/>
          <a:lstStyle/>
          <a:p>
            <a:r>
              <a:rPr lang="cs-CZ" smtClean="0"/>
              <a:t>Kliknutím lze upravit styl.</a:t>
            </a:r>
            <a:endParaRPr lang="en-US" dirty="0"/>
          </a:p>
        </p:txBody>
      </p:sp>
      <p:sp>
        <p:nvSpPr>
          <p:cNvPr id="3" name="Vertical Text Placeholder 2"/>
          <p:cNvSpPr>
            <a:spLocks noGrp="1"/>
          </p:cNvSpPr>
          <p:nvPr>
            <p:ph type="body" orient="vert" idx="1"/>
          </p:nvPr>
        </p:nvSpPr>
        <p:spPr>
          <a:xfrm>
            <a:off x="609599" y="609600"/>
            <a:ext cx="5195026" cy="5251451"/>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Date Placeholder 3"/>
          <p:cNvSpPr>
            <a:spLocks noGrp="1"/>
          </p:cNvSpPr>
          <p:nvPr>
            <p:ph type="dt" sz="half" idx="10"/>
          </p:nvPr>
        </p:nvSpPr>
        <p:spPr/>
        <p:txBody>
          <a:bodyPr/>
          <a:lstStyle/>
          <a:p>
            <a:pPr>
              <a:defRPr/>
            </a:pPr>
            <a:endParaRPr lang="cs-CZ"/>
          </a:p>
        </p:txBody>
      </p:sp>
      <p:sp>
        <p:nvSpPr>
          <p:cNvPr id="5" name="Footer Placeholder 4"/>
          <p:cNvSpPr>
            <a:spLocks noGrp="1"/>
          </p:cNvSpPr>
          <p:nvPr>
            <p:ph type="ftr" sz="quarter" idx="11"/>
          </p:nvPr>
        </p:nvSpPr>
        <p:spPr/>
        <p:txBody>
          <a:bodyPr/>
          <a:lstStyle/>
          <a:p>
            <a:pPr>
              <a:defRPr/>
            </a:pPr>
            <a:endParaRPr lang="cs-CZ"/>
          </a:p>
        </p:txBody>
      </p:sp>
      <p:sp>
        <p:nvSpPr>
          <p:cNvPr id="6" name="Slide Number Placeholder 5"/>
          <p:cNvSpPr>
            <a:spLocks noGrp="1"/>
          </p:cNvSpPr>
          <p:nvPr>
            <p:ph type="sldNum" sz="quarter" idx="12"/>
          </p:nvPr>
        </p:nvSpPr>
        <p:spPr/>
        <p:txBody>
          <a:bodyPr/>
          <a:lstStyle/>
          <a:p>
            <a:fld id="{878B4DC6-1B95-41F2-81BB-3F8A8FD7AA52}" type="slidenum">
              <a:rPr lang="cs-CZ" altLang="cs-CZ" smtClean="0"/>
              <a:pPr/>
              <a:t>‹#›</a:t>
            </a:fld>
            <a:endParaRPr lang="cs-CZ" altLang="cs-CZ"/>
          </a:p>
        </p:txBody>
      </p:sp>
    </p:spTree>
    <p:extLst>
      <p:ext uri="{BB962C8B-B14F-4D97-AF65-F5344CB8AC3E}">
        <p14:creationId xmlns:p14="http://schemas.microsoft.com/office/powerpoint/2010/main" val="21426641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cs-CZ" smtClean="0"/>
              <a:t>Kliknutím lze upravit styl.</a:t>
            </a:r>
            <a:endParaRPr lang="en-US" dirty="0"/>
          </a:p>
        </p:txBody>
      </p:sp>
      <p:sp>
        <p:nvSpPr>
          <p:cNvPr id="3" name="Content Placeholder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Date Placeholder 3"/>
          <p:cNvSpPr>
            <a:spLocks noGrp="1"/>
          </p:cNvSpPr>
          <p:nvPr>
            <p:ph type="dt" sz="half" idx="10"/>
          </p:nvPr>
        </p:nvSpPr>
        <p:spPr/>
        <p:txBody>
          <a:bodyPr/>
          <a:lstStyle/>
          <a:p>
            <a:pPr>
              <a:defRPr/>
            </a:pPr>
            <a:endParaRPr lang="cs-CZ"/>
          </a:p>
        </p:txBody>
      </p:sp>
      <p:sp>
        <p:nvSpPr>
          <p:cNvPr id="5" name="Footer Placeholder 4"/>
          <p:cNvSpPr>
            <a:spLocks noGrp="1"/>
          </p:cNvSpPr>
          <p:nvPr>
            <p:ph type="ftr" sz="quarter" idx="11"/>
          </p:nvPr>
        </p:nvSpPr>
        <p:spPr/>
        <p:txBody>
          <a:bodyPr/>
          <a:lstStyle/>
          <a:p>
            <a:pPr>
              <a:defRPr/>
            </a:pPr>
            <a:endParaRPr lang="cs-CZ"/>
          </a:p>
        </p:txBody>
      </p:sp>
      <p:sp>
        <p:nvSpPr>
          <p:cNvPr id="6" name="Slide Number Placeholder 5"/>
          <p:cNvSpPr>
            <a:spLocks noGrp="1"/>
          </p:cNvSpPr>
          <p:nvPr>
            <p:ph type="sldNum" sz="quarter" idx="12"/>
          </p:nvPr>
        </p:nvSpPr>
        <p:spPr/>
        <p:txBody>
          <a:bodyPr/>
          <a:lstStyle/>
          <a:p>
            <a:fld id="{A63F0906-E138-43CF-995A-D714CA280F0D}" type="slidenum">
              <a:rPr lang="cs-CZ" altLang="cs-CZ" smtClean="0"/>
              <a:pPr/>
              <a:t>‹#›</a:t>
            </a:fld>
            <a:endParaRPr lang="cs-CZ" altLang="cs-CZ"/>
          </a:p>
        </p:txBody>
      </p:sp>
    </p:spTree>
    <p:extLst>
      <p:ext uri="{BB962C8B-B14F-4D97-AF65-F5344CB8AC3E}">
        <p14:creationId xmlns:p14="http://schemas.microsoft.com/office/powerpoint/2010/main" val="24726255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Title 1"/>
          <p:cNvSpPr>
            <a:spLocks noGrp="1"/>
          </p:cNvSpPr>
          <p:nvPr>
            <p:ph type="title"/>
          </p:nvPr>
        </p:nvSpPr>
        <p:spPr>
          <a:xfrm>
            <a:off x="609598" y="2700868"/>
            <a:ext cx="6347715" cy="1826581"/>
          </a:xfrm>
        </p:spPr>
        <p:txBody>
          <a:bodyPr anchor="b"/>
          <a:lstStyle>
            <a:lvl1pPr algn="l">
              <a:defRPr sz="4000" b="0" cap="none"/>
            </a:lvl1pPr>
          </a:lstStyle>
          <a:p>
            <a:r>
              <a:rPr lang="cs-CZ" smtClean="0"/>
              <a:t>Kliknutím lze upravit styl.</a:t>
            </a:r>
            <a:endParaRPr lang="en-US" dirty="0"/>
          </a:p>
        </p:txBody>
      </p:sp>
      <p:sp>
        <p:nvSpPr>
          <p:cNvPr id="3" name="Text Placeholder 2"/>
          <p:cNvSpPr>
            <a:spLocks noGrp="1"/>
          </p:cNvSpPr>
          <p:nvPr>
            <p:ph type="body" idx="1"/>
          </p:nvPr>
        </p:nvSpPr>
        <p:spPr>
          <a:xfrm>
            <a:off x="609598" y="4527448"/>
            <a:ext cx="6347715"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Kliknutím lze upravit styly předlohy textu.</a:t>
            </a:r>
          </a:p>
        </p:txBody>
      </p:sp>
      <p:sp>
        <p:nvSpPr>
          <p:cNvPr id="4" name="Date Placeholder 3"/>
          <p:cNvSpPr>
            <a:spLocks noGrp="1"/>
          </p:cNvSpPr>
          <p:nvPr>
            <p:ph type="dt" sz="half" idx="10"/>
          </p:nvPr>
        </p:nvSpPr>
        <p:spPr/>
        <p:txBody>
          <a:bodyPr/>
          <a:lstStyle/>
          <a:p>
            <a:pPr>
              <a:defRPr/>
            </a:pPr>
            <a:endParaRPr lang="cs-CZ"/>
          </a:p>
        </p:txBody>
      </p:sp>
      <p:sp>
        <p:nvSpPr>
          <p:cNvPr id="5" name="Footer Placeholder 4"/>
          <p:cNvSpPr>
            <a:spLocks noGrp="1"/>
          </p:cNvSpPr>
          <p:nvPr>
            <p:ph type="ftr" sz="quarter" idx="11"/>
          </p:nvPr>
        </p:nvSpPr>
        <p:spPr/>
        <p:txBody>
          <a:bodyPr/>
          <a:lstStyle/>
          <a:p>
            <a:pPr>
              <a:defRPr/>
            </a:pPr>
            <a:endParaRPr lang="cs-CZ"/>
          </a:p>
        </p:txBody>
      </p:sp>
      <p:sp>
        <p:nvSpPr>
          <p:cNvPr id="6" name="Slide Number Placeholder 5"/>
          <p:cNvSpPr>
            <a:spLocks noGrp="1"/>
          </p:cNvSpPr>
          <p:nvPr>
            <p:ph type="sldNum" sz="quarter" idx="12"/>
          </p:nvPr>
        </p:nvSpPr>
        <p:spPr/>
        <p:txBody>
          <a:bodyPr/>
          <a:lstStyle/>
          <a:p>
            <a:fld id="{6B4381D3-0399-4D9D-8A39-F762FC84CF39}" type="slidenum">
              <a:rPr lang="cs-CZ" altLang="cs-CZ" smtClean="0"/>
              <a:pPr/>
              <a:t>‹#›</a:t>
            </a:fld>
            <a:endParaRPr lang="cs-CZ" altLang="cs-CZ"/>
          </a:p>
        </p:txBody>
      </p:sp>
    </p:spTree>
    <p:extLst>
      <p:ext uri="{BB962C8B-B14F-4D97-AF65-F5344CB8AC3E}">
        <p14:creationId xmlns:p14="http://schemas.microsoft.com/office/powerpoint/2010/main" val="4997701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1320800"/>
          </a:xfrm>
        </p:spPr>
        <p:txBody>
          <a:bodyPr/>
          <a:lstStyle/>
          <a:p>
            <a:r>
              <a:rPr lang="cs-CZ" smtClean="0"/>
              <a:t>Kliknutím lze upravit styl.</a:t>
            </a:r>
            <a:endParaRPr lang="en-US" dirty="0"/>
          </a:p>
        </p:txBody>
      </p:sp>
      <p:sp>
        <p:nvSpPr>
          <p:cNvPr id="3" name="Content Placeholder 2"/>
          <p:cNvSpPr>
            <a:spLocks noGrp="1"/>
          </p:cNvSpPr>
          <p:nvPr>
            <p:ph sz="half" idx="1"/>
          </p:nvPr>
        </p:nvSpPr>
        <p:spPr>
          <a:xfrm>
            <a:off x="609600" y="2160589"/>
            <a:ext cx="308810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Content Placeholder 3"/>
          <p:cNvSpPr>
            <a:spLocks noGrp="1"/>
          </p:cNvSpPr>
          <p:nvPr>
            <p:ph sz="half" idx="2"/>
          </p:nvPr>
        </p:nvSpPr>
        <p:spPr>
          <a:xfrm>
            <a:off x="3869204" y="2160590"/>
            <a:ext cx="308811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5" name="Date Placeholder 4"/>
          <p:cNvSpPr>
            <a:spLocks noGrp="1"/>
          </p:cNvSpPr>
          <p:nvPr>
            <p:ph type="dt" sz="half" idx="10"/>
          </p:nvPr>
        </p:nvSpPr>
        <p:spPr/>
        <p:txBody>
          <a:bodyPr/>
          <a:lstStyle/>
          <a:p>
            <a:pPr>
              <a:defRPr/>
            </a:pPr>
            <a:endParaRPr lang="cs-CZ"/>
          </a:p>
        </p:txBody>
      </p:sp>
      <p:sp>
        <p:nvSpPr>
          <p:cNvPr id="6" name="Footer Placeholder 5"/>
          <p:cNvSpPr>
            <a:spLocks noGrp="1"/>
          </p:cNvSpPr>
          <p:nvPr>
            <p:ph type="ftr" sz="quarter" idx="11"/>
          </p:nvPr>
        </p:nvSpPr>
        <p:spPr/>
        <p:txBody>
          <a:bodyPr/>
          <a:lstStyle/>
          <a:p>
            <a:pPr>
              <a:defRPr/>
            </a:pPr>
            <a:endParaRPr lang="cs-CZ"/>
          </a:p>
        </p:txBody>
      </p:sp>
      <p:sp>
        <p:nvSpPr>
          <p:cNvPr id="7" name="Slide Number Placeholder 6"/>
          <p:cNvSpPr>
            <a:spLocks noGrp="1"/>
          </p:cNvSpPr>
          <p:nvPr>
            <p:ph type="sldNum" sz="quarter" idx="12"/>
          </p:nvPr>
        </p:nvSpPr>
        <p:spPr/>
        <p:txBody>
          <a:bodyPr/>
          <a:lstStyle/>
          <a:p>
            <a:fld id="{AC737C90-96FF-4853-BA89-C272F3642F1D}" type="slidenum">
              <a:rPr lang="cs-CZ" altLang="cs-CZ" smtClean="0"/>
              <a:pPr/>
              <a:t>‹#›</a:t>
            </a:fld>
            <a:endParaRPr lang="cs-CZ" altLang="cs-CZ"/>
          </a:p>
        </p:txBody>
      </p:sp>
    </p:spTree>
    <p:extLst>
      <p:ext uri="{BB962C8B-B14F-4D97-AF65-F5344CB8AC3E}">
        <p14:creationId xmlns:p14="http://schemas.microsoft.com/office/powerpoint/2010/main" val="14847770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1320800"/>
          </a:xfrm>
        </p:spPr>
        <p:txBody>
          <a:bodyPr/>
          <a:lstStyle>
            <a:lvl1pPr>
              <a:defRPr/>
            </a:lvl1pPr>
          </a:lstStyle>
          <a:p>
            <a:r>
              <a:rPr lang="cs-CZ" smtClean="0"/>
              <a:t>Kliknutím lze upravit styl.</a:t>
            </a:r>
            <a:endParaRPr lang="en-US" dirty="0"/>
          </a:p>
        </p:txBody>
      </p:sp>
      <p:sp>
        <p:nvSpPr>
          <p:cNvPr id="3" name="Text Placeholder 2"/>
          <p:cNvSpPr>
            <a:spLocks noGrp="1"/>
          </p:cNvSpPr>
          <p:nvPr>
            <p:ph type="body" idx="1"/>
          </p:nvPr>
        </p:nvSpPr>
        <p:spPr>
          <a:xfrm>
            <a:off x="609599"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Content Placeholder 3"/>
          <p:cNvSpPr>
            <a:spLocks noGrp="1"/>
          </p:cNvSpPr>
          <p:nvPr>
            <p:ph sz="half" idx="2"/>
          </p:nvPr>
        </p:nvSpPr>
        <p:spPr>
          <a:xfrm>
            <a:off x="609599" y="2737246"/>
            <a:ext cx="3090672" cy="3304117"/>
          </a:xfrm>
        </p:spPr>
        <p:txBody>
          <a:bodyPr>
            <a:normAutofit/>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5" name="Text Placeholder 4"/>
          <p:cNvSpPr>
            <a:spLocks noGrp="1"/>
          </p:cNvSpPr>
          <p:nvPr>
            <p:ph type="body" sz="quarter" idx="3"/>
          </p:nvPr>
        </p:nvSpPr>
        <p:spPr>
          <a:xfrm>
            <a:off x="3866640"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Content Placeholder 5"/>
          <p:cNvSpPr>
            <a:spLocks noGrp="1"/>
          </p:cNvSpPr>
          <p:nvPr>
            <p:ph sz="quarter" idx="4"/>
          </p:nvPr>
        </p:nvSpPr>
        <p:spPr>
          <a:xfrm>
            <a:off x="3866640" y="2737246"/>
            <a:ext cx="3090672" cy="3304117"/>
          </a:xfrm>
        </p:spPr>
        <p:txBody>
          <a:bodyPr>
            <a:normAutofit/>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7" name="Date Placeholder 6"/>
          <p:cNvSpPr>
            <a:spLocks noGrp="1"/>
          </p:cNvSpPr>
          <p:nvPr>
            <p:ph type="dt" sz="half" idx="10"/>
          </p:nvPr>
        </p:nvSpPr>
        <p:spPr/>
        <p:txBody>
          <a:bodyPr/>
          <a:lstStyle/>
          <a:p>
            <a:pPr>
              <a:defRPr/>
            </a:pPr>
            <a:endParaRPr lang="cs-CZ"/>
          </a:p>
        </p:txBody>
      </p:sp>
      <p:sp>
        <p:nvSpPr>
          <p:cNvPr id="8" name="Footer Placeholder 7"/>
          <p:cNvSpPr>
            <a:spLocks noGrp="1"/>
          </p:cNvSpPr>
          <p:nvPr>
            <p:ph type="ftr" sz="quarter" idx="11"/>
          </p:nvPr>
        </p:nvSpPr>
        <p:spPr/>
        <p:txBody>
          <a:bodyPr/>
          <a:lstStyle/>
          <a:p>
            <a:pPr>
              <a:defRPr/>
            </a:pPr>
            <a:endParaRPr lang="cs-CZ"/>
          </a:p>
        </p:txBody>
      </p:sp>
      <p:sp>
        <p:nvSpPr>
          <p:cNvPr id="9" name="Slide Number Placeholder 8"/>
          <p:cNvSpPr>
            <a:spLocks noGrp="1"/>
          </p:cNvSpPr>
          <p:nvPr>
            <p:ph type="sldNum" sz="quarter" idx="12"/>
          </p:nvPr>
        </p:nvSpPr>
        <p:spPr/>
        <p:txBody>
          <a:bodyPr/>
          <a:lstStyle/>
          <a:p>
            <a:fld id="{D3AB86DE-B2B3-4A15-B01C-2962DAA4AC75}" type="slidenum">
              <a:rPr lang="cs-CZ" altLang="cs-CZ" smtClean="0"/>
              <a:pPr/>
              <a:t>‹#›</a:t>
            </a:fld>
            <a:endParaRPr lang="cs-CZ" altLang="cs-CZ"/>
          </a:p>
        </p:txBody>
      </p:sp>
    </p:spTree>
    <p:extLst>
      <p:ext uri="{BB962C8B-B14F-4D97-AF65-F5344CB8AC3E}">
        <p14:creationId xmlns:p14="http://schemas.microsoft.com/office/powerpoint/2010/main" val="37661373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4" cy="1320800"/>
          </a:xfrm>
        </p:spPr>
        <p:txBody>
          <a:bodyPr/>
          <a:lstStyle/>
          <a:p>
            <a:r>
              <a:rPr lang="cs-CZ" smtClean="0"/>
              <a:t>Kliknutím lze upravit styl.</a:t>
            </a:r>
            <a:endParaRPr lang="en-US" dirty="0"/>
          </a:p>
        </p:txBody>
      </p:sp>
      <p:sp>
        <p:nvSpPr>
          <p:cNvPr id="3" name="Date Placeholder 2"/>
          <p:cNvSpPr>
            <a:spLocks noGrp="1"/>
          </p:cNvSpPr>
          <p:nvPr>
            <p:ph type="dt" sz="half" idx="10"/>
          </p:nvPr>
        </p:nvSpPr>
        <p:spPr/>
        <p:txBody>
          <a:bodyPr/>
          <a:lstStyle/>
          <a:p>
            <a:pPr>
              <a:defRPr/>
            </a:pPr>
            <a:endParaRPr lang="cs-CZ"/>
          </a:p>
        </p:txBody>
      </p:sp>
      <p:sp>
        <p:nvSpPr>
          <p:cNvPr id="4" name="Footer Placeholder 3"/>
          <p:cNvSpPr>
            <a:spLocks noGrp="1"/>
          </p:cNvSpPr>
          <p:nvPr>
            <p:ph type="ftr" sz="quarter" idx="11"/>
          </p:nvPr>
        </p:nvSpPr>
        <p:spPr/>
        <p:txBody>
          <a:bodyPr/>
          <a:lstStyle/>
          <a:p>
            <a:pPr>
              <a:defRPr/>
            </a:pPr>
            <a:endParaRPr lang="cs-CZ"/>
          </a:p>
        </p:txBody>
      </p:sp>
      <p:sp>
        <p:nvSpPr>
          <p:cNvPr id="5" name="Slide Number Placeholder 4"/>
          <p:cNvSpPr>
            <a:spLocks noGrp="1"/>
          </p:cNvSpPr>
          <p:nvPr>
            <p:ph type="sldNum" sz="quarter" idx="12"/>
          </p:nvPr>
        </p:nvSpPr>
        <p:spPr/>
        <p:txBody>
          <a:bodyPr/>
          <a:lstStyle/>
          <a:p>
            <a:fld id="{FC1EE070-90DC-48FE-B604-7650D732AC42}" type="slidenum">
              <a:rPr lang="cs-CZ" altLang="cs-CZ" smtClean="0"/>
              <a:pPr/>
              <a:t>‹#›</a:t>
            </a:fld>
            <a:endParaRPr lang="cs-CZ" altLang="cs-CZ"/>
          </a:p>
        </p:txBody>
      </p:sp>
    </p:spTree>
    <p:extLst>
      <p:ext uri="{BB962C8B-B14F-4D97-AF65-F5344CB8AC3E}">
        <p14:creationId xmlns:p14="http://schemas.microsoft.com/office/powerpoint/2010/main" val="22372519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cs-CZ"/>
          </a:p>
        </p:txBody>
      </p:sp>
      <p:sp>
        <p:nvSpPr>
          <p:cNvPr id="3" name="Footer Placeholder 2"/>
          <p:cNvSpPr>
            <a:spLocks noGrp="1"/>
          </p:cNvSpPr>
          <p:nvPr>
            <p:ph type="ftr" sz="quarter" idx="11"/>
          </p:nvPr>
        </p:nvSpPr>
        <p:spPr/>
        <p:txBody>
          <a:bodyPr/>
          <a:lstStyle/>
          <a:p>
            <a:pPr>
              <a:defRPr/>
            </a:pPr>
            <a:endParaRPr lang="cs-CZ"/>
          </a:p>
        </p:txBody>
      </p:sp>
      <p:sp>
        <p:nvSpPr>
          <p:cNvPr id="4" name="Slide Number Placeholder 3"/>
          <p:cNvSpPr>
            <a:spLocks noGrp="1"/>
          </p:cNvSpPr>
          <p:nvPr>
            <p:ph type="sldNum" sz="quarter" idx="12"/>
          </p:nvPr>
        </p:nvSpPr>
        <p:spPr/>
        <p:txBody>
          <a:bodyPr/>
          <a:lstStyle/>
          <a:p>
            <a:fld id="{6E6DDBAA-D31D-49B2-A131-48049ECB7735}" type="slidenum">
              <a:rPr lang="cs-CZ" altLang="cs-CZ" smtClean="0"/>
              <a:pPr/>
              <a:t>‹#›</a:t>
            </a:fld>
            <a:endParaRPr lang="cs-CZ" altLang="cs-CZ"/>
          </a:p>
        </p:txBody>
      </p:sp>
    </p:spTree>
    <p:extLst>
      <p:ext uri="{BB962C8B-B14F-4D97-AF65-F5344CB8AC3E}">
        <p14:creationId xmlns:p14="http://schemas.microsoft.com/office/powerpoint/2010/main" val="36430728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Title 1"/>
          <p:cNvSpPr>
            <a:spLocks noGrp="1"/>
          </p:cNvSpPr>
          <p:nvPr>
            <p:ph type="title"/>
          </p:nvPr>
        </p:nvSpPr>
        <p:spPr>
          <a:xfrm>
            <a:off x="609599" y="1498604"/>
            <a:ext cx="2790182" cy="1278466"/>
          </a:xfrm>
        </p:spPr>
        <p:txBody>
          <a:bodyPr anchor="b">
            <a:normAutofit/>
          </a:bodyPr>
          <a:lstStyle>
            <a:lvl1pPr>
              <a:defRPr sz="2000"/>
            </a:lvl1pPr>
          </a:lstStyle>
          <a:p>
            <a:r>
              <a:rPr lang="cs-CZ" smtClean="0"/>
              <a:t>Kliknutím lze upravit styl.</a:t>
            </a:r>
            <a:endParaRPr lang="en-US" dirty="0"/>
          </a:p>
        </p:txBody>
      </p:sp>
      <p:sp>
        <p:nvSpPr>
          <p:cNvPr id="3" name="Content Placeholder 2"/>
          <p:cNvSpPr>
            <a:spLocks noGrp="1"/>
          </p:cNvSpPr>
          <p:nvPr>
            <p:ph idx="1"/>
          </p:nvPr>
        </p:nvSpPr>
        <p:spPr>
          <a:xfrm>
            <a:off x="3571275" y="514925"/>
            <a:ext cx="3386037" cy="5526437"/>
          </a:xfrm>
        </p:spPr>
        <p:txBody>
          <a:bodyPr>
            <a:normAutofit/>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Text Placeholder 3"/>
          <p:cNvSpPr>
            <a:spLocks noGrp="1"/>
          </p:cNvSpPr>
          <p:nvPr>
            <p:ph type="body" sz="half" idx="2"/>
          </p:nvPr>
        </p:nvSpPr>
        <p:spPr>
          <a:xfrm>
            <a:off x="609599" y="2777069"/>
            <a:ext cx="2790182"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cs-CZ" smtClean="0"/>
              <a:t>Kliknutím lze upravit styly předlohy textu.</a:t>
            </a:r>
          </a:p>
        </p:txBody>
      </p:sp>
      <p:sp>
        <p:nvSpPr>
          <p:cNvPr id="5" name="Date Placeholder 4"/>
          <p:cNvSpPr>
            <a:spLocks noGrp="1"/>
          </p:cNvSpPr>
          <p:nvPr>
            <p:ph type="dt" sz="half" idx="10"/>
          </p:nvPr>
        </p:nvSpPr>
        <p:spPr/>
        <p:txBody>
          <a:bodyPr/>
          <a:lstStyle/>
          <a:p>
            <a:pPr>
              <a:defRPr/>
            </a:pPr>
            <a:endParaRPr lang="cs-CZ"/>
          </a:p>
        </p:txBody>
      </p:sp>
      <p:sp>
        <p:nvSpPr>
          <p:cNvPr id="6" name="Footer Placeholder 5"/>
          <p:cNvSpPr>
            <a:spLocks noGrp="1"/>
          </p:cNvSpPr>
          <p:nvPr>
            <p:ph type="ftr" sz="quarter" idx="11"/>
          </p:nvPr>
        </p:nvSpPr>
        <p:spPr/>
        <p:txBody>
          <a:bodyPr/>
          <a:lstStyle/>
          <a:p>
            <a:pPr>
              <a:defRPr/>
            </a:pPr>
            <a:endParaRPr lang="cs-CZ"/>
          </a:p>
        </p:txBody>
      </p:sp>
      <p:sp>
        <p:nvSpPr>
          <p:cNvPr id="7" name="Slide Number Placeholder 6"/>
          <p:cNvSpPr>
            <a:spLocks noGrp="1"/>
          </p:cNvSpPr>
          <p:nvPr>
            <p:ph type="sldNum" sz="quarter" idx="12"/>
          </p:nvPr>
        </p:nvSpPr>
        <p:spPr/>
        <p:txBody>
          <a:bodyPr/>
          <a:lstStyle/>
          <a:p>
            <a:fld id="{034E6FA2-3F9B-48E6-972F-200F9E08E0F3}" type="slidenum">
              <a:rPr lang="cs-CZ" altLang="cs-CZ" smtClean="0"/>
              <a:pPr/>
              <a:t>‹#›</a:t>
            </a:fld>
            <a:endParaRPr lang="cs-CZ" altLang="cs-CZ"/>
          </a:p>
        </p:txBody>
      </p:sp>
    </p:spTree>
    <p:extLst>
      <p:ext uri="{BB962C8B-B14F-4D97-AF65-F5344CB8AC3E}">
        <p14:creationId xmlns:p14="http://schemas.microsoft.com/office/powerpoint/2010/main" val="16943345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Title 1"/>
          <p:cNvSpPr>
            <a:spLocks noGrp="1"/>
          </p:cNvSpPr>
          <p:nvPr>
            <p:ph type="title"/>
          </p:nvPr>
        </p:nvSpPr>
        <p:spPr>
          <a:xfrm>
            <a:off x="609599" y="4800600"/>
            <a:ext cx="6347714" cy="566738"/>
          </a:xfrm>
        </p:spPr>
        <p:txBody>
          <a:bodyPr anchor="b">
            <a:normAutofit/>
          </a:bodyPr>
          <a:lstStyle>
            <a:lvl1pPr algn="l">
              <a:defRPr sz="2400" b="0"/>
            </a:lvl1pPr>
          </a:lstStyle>
          <a:p>
            <a:r>
              <a:rPr lang="cs-CZ" smtClean="0"/>
              <a:t>Kliknutím lze upravit styl.</a:t>
            </a:r>
            <a:endParaRPr lang="en-US" dirty="0"/>
          </a:p>
        </p:txBody>
      </p:sp>
      <p:sp>
        <p:nvSpPr>
          <p:cNvPr id="3" name="Picture Placeholder 2"/>
          <p:cNvSpPr>
            <a:spLocks noGrp="1" noChangeAspect="1"/>
          </p:cNvSpPr>
          <p:nvPr>
            <p:ph type="pic" idx="1"/>
          </p:nvPr>
        </p:nvSpPr>
        <p:spPr>
          <a:xfrm>
            <a:off x="609599" y="609600"/>
            <a:ext cx="6347714"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cs-CZ" smtClean="0"/>
              <a:t>Kliknutím na ikonu přidáte obrázek.</a:t>
            </a:r>
            <a:endParaRPr lang="en-US" dirty="0"/>
          </a:p>
        </p:txBody>
      </p:sp>
      <p:sp>
        <p:nvSpPr>
          <p:cNvPr id="4" name="Text Placeholder 3"/>
          <p:cNvSpPr>
            <a:spLocks noGrp="1"/>
          </p:cNvSpPr>
          <p:nvPr>
            <p:ph type="body" sz="half" idx="2"/>
          </p:nvPr>
        </p:nvSpPr>
        <p:spPr>
          <a:xfrm>
            <a:off x="609599" y="5367338"/>
            <a:ext cx="6347714"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Date Placeholder 4"/>
          <p:cNvSpPr>
            <a:spLocks noGrp="1"/>
          </p:cNvSpPr>
          <p:nvPr>
            <p:ph type="dt" sz="half" idx="10"/>
          </p:nvPr>
        </p:nvSpPr>
        <p:spPr/>
        <p:txBody>
          <a:bodyPr/>
          <a:lstStyle/>
          <a:p>
            <a:pPr>
              <a:defRPr/>
            </a:pPr>
            <a:endParaRPr lang="cs-CZ"/>
          </a:p>
        </p:txBody>
      </p:sp>
      <p:sp>
        <p:nvSpPr>
          <p:cNvPr id="6" name="Footer Placeholder 5"/>
          <p:cNvSpPr>
            <a:spLocks noGrp="1"/>
          </p:cNvSpPr>
          <p:nvPr>
            <p:ph type="ftr" sz="quarter" idx="11"/>
          </p:nvPr>
        </p:nvSpPr>
        <p:spPr/>
        <p:txBody>
          <a:bodyPr/>
          <a:lstStyle/>
          <a:p>
            <a:pPr>
              <a:defRPr/>
            </a:pPr>
            <a:endParaRPr lang="cs-CZ"/>
          </a:p>
        </p:txBody>
      </p:sp>
      <p:sp>
        <p:nvSpPr>
          <p:cNvPr id="7" name="Slide Number Placeholder 6"/>
          <p:cNvSpPr>
            <a:spLocks noGrp="1"/>
          </p:cNvSpPr>
          <p:nvPr>
            <p:ph type="sldNum" sz="quarter" idx="12"/>
          </p:nvPr>
        </p:nvSpPr>
        <p:spPr/>
        <p:txBody>
          <a:bodyPr/>
          <a:lstStyle/>
          <a:p>
            <a:fld id="{7DFBC75D-0726-4161-A3CE-56B7500558C2}" type="slidenum">
              <a:rPr lang="cs-CZ" altLang="cs-CZ" smtClean="0"/>
              <a:pPr/>
              <a:t>‹#›</a:t>
            </a:fld>
            <a:endParaRPr lang="cs-CZ" altLang="cs-CZ"/>
          </a:p>
        </p:txBody>
      </p:sp>
    </p:spTree>
    <p:extLst>
      <p:ext uri="{BB962C8B-B14F-4D97-AF65-F5344CB8AC3E}">
        <p14:creationId xmlns:p14="http://schemas.microsoft.com/office/powerpoint/2010/main" val="33727192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8467" y="-8468"/>
            <a:ext cx="9171317" cy="6874935"/>
            <a:chOff x="-8467" y="-8468"/>
            <a:chExt cx="9171317" cy="6874935"/>
          </a:xfrm>
        </p:grpSpPr>
        <p:sp>
          <p:nvSpPr>
            <p:cNvPr id="7" name="Freeform 6"/>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830" y="4175605"/>
              <a:ext cx="4022475" cy="2682396"/>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2707"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94165"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2">
                <a:lumMod val="75000"/>
                <a:alpha val="8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68764"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09599" y="609600"/>
            <a:ext cx="6347713" cy="1320800"/>
          </a:xfrm>
          <a:prstGeom prst="rect">
            <a:avLst/>
          </a:prstGeom>
        </p:spPr>
        <p:txBody>
          <a:bodyPr vert="horz" lIns="91440" tIns="45720" rIns="91440" bIns="45720" rtlCol="0" anchor="t">
            <a:normAutofit/>
          </a:bodyPr>
          <a:lstStyle/>
          <a:p>
            <a:r>
              <a:rPr lang="cs-CZ" smtClean="0"/>
              <a:t>Kliknutím lze upravit styl.</a:t>
            </a:r>
            <a:endParaRPr lang="en-US" dirty="0"/>
          </a:p>
        </p:txBody>
      </p:sp>
      <p:sp>
        <p:nvSpPr>
          <p:cNvPr id="3" name="Text Placeholder 2"/>
          <p:cNvSpPr>
            <a:spLocks noGrp="1"/>
          </p:cNvSpPr>
          <p:nvPr>
            <p:ph type="body" idx="1"/>
          </p:nvPr>
        </p:nvSpPr>
        <p:spPr>
          <a:xfrm>
            <a:off x="609599" y="2160590"/>
            <a:ext cx="6347714" cy="3880773"/>
          </a:xfrm>
          <a:prstGeom prst="rect">
            <a:avLst/>
          </a:prstGeom>
        </p:spPr>
        <p:txBody>
          <a:bodyPr vert="horz" lIns="91440" tIns="45720" rIns="91440" bIns="45720" rtlCol="0">
            <a:normAutofit/>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Date Placeholder 3"/>
          <p:cNvSpPr>
            <a:spLocks noGrp="1"/>
          </p:cNvSpPr>
          <p:nvPr>
            <p:ph type="dt" sz="half" idx="2"/>
          </p:nvPr>
        </p:nvSpPr>
        <p:spPr>
          <a:xfrm>
            <a:off x="5405258" y="6041363"/>
            <a:ext cx="684132"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endParaRPr lang="cs-CZ"/>
          </a:p>
        </p:txBody>
      </p:sp>
      <p:sp>
        <p:nvSpPr>
          <p:cNvPr id="5" name="Footer Placeholder 4"/>
          <p:cNvSpPr>
            <a:spLocks noGrp="1"/>
          </p:cNvSpPr>
          <p:nvPr>
            <p:ph type="ftr" sz="quarter" idx="3"/>
          </p:nvPr>
        </p:nvSpPr>
        <p:spPr>
          <a:xfrm>
            <a:off x="609599" y="6041363"/>
            <a:ext cx="4622973"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endParaRPr lang="cs-CZ"/>
          </a:p>
        </p:txBody>
      </p:sp>
      <p:sp>
        <p:nvSpPr>
          <p:cNvPr id="6" name="Slide Number Placeholder 5"/>
          <p:cNvSpPr>
            <a:spLocks noGrp="1"/>
          </p:cNvSpPr>
          <p:nvPr>
            <p:ph type="sldNum" sz="quarter" idx="4"/>
          </p:nvPr>
        </p:nvSpPr>
        <p:spPr>
          <a:xfrm>
            <a:off x="6444676" y="6041363"/>
            <a:ext cx="512638" cy="365125"/>
          </a:xfrm>
          <a:prstGeom prst="rect">
            <a:avLst/>
          </a:prstGeom>
        </p:spPr>
        <p:txBody>
          <a:bodyPr vert="horz" lIns="91440" tIns="45720" rIns="91440" bIns="45720" rtlCol="0" anchor="ctr"/>
          <a:lstStyle>
            <a:lvl1pPr algn="r">
              <a:defRPr sz="900">
                <a:solidFill>
                  <a:schemeClr val="accent1"/>
                </a:solidFill>
              </a:defRPr>
            </a:lvl1pPr>
          </a:lstStyle>
          <a:p>
            <a:fld id="{A63F0906-E138-43CF-995A-D714CA280F0D}" type="slidenum">
              <a:rPr lang="cs-CZ" altLang="cs-CZ" smtClean="0"/>
              <a:pPr/>
              <a:t>‹#›</a:t>
            </a:fld>
            <a:endParaRPr lang="cs-CZ" altLang="cs-CZ"/>
          </a:p>
        </p:txBody>
      </p:sp>
    </p:spTree>
    <p:extLst>
      <p:ext uri="{BB962C8B-B14F-4D97-AF65-F5344CB8AC3E}">
        <p14:creationId xmlns:p14="http://schemas.microsoft.com/office/powerpoint/2010/main" val="3518204404"/>
      </p:ext>
    </p:extLst>
  </p:cSld>
  <p:clrMap bg1="lt1" tx1="dk1" bg2="lt2" tx2="dk2" accent1="accent1" accent2="accent2" accent3="accent3" accent4="accent4" accent5="accent5" accent6="accent6" hlink="hlink" folHlink="folHlink"/>
  <p:sldLayoutIdLst>
    <p:sldLayoutId id="2147483884" r:id="rId1"/>
    <p:sldLayoutId id="2147483885" r:id="rId2"/>
    <p:sldLayoutId id="2147483886" r:id="rId3"/>
    <p:sldLayoutId id="2147483887" r:id="rId4"/>
    <p:sldLayoutId id="2147483888" r:id="rId5"/>
    <p:sldLayoutId id="2147483889" r:id="rId6"/>
    <p:sldLayoutId id="2147483890" r:id="rId7"/>
    <p:sldLayoutId id="2147483891" r:id="rId8"/>
    <p:sldLayoutId id="2147483892" r:id="rId9"/>
    <p:sldLayoutId id="2147483893" r:id="rId10"/>
    <p:sldLayoutId id="2147483894" r:id="rId11"/>
    <p:sldLayoutId id="2147483895" r:id="rId12"/>
    <p:sldLayoutId id="2147483896" r:id="rId13"/>
    <p:sldLayoutId id="2147483897" r:id="rId14"/>
    <p:sldLayoutId id="2147483898" r:id="rId15"/>
    <p:sldLayoutId id="2147483899"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36.gif"/><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5.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xml"/></Relationships>
</file>

<file path=ppt/slides/_rels/slide133.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1.xml"/><Relationship Id="rId4" Type="http://schemas.openxmlformats.org/officeDocument/2006/relationships/image" Target="../media/image56.jpeg"/></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hyperlink" Target="http://www.kritickemysleni.cz/klisty.php?co=29" TargetMode="External"/><Relationship Id="rId2" Type="http://schemas.openxmlformats.org/officeDocument/2006/relationships/hyperlink" Target="http://www.phil.muni.cz/journals/index.php/studia-paedagogica/article/view/231/0" TargetMode="Externa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1.xml"/></Relationships>
</file>

<file path=ppt/slides/_rels/slide147.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hyperlink" Target="http://gymnaziumtm.cz/pro-studenty/dokumenty-skoly" TargetMode="Externa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www.teach-nology.com/web_tools/rubrics/" TargetMode="Externa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8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57733" y="116632"/>
            <a:ext cx="6348413" cy="587152"/>
          </a:xfrm>
        </p:spPr>
        <p:txBody>
          <a:bodyPr>
            <a:normAutofit fontScale="90000"/>
          </a:bodyPr>
          <a:lstStyle/>
          <a:p>
            <a:pPr algn="ctr"/>
            <a:r>
              <a:rPr lang="cs-CZ" dirty="0" smtClean="0"/>
              <a:t>Úvodní motto</a:t>
            </a:r>
            <a:endParaRPr lang="cs-CZ" dirty="0"/>
          </a:p>
        </p:txBody>
      </p:sp>
      <p:sp>
        <p:nvSpPr>
          <p:cNvPr id="3" name="Zástupný symbol pro obsah 2"/>
          <p:cNvSpPr>
            <a:spLocks noGrp="1"/>
          </p:cNvSpPr>
          <p:nvPr>
            <p:ph idx="1"/>
          </p:nvPr>
        </p:nvSpPr>
        <p:spPr>
          <a:xfrm>
            <a:off x="251520" y="703784"/>
            <a:ext cx="7560840" cy="6154216"/>
          </a:xfrm>
        </p:spPr>
        <p:txBody>
          <a:bodyPr>
            <a:normAutofit lnSpcReduction="10000"/>
          </a:bodyPr>
          <a:lstStyle/>
          <a:p>
            <a:pPr marL="0" indent="0" algn="ctr">
              <a:buNone/>
            </a:pPr>
            <a:r>
              <a:rPr lang="cs-CZ" sz="2400" i="1" dirty="0"/>
              <a:t>Když děti žijí s kritikou, učí se odsuzovat.</a:t>
            </a:r>
            <a:endParaRPr lang="cs-CZ" sz="2400" dirty="0"/>
          </a:p>
          <a:p>
            <a:pPr marL="0" indent="0" algn="ctr">
              <a:buNone/>
            </a:pPr>
            <a:r>
              <a:rPr lang="cs-CZ" sz="2400" i="1" dirty="0"/>
              <a:t>Když děti žijí s nepřátelstvím, učí se bojovat.</a:t>
            </a:r>
            <a:endParaRPr lang="cs-CZ" sz="2400" dirty="0"/>
          </a:p>
          <a:p>
            <a:pPr marL="0" indent="0" algn="ctr">
              <a:buNone/>
            </a:pPr>
            <a:r>
              <a:rPr lang="cs-CZ" sz="2400" i="1" dirty="0"/>
              <a:t>Když děti žijí s posměchem, učí se bázlivosti.</a:t>
            </a:r>
            <a:endParaRPr lang="cs-CZ" sz="2400" dirty="0"/>
          </a:p>
          <a:p>
            <a:pPr marL="0" indent="0" algn="ctr">
              <a:buNone/>
            </a:pPr>
            <a:r>
              <a:rPr lang="cs-CZ" sz="2400" i="1" dirty="0"/>
              <a:t>Když děti žijí se zahanbením, učí se provinilosti.</a:t>
            </a:r>
            <a:endParaRPr lang="cs-CZ" sz="2400" dirty="0"/>
          </a:p>
          <a:p>
            <a:pPr marL="0" indent="0" algn="ctr">
              <a:buNone/>
            </a:pPr>
            <a:r>
              <a:rPr lang="cs-CZ" sz="2400" i="1" dirty="0"/>
              <a:t>Když děti žijí s tolerancí, učí se trpělivosti.</a:t>
            </a:r>
            <a:endParaRPr lang="cs-CZ" sz="2400" dirty="0"/>
          </a:p>
          <a:p>
            <a:pPr marL="0" indent="0" algn="ctr">
              <a:buNone/>
            </a:pPr>
            <a:r>
              <a:rPr lang="cs-CZ" sz="2400" i="1" dirty="0"/>
              <a:t>Když děti žijí s povzbuzením, učí se sebedůvěře.</a:t>
            </a:r>
            <a:endParaRPr lang="cs-CZ" sz="2400" dirty="0"/>
          </a:p>
          <a:p>
            <a:pPr marL="0" indent="0" algn="ctr">
              <a:buNone/>
            </a:pPr>
            <a:r>
              <a:rPr lang="cs-CZ" sz="2400" i="1" dirty="0"/>
              <a:t>Když děti žijí s bezpečím, učí se věřit.</a:t>
            </a:r>
            <a:endParaRPr lang="cs-CZ" sz="2400" dirty="0"/>
          </a:p>
          <a:p>
            <a:pPr marL="0" indent="0" algn="ctr">
              <a:buNone/>
            </a:pPr>
            <a:r>
              <a:rPr lang="cs-CZ" sz="2400" i="1" dirty="0"/>
              <a:t>Když děti žijí s nestranností, učí se spravedlnosti.</a:t>
            </a:r>
            <a:endParaRPr lang="cs-CZ" sz="2400" dirty="0"/>
          </a:p>
          <a:p>
            <a:pPr marL="0" indent="0" algn="ctr">
              <a:buNone/>
            </a:pPr>
            <a:r>
              <a:rPr lang="cs-CZ" sz="2400" i="1" dirty="0"/>
              <a:t>Když děti žijí s chválou, učí se oceňovat.</a:t>
            </a:r>
            <a:endParaRPr lang="cs-CZ" sz="2400" dirty="0"/>
          </a:p>
          <a:p>
            <a:pPr marL="0" indent="0" algn="ctr">
              <a:buNone/>
            </a:pPr>
            <a:r>
              <a:rPr lang="cs-CZ" sz="2400" i="1" dirty="0"/>
              <a:t>Když děti žijí s uznáním, učí se sebeúctě.</a:t>
            </a:r>
            <a:endParaRPr lang="cs-CZ" sz="2400" dirty="0"/>
          </a:p>
          <a:p>
            <a:pPr marL="0" indent="0" algn="ctr">
              <a:buNone/>
            </a:pPr>
            <a:r>
              <a:rPr lang="cs-CZ" sz="2400" i="1" dirty="0"/>
              <a:t>Když děti žijí s přízní a s přátelstvím, učí se nacházet ve světě lásku.</a:t>
            </a:r>
            <a:endParaRPr lang="cs-CZ" sz="2400" dirty="0"/>
          </a:p>
          <a:p>
            <a:pPr marL="0" indent="0" algn="ctr">
              <a:buNone/>
            </a:pPr>
            <a:r>
              <a:rPr lang="cs-CZ" sz="2400" b="1" dirty="0"/>
              <a:t>(</a:t>
            </a:r>
            <a:r>
              <a:rPr lang="cs-CZ" sz="2400" b="1" dirty="0" err="1"/>
              <a:t>Fisher</a:t>
            </a:r>
            <a:r>
              <a:rPr lang="cs-CZ" sz="2400" b="1" dirty="0"/>
              <a:t>, 2011, s. 136)</a:t>
            </a:r>
            <a:endParaRPr lang="cs-CZ" sz="2400" dirty="0"/>
          </a:p>
          <a:p>
            <a:endParaRPr lang="cs-CZ" dirty="0"/>
          </a:p>
        </p:txBody>
      </p:sp>
    </p:spTree>
    <p:extLst>
      <p:ext uri="{BB962C8B-B14F-4D97-AF65-F5344CB8AC3E}">
        <p14:creationId xmlns:p14="http://schemas.microsoft.com/office/powerpoint/2010/main" val="242103234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98043" y="21098"/>
            <a:ext cx="6347713" cy="792088"/>
          </a:xfrm>
        </p:spPr>
        <p:txBody>
          <a:bodyPr/>
          <a:lstStyle/>
          <a:p>
            <a:pPr algn="ctr"/>
            <a:r>
              <a:rPr lang="cs-CZ" dirty="0" smtClean="0"/>
              <a:t>Slovní hodnocení</a:t>
            </a:r>
            <a:endParaRPr lang="cs-CZ" dirty="0"/>
          </a:p>
        </p:txBody>
      </p:sp>
      <p:sp>
        <p:nvSpPr>
          <p:cNvPr id="3" name="Zástupný symbol pro obsah 2"/>
          <p:cNvSpPr>
            <a:spLocks noGrp="1"/>
          </p:cNvSpPr>
          <p:nvPr>
            <p:ph idx="1"/>
          </p:nvPr>
        </p:nvSpPr>
        <p:spPr>
          <a:xfrm>
            <a:off x="107504" y="620688"/>
            <a:ext cx="7272808" cy="6237312"/>
          </a:xfrm>
        </p:spPr>
        <p:txBody>
          <a:bodyPr>
            <a:normAutofit/>
          </a:bodyPr>
          <a:lstStyle/>
          <a:p>
            <a:pPr marL="0" indent="0" algn="just">
              <a:buNone/>
            </a:pPr>
            <a:r>
              <a:rPr lang="cs-CZ" sz="2000" b="1" dirty="0" smtClean="0"/>
              <a:t>Co </a:t>
            </a:r>
            <a:r>
              <a:rPr lang="cs-CZ" sz="2000" b="1" dirty="0"/>
              <a:t>vše by mělo </a:t>
            </a:r>
            <a:r>
              <a:rPr lang="cs-CZ" sz="2000" b="1" dirty="0" smtClean="0"/>
              <a:t>obsahovat</a:t>
            </a:r>
            <a:r>
              <a:rPr lang="cs-CZ" sz="2000" dirty="0" smtClean="0"/>
              <a:t>? (Vyhláška </a:t>
            </a:r>
            <a:r>
              <a:rPr lang="cs-CZ" sz="2000" dirty="0"/>
              <a:t>č. 256/2012 Sb</a:t>
            </a:r>
            <a:r>
              <a:rPr lang="cs-CZ" sz="2000" dirty="0" smtClean="0"/>
              <a:t>.)</a:t>
            </a:r>
          </a:p>
          <a:p>
            <a:pPr algn="just"/>
            <a:r>
              <a:rPr lang="cs-CZ" sz="2000" dirty="0" smtClean="0"/>
              <a:t>posouzení </a:t>
            </a:r>
            <a:r>
              <a:rPr lang="cs-CZ" sz="2000" dirty="0"/>
              <a:t>výsledků vzdělávání žáka v jejich vývoji</a:t>
            </a:r>
            <a:r>
              <a:rPr lang="cs-CZ" sz="2000" dirty="0" smtClean="0"/>
              <a:t>,</a:t>
            </a:r>
          </a:p>
          <a:p>
            <a:pPr algn="just"/>
            <a:r>
              <a:rPr lang="cs-CZ" sz="2000" dirty="0" smtClean="0"/>
              <a:t>ohodnocení </a:t>
            </a:r>
            <a:r>
              <a:rPr lang="cs-CZ" sz="2000" dirty="0"/>
              <a:t>přístupu žáka ke vzdělávání i v souvislostech, které ovlivňují jeho výkon, </a:t>
            </a:r>
            <a:endParaRPr lang="cs-CZ" sz="2000" dirty="0" smtClean="0"/>
          </a:p>
          <a:p>
            <a:pPr algn="just"/>
            <a:r>
              <a:rPr lang="cs-CZ" sz="2000" dirty="0" smtClean="0"/>
              <a:t>naznačení </a:t>
            </a:r>
            <a:r>
              <a:rPr lang="cs-CZ" sz="2000" dirty="0"/>
              <a:t>dalšího rozvoje </a:t>
            </a:r>
            <a:r>
              <a:rPr lang="cs-CZ" sz="2000" dirty="0" smtClean="0"/>
              <a:t>žáka,</a:t>
            </a:r>
          </a:p>
          <a:p>
            <a:pPr algn="just"/>
            <a:r>
              <a:rPr lang="cs-CZ" sz="2000" dirty="0" smtClean="0"/>
              <a:t>zdůvodnění </a:t>
            </a:r>
            <a:r>
              <a:rPr lang="cs-CZ" sz="2000" dirty="0"/>
              <a:t>a doporučení, jak předcházet případným neúspěchům žáka a jak je překonávat</a:t>
            </a:r>
            <a:r>
              <a:rPr lang="cs-CZ" sz="2000" dirty="0" smtClean="0"/>
              <a:t>.</a:t>
            </a:r>
          </a:p>
          <a:p>
            <a:pPr algn="just"/>
            <a:r>
              <a:rPr lang="cs-CZ" sz="2000" dirty="0" smtClean="0"/>
              <a:t>Slovní </a:t>
            </a:r>
            <a:r>
              <a:rPr lang="cs-CZ" sz="2000" dirty="0"/>
              <a:t>hodnocení je </a:t>
            </a:r>
            <a:r>
              <a:rPr lang="cs-CZ" sz="2000" b="1" dirty="0"/>
              <a:t>komplexním hodnocením</a:t>
            </a:r>
            <a:r>
              <a:rPr lang="cs-CZ" sz="2000" dirty="0"/>
              <a:t>, postihuje nejen popis výkonu, ale i proces vyučování a učení, dotýká se tedy nejen kognitivních procesů, ale všímá si </a:t>
            </a:r>
            <a:r>
              <a:rPr lang="cs-CZ" sz="2000" dirty="0" smtClean="0"/>
              <a:t>i sociálních </a:t>
            </a:r>
            <a:r>
              <a:rPr lang="cs-CZ" sz="2000" dirty="0"/>
              <a:t>vztahů, úrovně spolupráce, charakterových vlastností.</a:t>
            </a:r>
          </a:p>
          <a:p>
            <a:pPr algn="just"/>
            <a:r>
              <a:rPr lang="cs-CZ" sz="2000" dirty="0"/>
              <a:t>Podklady pro takovéto hodnocení učitelé shromažďují </a:t>
            </a:r>
            <a:r>
              <a:rPr lang="cs-CZ" sz="2000" b="1" dirty="0"/>
              <a:t>celý rok </a:t>
            </a:r>
            <a:r>
              <a:rPr lang="cs-CZ" sz="2000" dirty="0"/>
              <a:t>– žáky pozorují, poznávají, všímají si maličkostí </a:t>
            </a:r>
            <a:r>
              <a:rPr lang="cs-CZ" sz="2000" dirty="0" smtClean="0"/>
              <a:t>a vytváří </a:t>
            </a:r>
            <a:r>
              <a:rPr lang="cs-CZ" sz="2000" dirty="0"/>
              <a:t>si celkový obraz na základě žákovy práce, pozorování, vlastních poznámek.</a:t>
            </a:r>
          </a:p>
        </p:txBody>
      </p:sp>
    </p:spTree>
    <p:extLst>
      <p:ext uri="{BB962C8B-B14F-4D97-AF65-F5344CB8AC3E}">
        <p14:creationId xmlns:p14="http://schemas.microsoft.com/office/powerpoint/2010/main" val="2733213209"/>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Nadpis 1"/>
          <p:cNvSpPr>
            <a:spLocks noGrp="1"/>
          </p:cNvSpPr>
          <p:nvPr>
            <p:ph type="title"/>
          </p:nvPr>
        </p:nvSpPr>
        <p:spPr>
          <a:xfrm>
            <a:off x="28575" y="692696"/>
            <a:ext cx="6336704" cy="1368152"/>
          </a:xfrm>
        </p:spPr>
        <p:txBody>
          <a:bodyPr>
            <a:normAutofit/>
          </a:bodyPr>
          <a:lstStyle/>
          <a:p>
            <a:r>
              <a:rPr lang="cs-CZ" dirty="0" smtClean="0"/>
              <a:t>PMI</a:t>
            </a:r>
            <a:endParaRPr lang="cs-CZ" dirty="0"/>
          </a:p>
        </p:txBody>
      </p:sp>
      <p:sp>
        <p:nvSpPr>
          <p:cNvPr id="76803" name="Zástupný symbol pro obsah 2"/>
          <p:cNvSpPr>
            <a:spLocks noGrp="1"/>
          </p:cNvSpPr>
          <p:nvPr>
            <p:ph idx="1"/>
          </p:nvPr>
        </p:nvSpPr>
        <p:spPr>
          <a:xfrm>
            <a:off x="28575" y="2420888"/>
            <a:ext cx="8863906" cy="4437113"/>
          </a:xfrm>
        </p:spPr>
        <p:txBody>
          <a:bodyPr>
            <a:normAutofit/>
          </a:bodyPr>
          <a:lstStyle/>
          <a:p>
            <a:pPr>
              <a:buFont typeface="Wingdings" panose="05000000000000000000" pitchFamily="2" charset="2"/>
              <a:buChar char="§"/>
            </a:pPr>
            <a:r>
              <a:rPr lang="cs-CZ" dirty="0"/>
              <a:t> </a:t>
            </a:r>
            <a:r>
              <a:rPr lang="cs-CZ" sz="2000" dirty="0"/>
              <a:t>Technika </a:t>
            </a:r>
            <a:r>
              <a:rPr lang="cs-CZ" sz="2000" b="1" dirty="0"/>
              <a:t>„Plus – Minus – Zajímavé“ - PMI</a:t>
            </a:r>
          </a:p>
          <a:p>
            <a:pPr>
              <a:buFont typeface="Wingdings" panose="05000000000000000000" pitchFamily="2" charset="2"/>
              <a:buChar char="§"/>
            </a:pPr>
            <a:r>
              <a:rPr lang="cs-CZ" sz="2000" dirty="0"/>
              <a:t> Po dokončení práce žáci definují:</a:t>
            </a:r>
          </a:p>
          <a:p>
            <a:pPr>
              <a:buFontTx/>
              <a:buChar char="-"/>
            </a:pPr>
            <a:r>
              <a:rPr lang="cs-CZ" sz="2000" dirty="0"/>
              <a:t> 1 věc, která se jim na daném úkolu zdála snadná (+),</a:t>
            </a:r>
          </a:p>
          <a:p>
            <a:pPr>
              <a:buFontTx/>
              <a:buChar char="-"/>
            </a:pPr>
            <a:r>
              <a:rPr lang="cs-CZ" sz="2000" dirty="0"/>
              <a:t>1 věc, která jim připadala obtížná (-),</a:t>
            </a:r>
          </a:p>
          <a:p>
            <a:pPr>
              <a:buFontTx/>
              <a:buChar char="-"/>
            </a:pPr>
            <a:r>
              <a:rPr lang="cs-CZ" sz="2000" dirty="0"/>
              <a:t>1 věc, která pro ně byla zajímavá (</a:t>
            </a:r>
            <a:r>
              <a:rPr lang="cs-CZ" sz="2000" dirty="0" err="1"/>
              <a:t>interesting</a:t>
            </a:r>
            <a:r>
              <a:rPr lang="cs-CZ" sz="2000" dirty="0"/>
              <a:t>)</a:t>
            </a:r>
          </a:p>
          <a:p>
            <a:pPr>
              <a:buFont typeface="Wingdings" panose="05000000000000000000" pitchFamily="2" charset="2"/>
              <a:buChar char="§"/>
            </a:pPr>
            <a:r>
              <a:rPr lang="cs-CZ" sz="2000" dirty="0"/>
              <a:t> Odpovědi můžou žáci zaznamenávat na samolepící štítky a lepit na tabuli; psát na tři mazací tabule; poslat po třídě tři čtvrtky, na které žáci píší své komentáře apod.</a:t>
            </a:r>
          </a:p>
          <a:p>
            <a:pPr>
              <a:buFont typeface="Wingdings" panose="05000000000000000000" pitchFamily="2" charset="2"/>
              <a:buChar char="§"/>
            </a:pPr>
            <a:r>
              <a:rPr lang="cs-CZ" sz="2000" dirty="0"/>
              <a:t> Jen pozor – píší-li všichni na stejný papír, můžou se žáci navzájem ovlivňovat.</a:t>
            </a:r>
          </a:p>
          <a:p>
            <a:pPr>
              <a:buFont typeface="Wingdings" panose="05000000000000000000" pitchFamily="2" charset="2"/>
              <a:buChar char="§"/>
            </a:pPr>
            <a:r>
              <a:rPr lang="cs-CZ" sz="2000" dirty="0"/>
              <a:t> Často ale vyjde najevo řada problémů, které by jinak zůstaly skryty.</a:t>
            </a:r>
          </a:p>
          <a:p>
            <a:pPr>
              <a:buFontTx/>
              <a:buChar char="-"/>
            </a:pPr>
            <a:endParaRPr lang="cs-CZ" dirty="0"/>
          </a:p>
          <a:p>
            <a:pPr>
              <a:buFont typeface="Wingdings" panose="05000000000000000000" pitchFamily="2" charset="2"/>
              <a:buChar char="§"/>
            </a:pPr>
            <a:endParaRPr lang="cs-CZ" dirty="0"/>
          </a:p>
        </p:txBody>
      </p:sp>
      <p:pic>
        <p:nvPicPr>
          <p:cNvPr id="4" name="Obráze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36096" y="-171400"/>
            <a:ext cx="3707904" cy="2787246"/>
          </a:xfrm>
          <a:prstGeom prst="rect">
            <a:avLst/>
          </a:prstGeom>
        </p:spPr>
      </p:pic>
    </p:spTree>
    <p:extLst>
      <p:ext uri="{BB962C8B-B14F-4D97-AF65-F5344CB8AC3E}">
        <p14:creationId xmlns:p14="http://schemas.microsoft.com/office/powerpoint/2010/main" val="47177352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39552" y="0"/>
            <a:ext cx="7543800" cy="910148"/>
          </a:xfrm>
        </p:spPr>
        <p:txBody>
          <a:bodyPr/>
          <a:lstStyle/>
          <a:p>
            <a:r>
              <a:rPr lang="cs-CZ" dirty="0"/>
              <a:t>Sebehodnocení žáka 3. třídy</a:t>
            </a:r>
          </a:p>
        </p:txBody>
      </p:sp>
      <p:pic>
        <p:nvPicPr>
          <p:cNvPr id="7" name="Zástupný symbol pro obsah 6">
            <a:extLst>
              <a:ext uri="{FF2B5EF4-FFF2-40B4-BE49-F238E27FC236}">
                <a16:creationId xmlns:a16="http://schemas.microsoft.com/office/drawing/2014/main" id="{F6A1646C-B285-4513-A911-13CF4D96C901}"/>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83568" y="1087276"/>
            <a:ext cx="6480720" cy="5766249"/>
          </a:xfrm>
        </p:spPr>
      </p:pic>
    </p:spTree>
    <p:extLst>
      <p:ext uri="{BB962C8B-B14F-4D97-AF65-F5344CB8AC3E}">
        <p14:creationId xmlns:p14="http://schemas.microsoft.com/office/powerpoint/2010/main" val="211923001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22960" y="286605"/>
            <a:ext cx="7543800" cy="838140"/>
          </a:xfrm>
        </p:spPr>
        <p:txBody>
          <a:bodyPr/>
          <a:lstStyle/>
          <a:p>
            <a:pPr algn="ctr"/>
            <a:r>
              <a:rPr lang="cs-CZ" b="1" dirty="0" smtClean="0"/>
              <a:t>Erb</a:t>
            </a:r>
            <a:endParaRPr lang="cs-CZ" b="1" dirty="0"/>
          </a:p>
        </p:txBody>
      </p:sp>
      <p:pic>
        <p:nvPicPr>
          <p:cNvPr id="4" name="image14.jpg"/>
          <p:cNvPicPr>
            <a:picLocks noGrp="1"/>
          </p:cNvPicPr>
          <p:nvPr>
            <p:ph idx="1"/>
          </p:nvPr>
        </p:nvPicPr>
        <p:blipFill>
          <a:blip r:embed="rId2" cstate="print">
            <a:extLst>
              <a:ext uri="{28A0092B-C50C-407E-A947-70E740481C1C}">
                <a14:useLocalDpi xmlns:a14="http://schemas.microsoft.com/office/drawing/2010/main" val="0"/>
              </a:ext>
            </a:extLst>
          </a:blip>
          <a:stretch>
            <a:fillRect/>
          </a:stretch>
        </p:blipFill>
        <p:spPr>
          <a:xfrm>
            <a:off x="2452701" y="1846263"/>
            <a:ext cx="4283047" cy="4022725"/>
          </a:xfrm>
          <a:prstGeom prst="rect">
            <a:avLst/>
          </a:prstGeom>
          <a:ln/>
        </p:spPr>
      </p:pic>
      <p:pic>
        <p:nvPicPr>
          <p:cNvPr id="1026" name="Picture 2" descr="M&amp;ecaron;stský znak; archiv m&amp;ecaron;sta &amp;Ccaron;eské Bud&amp;ecaron;jovi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186" y="211202"/>
            <a:ext cx="2343150" cy="26574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7862866"/>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23528" y="286604"/>
            <a:ext cx="8136904" cy="1450757"/>
          </a:xfrm>
        </p:spPr>
        <p:txBody>
          <a:bodyPr>
            <a:noAutofit/>
          </a:bodyPr>
          <a:lstStyle/>
          <a:p>
            <a:pPr algn="ctr"/>
            <a:r>
              <a:rPr lang="cs-CZ" sz="2800" dirty="0" smtClean="0"/>
              <a:t>Zkušenosti učitelky Katky Bartošové s erbem </a:t>
            </a:r>
            <a:br>
              <a:rPr lang="cs-CZ" sz="2800" dirty="0" smtClean="0"/>
            </a:br>
            <a:r>
              <a:rPr lang="cs-CZ" sz="2800" dirty="0" smtClean="0"/>
              <a:t>(ZŠ, 2. stupeň – </a:t>
            </a:r>
            <a:r>
              <a:rPr lang="cs-CZ" sz="2800" dirty="0" err="1" smtClean="0"/>
              <a:t>Dj</a:t>
            </a:r>
            <a:r>
              <a:rPr lang="cs-CZ" sz="2800" dirty="0" smtClean="0"/>
              <a:t>, </a:t>
            </a:r>
            <a:r>
              <a:rPr lang="cs-CZ" sz="2800" dirty="0" err="1" smtClean="0"/>
              <a:t>Nj</a:t>
            </a:r>
            <a:r>
              <a:rPr lang="cs-CZ" sz="2800" dirty="0" smtClean="0"/>
              <a:t>, školní metodik </a:t>
            </a:r>
            <a:r>
              <a:rPr lang="cs-CZ" sz="2800" dirty="0"/>
              <a:t>p</a:t>
            </a:r>
            <a:r>
              <a:rPr lang="cs-CZ" sz="2800" dirty="0" smtClean="0"/>
              <a:t>revence)</a:t>
            </a:r>
            <a:endParaRPr lang="cs-CZ" sz="2800" dirty="0"/>
          </a:p>
        </p:txBody>
      </p:sp>
      <p:sp>
        <p:nvSpPr>
          <p:cNvPr id="3" name="Zástupný symbol pro obsah 2"/>
          <p:cNvSpPr>
            <a:spLocks noGrp="1"/>
          </p:cNvSpPr>
          <p:nvPr>
            <p:ph idx="1"/>
          </p:nvPr>
        </p:nvSpPr>
        <p:spPr>
          <a:xfrm>
            <a:off x="322879" y="1556792"/>
            <a:ext cx="7345465" cy="5301208"/>
          </a:xfrm>
        </p:spPr>
        <p:txBody>
          <a:bodyPr>
            <a:normAutofit/>
          </a:bodyPr>
          <a:lstStyle/>
          <a:p>
            <a:pPr algn="ctr"/>
            <a:r>
              <a:rPr lang="cs-CZ" i="1" dirty="0"/>
              <a:t>Díky němu jsem se opravdu posunula ve znalosti dětí a hlavně </a:t>
            </a:r>
            <a:r>
              <a:rPr lang="cs-CZ" b="1" i="1" dirty="0"/>
              <a:t>přišla na problémy</a:t>
            </a:r>
            <a:r>
              <a:rPr lang="cs-CZ" i="1" dirty="0"/>
              <a:t>, které mohou u některých dětí způsobovat negativní projevy v interakci se spolužáky. (Jak mě vidí ostatní: kamarádská, ale mentálně postižená, …vidí mě asi jako někoho, kdo s nikým nedokáže vycházet a nemá kamarády,…je to debil, …jako </a:t>
            </a:r>
            <a:r>
              <a:rPr lang="cs-CZ" i="1" dirty="0" err="1"/>
              <a:t>šprtku</a:t>
            </a:r>
            <a:r>
              <a:rPr lang="cs-CZ" i="1" dirty="0"/>
              <a:t> (a to se doma vůbec neučím..) Na druhou stranu jsem si mohla ověřit i skutečnost, že většina dětí je ve třídě v pohodě a ráda. Díky tomu si teď můžeme sednout s TU, a nejen na základě pozorování, ale i nějakém skutečném podkladě zhodnotit situaci a především si popovídat o dětech, které budou potřebovat naši pomoc. Jak už jsem psala předtím, hezky mi do toho zapadla i má práce </a:t>
            </a:r>
            <a:r>
              <a:rPr lang="cs-CZ" i="1" dirty="0" err="1"/>
              <a:t>preventistky</a:t>
            </a:r>
            <a:r>
              <a:rPr lang="cs-CZ" i="1" dirty="0"/>
              <a:t>. </a:t>
            </a:r>
          </a:p>
          <a:p>
            <a:pPr algn="ctr"/>
            <a:r>
              <a:rPr lang="cs-CZ" i="1" dirty="0"/>
              <a:t>Abych ale nezůstala jen u vztahů, radost mi udělala skutečnost, že mnohé děti dokázaly hezky pojmenovat, co jim jde, co naopak ne a především, v čem by se chtěly zlepšit.</a:t>
            </a:r>
          </a:p>
          <a:p>
            <a:endParaRPr lang="cs-CZ" dirty="0"/>
          </a:p>
        </p:txBody>
      </p:sp>
    </p:spTree>
    <p:extLst>
      <p:ext uri="{BB962C8B-B14F-4D97-AF65-F5344CB8AC3E}">
        <p14:creationId xmlns:p14="http://schemas.microsoft.com/office/powerpoint/2010/main" val="140464507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Zdroj: </a:t>
            </a:r>
            <a:r>
              <a:rPr lang="cs-CZ" dirty="0" err="1" smtClean="0"/>
              <a:t>Učitelak</a:t>
            </a:r>
            <a:r>
              <a:rPr lang="cs-CZ" dirty="0" smtClean="0"/>
              <a:t> Katka Bartošová, žáci 7. ročníku</a:t>
            </a:r>
            <a:endParaRPr lang="cs-CZ" dirty="0"/>
          </a:p>
        </p:txBody>
      </p:sp>
      <p:sp>
        <p:nvSpPr>
          <p:cNvPr id="3" name="Zástupný symbol pro obsah 2"/>
          <p:cNvSpPr>
            <a:spLocks noGrp="1"/>
          </p:cNvSpPr>
          <p:nvPr>
            <p:ph idx="1"/>
          </p:nvPr>
        </p:nvSpPr>
        <p:spPr/>
        <p:txBody>
          <a:bodyPr/>
          <a:lstStyle/>
          <a:p>
            <a:endParaRPr lang="cs-CZ"/>
          </a:p>
        </p:txBody>
      </p:sp>
      <p:pic>
        <p:nvPicPr>
          <p:cNvPr id="4" name="Obrázek 3"/>
          <p:cNvPicPr>
            <a:picLocks noChangeAspect="1"/>
          </p:cNvPicPr>
          <p:nvPr/>
        </p:nvPicPr>
        <p:blipFill>
          <a:blip r:embed="rId2"/>
          <a:stretch>
            <a:fillRect/>
          </a:stretch>
        </p:blipFill>
        <p:spPr>
          <a:xfrm>
            <a:off x="1475656" y="-8501"/>
            <a:ext cx="5904656" cy="6866501"/>
          </a:xfrm>
          <a:prstGeom prst="rect">
            <a:avLst/>
          </a:prstGeom>
        </p:spPr>
      </p:pic>
    </p:spTree>
    <p:extLst>
      <p:ext uri="{BB962C8B-B14F-4D97-AF65-F5344CB8AC3E}">
        <p14:creationId xmlns:p14="http://schemas.microsoft.com/office/powerpoint/2010/main" val="213569061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a:bodyPr>
          <a:lstStyle/>
          <a:p>
            <a:endParaRPr lang="cs-CZ" dirty="0"/>
          </a:p>
        </p:txBody>
      </p:sp>
      <p:pic>
        <p:nvPicPr>
          <p:cNvPr id="4" name="Obrázek 3"/>
          <p:cNvPicPr>
            <a:picLocks noChangeAspect="1"/>
          </p:cNvPicPr>
          <p:nvPr/>
        </p:nvPicPr>
        <p:blipFill>
          <a:blip r:embed="rId2"/>
          <a:stretch>
            <a:fillRect/>
          </a:stretch>
        </p:blipFill>
        <p:spPr>
          <a:xfrm>
            <a:off x="1475656" y="0"/>
            <a:ext cx="5723223" cy="6858000"/>
          </a:xfrm>
          <a:prstGeom prst="rect">
            <a:avLst/>
          </a:prstGeom>
        </p:spPr>
      </p:pic>
    </p:spTree>
    <p:extLst>
      <p:ext uri="{BB962C8B-B14F-4D97-AF65-F5344CB8AC3E}">
        <p14:creationId xmlns:p14="http://schemas.microsoft.com/office/powerpoint/2010/main" val="425563712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07504" y="-18417"/>
            <a:ext cx="8604448" cy="1320800"/>
          </a:xfrm>
        </p:spPr>
        <p:txBody>
          <a:bodyPr>
            <a:normAutofit/>
          </a:bodyPr>
          <a:lstStyle/>
          <a:p>
            <a:pPr algn="ctr"/>
            <a:r>
              <a:rPr lang="cs-CZ" dirty="0" smtClean="0"/>
              <a:t>Sebehodnocení </a:t>
            </a:r>
            <a:br>
              <a:rPr lang="cs-CZ" dirty="0" smtClean="0"/>
            </a:br>
            <a:r>
              <a:rPr lang="cs-CZ" dirty="0" smtClean="0"/>
              <a:t>a hodnocení učitele I</a:t>
            </a:r>
            <a:endParaRPr lang="cs-CZ" dirty="0"/>
          </a:p>
        </p:txBody>
      </p:sp>
      <p:pic>
        <p:nvPicPr>
          <p:cNvPr id="4" name="Zástupný symbol pro obsah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40" y="1818694"/>
            <a:ext cx="8098052" cy="4176464"/>
          </a:xfrm>
        </p:spPr>
      </p:pic>
    </p:spTree>
    <p:extLst>
      <p:ext uri="{BB962C8B-B14F-4D97-AF65-F5344CB8AC3E}">
        <p14:creationId xmlns:p14="http://schemas.microsoft.com/office/powerpoint/2010/main" val="2086689202"/>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331640" y="4941168"/>
            <a:ext cx="6552728" cy="1320800"/>
          </a:xfrm>
        </p:spPr>
        <p:txBody>
          <a:bodyPr>
            <a:normAutofit/>
          </a:bodyPr>
          <a:lstStyle/>
          <a:p>
            <a:r>
              <a:rPr lang="cs-CZ" sz="2400" dirty="0" smtClean="0">
                <a:solidFill>
                  <a:schemeClr val="tx2"/>
                </a:solidFill>
              </a:rPr>
              <a:t>Očekávaný výstup: </a:t>
            </a:r>
            <a:r>
              <a:rPr lang="cs-CZ" sz="2400" i="1" dirty="0" smtClean="0">
                <a:solidFill>
                  <a:schemeClr val="tx2"/>
                </a:solidFill>
              </a:rPr>
              <a:t>Odvodíš pravděpodobný význam nových slov z daných souvislostí v textu </a:t>
            </a:r>
            <a:r>
              <a:rPr lang="cs-CZ" sz="2400" dirty="0" smtClean="0">
                <a:solidFill>
                  <a:schemeClr val="tx2"/>
                </a:solidFill>
              </a:rPr>
              <a:t>(Anglický jazyk)</a:t>
            </a:r>
            <a:endParaRPr lang="cs-CZ" sz="2400" dirty="0">
              <a:solidFill>
                <a:schemeClr val="tx2"/>
              </a:solidFill>
            </a:endParaRPr>
          </a:p>
        </p:txBody>
      </p:sp>
      <p:pic>
        <p:nvPicPr>
          <p:cNvPr id="4" name="obrázek 1"/>
          <p:cNvPicPr>
            <a:picLocks noGrp="1"/>
          </p:cNvPicPr>
          <p:nvPr>
            <p:ph idx="1"/>
          </p:nvPr>
        </p:nvPicPr>
        <p:blipFill>
          <a:blip r:embed="rId2" cstate="print"/>
          <a:srcRect/>
          <a:stretch>
            <a:fillRect/>
          </a:stretch>
        </p:blipFill>
        <p:spPr bwMode="auto">
          <a:xfrm>
            <a:off x="2267744" y="1916833"/>
            <a:ext cx="4032448" cy="3024335"/>
          </a:xfrm>
          <a:prstGeom prst="rect">
            <a:avLst/>
          </a:prstGeom>
          <a:noFill/>
          <a:ln w="9525">
            <a:noFill/>
            <a:miter lim="800000"/>
            <a:headEnd/>
            <a:tailEnd/>
          </a:ln>
        </p:spPr>
      </p:pic>
      <p:sp>
        <p:nvSpPr>
          <p:cNvPr id="5" name="Nadpis 1"/>
          <p:cNvSpPr txBox="1">
            <a:spLocks/>
          </p:cNvSpPr>
          <p:nvPr/>
        </p:nvSpPr>
        <p:spPr bwMode="auto">
          <a:xfrm>
            <a:off x="827584" y="308000"/>
            <a:ext cx="7308303" cy="1320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algn="l" defTabSz="457200" rtl="0" fontAlgn="base">
              <a:spcBef>
                <a:spcPct val="0"/>
              </a:spcBef>
              <a:spcAft>
                <a:spcPct val="0"/>
              </a:spcAft>
              <a:defRPr sz="3600" kern="1200">
                <a:solidFill>
                  <a:schemeClr val="accent1"/>
                </a:solidFill>
                <a:latin typeface="+mj-lt"/>
                <a:ea typeface="+mj-ea"/>
                <a:cs typeface="+mj-cs"/>
              </a:defRPr>
            </a:lvl1pPr>
            <a:lvl2pPr algn="l" defTabSz="457200" rtl="0" fontAlgn="base">
              <a:spcBef>
                <a:spcPct val="0"/>
              </a:spcBef>
              <a:spcAft>
                <a:spcPct val="0"/>
              </a:spcAft>
              <a:defRPr sz="3600">
                <a:solidFill>
                  <a:schemeClr val="accent1"/>
                </a:solidFill>
                <a:latin typeface="Trebuchet MS" pitchFamily="34" charset="0"/>
              </a:defRPr>
            </a:lvl2pPr>
            <a:lvl3pPr algn="l" defTabSz="457200" rtl="0" fontAlgn="base">
              <a:spcBef>
                <a:spcPct val="0"/>
              </a:spcBef>
              <a:spcAft>
                <a:spcPct val="0"/>
              </a:spcAft>
              <a:defRPr sz="3600">
                <a:solidFill>
                  <a:schemeClr val="accent1"/>
                </a:solidFill>
                <a:latin typeface="Trebuchet MS" pitchFamily="34" charset="0"/>
              </a:defRPr>
            </a:lvl3pPr>
            <a:lvl4pPr algn="l" defTabSz="457200" rtl="0" fontAlgn="base">
              <a:spcBef>
                <a:spcPct val="0"/>
              </a:spcBef>
              <a:spcAft>
                <a:spcPct val="0"/>
              </a:spcAft>
              <a:defRPr sz="3600">
                <a:solidFill>
                  <a:schemeClr val="accent1"/>
                </a:solidFill>
                <a:latin typeface="Trebuchet MS" pitchFamily="34" charset="0"/>
              </a:defRPr>
            </a:lvl4pPr>
            <a:lvl5pPr algn="l" defTabSz="457200" rtl="0" fontAlgn="base">
              <a:spcBef>
                <a:spcPct val="0"/>
              </a:spcBef>
              <a:spcAft>
                <a:spcPct val="0"/>
              </a:spcAft>
              <a:defRPr sz="3600">
                <a:solidFill>
                  <a:schemeClr val="accent1"/>
                </a:solidFill>
                <a:latin typeface="Trebuchet MS"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eaLnBrk="1" hangingPunct="1"/>
            <a:r>
              <a:rPr lang="cs-CZ" dirty="0" smtClean="0"/>
              <a:t>Sebehodnocení </a:t>
            </a:r>
          </a:p>
          <a:p>
            <a:pPr algn="ctr" eaLnBrk="1" hangingPunct="1"/>
            <a:r>
              <a:rPr lang="cs-CZ" dirty="0" smtClean="0"/>
              <a:t>a hodnocení učitele II</a:t>
            </a:r>
            <a:endParaRPr lang="cs-CZ" dirty="0"/>
          </a:p>
        </p:txBody>
      </p:sp>
    </p:spTree>
    <p:extLst>
      <p:ext uri="{BB962C8B-B14F-4D97-AF65-F5344CB8AC3E}">
        <p14:creationId xmlns:p14="http://schemas.microsoft.com/office/powerpoint/2010/main" val="3694805523"/>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lstStyle/>
          <a:p>
            <a:r>
              <a:rPr lang="cs-CZ" dirty="0" smtClean="0"/>
              <a:t>Vrstevnické učení a hodnocení</a:t>
            </a:r>
            <a:endParaRPr lang="cs-CZ" dirty="0"/>
          </a:p>
        </p:txBody>
      </p:sp>
      <p:sp>
        <p:nvSpPr>
          <p:cNvPr id="3" name="Podnadpis 2"/>
          <p:cNvSpPr>
            <a:spLocks noGrp="1"/>
          </p:cNvSpPr>
          <p:nvPr>
            <p:ph type="subTitle" idx="1"/>
          </p:nvPr>
        </p:nvSpPr>
        <p:spPr/>
        <p:txBody>
          <a:bodyPr/>
          <a:lstStyle/>
          <a:p>
            <a:endParaRPr lang="cs-CZ"/>
          </a:p>
        </p:txBody>
      </p:sp>
    </p:spTree>
    <p:extLst>
      <p:ext uri="{BB962C8B-B14F-4D97-AF65-F5344CB8AC3E}">
        <p14:creationId xmlns:p14="http://schemas.microsoft.com/office/powerpoint/2010/main" val="173063184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22960" y="286605"/>
            <a:ext cx="7543800" cy="982156"/>
          </a:xfrm>
        </p:spPr>
        <p:txBody>
          <a:bodyPr/>
          <a:lstStyle/>
          <a:p>
            <a:pPr algn="ctr"/>
            <a:r>
              <a:rPr lang="cs-CZ" dirty="0" smtClean="0"/>
              <a:t>Pyramida učení</a:t>
            </a:r>
            <a:endParaRPr lang="cs-CZ" dirty="0"/>
          </a:p>
        </p:txBody>
      </p:sp>
      <p:pic>
        <p:nvPicPr>
          <p:cNvPr id="4" name="Zástupný symbol pro obsah 3"/>
          <p:cNvPicPr>
            <a:picLocks noGrp="1"/>
          </p:cNvPicPr>
          <p:nvPr>
            <p:ph idx="1"/>
          </p:nvPr>
        </p:nvPicPr>
        <p:blipFill>
          <a:blip r:embed="rId2" cstate="print">
            <a:extLst>
              <a:ext uri="{28A0092B-C50C-407E-A947-70E740481C1C}">
                <a14:useLocalDpi xmlns:a14="http://schemas.microsoft.com/office/drawing/2010/main" val="0"/>
              </a:ext>
            </a:extLst>
          </a:blip>
          <a:stretch>
            <a:fillRect/>
          </a:stretch>
        </p:blipFill>
        <p:spPr>
          <a:xfrm>
            <a:off x="2026820" y="1846263"/>
            <a:ext cx="5134809" cy="4022725"/>
          </a:xfrm>
          <a:prstGeom prst="rect">
            <a:avLst/>
          </a:prstGeom>
        </p:spPr>
      </p:pic>
    </p:spTree>
    <p:extLst>
      <p:ext uri="{BB962C8B-B14F-4D97-AF65-F5344CB8AC3E}">
        <p14:creationId xmlns:p14="http://schemas.microsoft.com/office/powerpoint/2010/main" val="184797348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251520" y="116632"/>
            <a:ext cx="7128792" cy="6741368"/>
          </a:xfrm>
        </p:spPr>
        <p:txBody>
          <a:bodyPr>
            <a:normAutofit/>
          </a:bodyPr>
          <a:lstStyle/>
          <a:p>
            <a:pPr marL="0" indent="0" algn="ctr">
              <a:buNone/>
            </a:pPr>
            <a:r>
              <a:rPr lang="cs-CZ" sz="3200" b="1" dirty="0" smtClean="0">
                <a:solidFill>
                  <a:schemeClr val="accent1">
                    <a:lumMod val="75000"/>
                  </a:schemeClr>
                </a:solidFill>
              </a:rPr>
              <a:t>Slovní hodnocení</a:t>
            </a:r>
          </a:p>
          <a:p>
            <a:pPr marL="0" indent="0" algn="ctr">
              <a:buNone/>
            </a:pPr>
            <a:r>
              <a:rPr lang="cs-CZ" sz="2800" b="1" dirty="0">
                <a:solidFill>
                  <a:schemeClr val="accent1">
                    <a:lumMod val="75000"/>
                  </a:schemeClr>
                </a:solidFill>
              </a:rPr>
              <a:t>p</a:t>
            </a:r>
            <a:r>
              <a:rPr lang="cs-CZ" sz="2800" b="1" dirty="0" smtClean="0">
                <a:solidFill>
                  <a:schemeClr val="accent1">
                    <a:lumMod val="75000"/>
                  </a:schemeClr>
                </a:solidFill>
              </a:rPr>
              <a:t>ohledem žáků I</a:t>
            </a:r>
            <a:endParaRPr lang="cs-CZ" sz="2800" b="1" dirty="0">
              <a:solidFill>
                <a:schemeClr val="accent1">
                  <a:lumMod val="75000"/>
                </a:schemeClr>
              </a:solidFill>
            </a:endParaRPr>
          </a:p>
          <a:p>
            <a:pPr marL="0" indent="0" algn="ctr">
              <a:buNone/>
            </a:pPr>
            <a:endParaRPr lang="cs-CZ" sz="2800" i="1" dirty="0" smtClean="0">
              <a:solidFill>
                <a:schemeClr val="accent1">
                  <a:lumMod val="75000"/>
                </a:schemeClr>
              </a:solidFill>
            </a:endParaRPr>
          </a:p>
          <a:p>
            <a:pPr marL="0" indent="0" algn="ctr">
              <a:buNone/>
            </a:pPr>
            <a:r>
              <a:rPr lang="cs-CZ" sz="2800" i="1" dirty="0" smtClean="0">
                <a:solidFill>
                  <a:schemeClr val="accent1">
                    <a:lumMod val="75000"/>
                  </a:schemeClr>
                </a:solidFill>
              </a:rPr>
              <a:t>Na </a:t>
            </a:r>
            <a:r>
              <a:rPr lang="cs-CZ" sz="2800" i="1" dirty="0">
                <a:solidFill>
                  <a:schemeClr val="accent1">
                    <a:lumMod val="75000"/>
                  </a:schemeClr>
                </a:solidFill>
              </a:rPr>
              <a:t>normální škole člověk dostane čtyřku </a:t>
            </a:r>
            <a:r>
              <a:rPr lang="cs-CZ" sz="2800" i="1" dirty="0" smtClean="0">
                <a:solidFill>
                  <a:schemeClr val="accent1">
                    <a:lumMod val="75000"/>
                  </a:schemeClr>
                </a:solidFill>
              </a:rPr>
              <a:t>a vlastně </a:t>
            </a:r>
            <a:r>
              <a:rPr lang="cs-CZ" sz="2800" i="1" dirty="0">
                <a:solidFill>
                  <a:schemeClr val="accent1">
                    <a:lumMod val="75000"/>
                  </a:schemeClr>
                </a:solidFill>
              </a:rPr>
              <a:t>ani extra neví za co. A tady od učitele dostane zpětnou vazbu za to, co se mu líbilo, co dělal třeba špatně, může na těch chybách zapracovat. A v tom, v čem je </a:t>
            </a:r>
            <a:r>
              <a:rPr lang="cs-CZ" sz="2800" i="1" dirty="0" err="1">
                <a:solidFill>
                  <a:schemeClr val="accent1">
                    <a:lumMod val="75000"/>
                  </a:schemeClr>
                </a:solidFill>
              </a:rPr>
              <a:t>dobrej</a:t>
            </a:r>
            <a:r>
              <a:rPr lang="cs-CZ" sz="2800" i="1" dirty="0">
                <a:solidFill>
                  <a:schemeClr val="accent1">
                    <a:lumMod val="75000"/>
                  </a:schemeClr>
                </a:solidFill>
              </a:rPr>
              <a:t>, na čem se může ještě třeba zlepšit. To vidím jako velký </a:t>
            </a:r>
            <a:r>
              <a:rPr lang="cs-CZ" sz="2800" i="1" dirty="0" smtClean="0">
                <a:solidFill>
                  <a:schemeClr val="accent1">
                    <a:lumMod val="75000"/>
                  </a:schemeClr>
                </a:solidFill>
              </a:rPr>
              <a:t>plus.</a:t>
            </a:r>
            <a:endParaRPr lang="cs-CZ" sz="2800" dirty="0">
              <a:solidFill>
                <a:schemeClr val="accent1">
                  <a:lumMod val="75000"/>
                </a:schemeClr>
              </a:solidFill>
            </a:endParaRPr>
          </a:p>
          <a:p>
            <a:pPr marL="0" indent="0" algn="ctr">
              <a:buNone/>
            </a:pPr>
            <a:r>
              <a:rPr lang="cs-CZ" sz="2800" dirty="0" smtClean="0">
                <a:solidFill>
                  <a:schemeClr val="accent1">
                    <a:lumMod val="75000"/>
                  </a:schemeClr>
                </a:solidFill>
              </a:rPr>
              <a:t>(</a:t>
            </a:r>
            <a:r>
              <a:rPr lang="cs-CZ" sz="2800" dirty="0">
                <a:solidFill>
                  <a:schemeClr val="accent1">
                    <a:lumMod val="75000"/>
                  </a:schemeClr>
                </a:solidFill>
              </a:rPr>
              <a:t>žák, 1. ročník SŠ</a:t>
            </a:r>
            <a:r>
              <a:rPr lang="cs-CZ" sz="2800" dirty="0" smtClean="0">
                <a:solidFill>
                  <a:schemeClr val="accent1">
                    <a:lumMod val="75000"/>
                  </a:schemeClr>
                </a:solidFill>
              </a:rPr>
              <a:t>)</a:t>
            </a:r>
          </a:p>
          <a:p>
            <a:pPr marL="0" indent="0" algn="ctr">
              <a:buNone/>
            </a:pPr>
            <a:r>
              <a:rPr lang="cs-CZ" sz="2800" dirty="0">
                <a:solidFill>
                  <a:schemeClr val="accent1">
                    <a:lumMod val="75000"/>
                  </a:schemeClr>
                </a:solidFill>
              </a:rPr>
              <a:t> </a:t>
            </a:r>
            <a:endParaRPr lang="cs-CZ" sz="2800" dirty="0" smtClean="0">
              <a:solidFill>
                <a:schemeClr val="accent1">
                  <a:lumMod val="75000"/>
                </a:schemeClr>
              </a:solidFill>
            </a:endParaRPr>
          </a:p>
          <a:p>
            <a:pPr marL="0" indent="0" algn="ctr">
              <a:buNone/>
            </a:pPr>
            <a:endParaRPr lang="cs-CZ" sz="2800" dirty="0">
              <a:solidFill>
                <a:schemeClr val="accent1">
                  <a:lumMod val="75000"/>
                </a:schemeClr>
              </a:solidFill>
            </a:endParaRPr>
          </a:p>
          <a:p>
            <a:pPr marL="0" indent="0" algn="ctr">
              <a:buNone/>
            </a:pPr>
            <a:endParaRPr lang="cs-CZ" sz="2800" dirty="0">
              <a:solidFill>
                <a:schemeClr val="accent1">
                  <a:lumMod val="75000"/>
                </a:schemeClr>
              </a:solidFill>
            </a:endParaRPr>
          </a:p>
          <a:p>
            <a:endParaRPr lang="cs-CZ" dirty="0">
              <a:solidFill>
                <a:schemeClr val="accent1">
                  <a:lumMod val="75000"/>
                </a:schemeClr>
              </a:solidFill>
            </a:endParaRPr>
          </a:p>
        </p:txBody>
      </p:sp>
    </p:spTree>
    <p:extLst>
      <p:ext uri="{BB962C8B-B14F-4D97-AF65-F5344CB8AC3E}">
        <p14:creationId xmlns:p14="http://schemas.microsoft.com/office/powerpoint/2010/main" val="3850723294"/>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pPr algn="ctr"/>
            <a:r>
              <a:rPr lang="cs-CZ" dirty="0" smtClean="0"/>
              <a:t>Vrstevnické hodnocení – žáci se hodnotí navzájem</a:t>
            </a:r>
            <a:endParaRPr lang="cs-CZ" dirty="0"/>
          </a:p>
        </p:txBody>
      </p:sp>
      <p:sp>
        <p:nvSpPr>
          <p:cNvPr id="3" name="Zástupný symbol pro obsah 2"/>
          <p:cNvSpPr>
            <a:spLocks noGrp="1"/>
          </p:cNvSpPr>
          <p:nvPr>
            <p:ph idx="1"/>
          </p:nvPr>
        </p:nvSpPr>
        <p:spPr>
          <a:xfrm>
            <a:off x="184625" y="1844824"/>
            <a:ext cx="8419824" cy="4319570"/>
          </a:xfrm>
        </p:spPr>
        <p:txBody>
          <a:bodyPr>
            <a:normAutofit fontScale="92500"/>
          </a:bodyPr>
          <a:lstStyle/>
          <a:p>
            <a:pPr algn="just"/>
            <a:r>
              <a:rPr lang="cs-CZ" sz="2400" b="1" dirty="0" smtClean="0"/>
              <a:t>Bezpečnější: </a:t>
            </a:r>
            <a:r>
              <a:rPr lang="cs-CZ" sz="2400" dirty="0" smtClean="0"/>
              <a:t>písemná zpětná vazba - poskytuje </a:t>
            </a:r>
            <a:r>
              <a:rPr lang="cs-CZ" sz="2400" dirty="0"/>
              <a:t>více času na rozmyšlenou a je zpravidla neveřejná</a:t>
            </a:r>
            <a:r>
              <a:rPr lang="cs-CZ" sz="2400" dirty="0" smtClean="0"/>
              <a:t>.</a:t>
            </a:r>
          </a:p>
          <a:p>
            <a:pPr algn="just"/>
            <a:r>
              <a:rPr lang="cs-CZ" sz="2400" dirty="0" smtClean="0"/>
              <a:t>Adresát </a:t>
            </a:r>
            <a:r>
              <a:rPr lang="cs-CZ" sz="2400" dirty="0"/>
              <a:t>si ji tak může přečíst v klidu – nikoli ve stresové situaci před celou třídou, může se k ní vrátit a vzít si ji „k srdci“ – poučit se. </a:t>
            </a:r>
            <a:endParaRPr lang="cs-CZ" sz="2400" dirty="0" smtClean="0"/>
          </a:p>
          <a:p>
            <a:pPr algn="just"/>
            <a:r>
              <a:rPr lang="cs-CZ" sz="2400" dirty="0" smtClean="0"/>
              <a:t>Aby </a:t>
            </a:r>
            <a:r>
              <a:rPr lang="cs-CZ" sz="2400" dirty="0"/>
              <a:t>si žáci odnesli z hodnocení spolužáků potřebnou zpětnou vazbu, je vhodné nastavit pravidla týkající se vrstevnického hodnocení, mezi něž musí patřit ohleduplnost, slušnost, uznání </a:t>
            </a:r>
            <a:r>
              <a:rPr lang="cs-CZ" sz="2400" dirty="0" smtClean="0"/>
              <a:t>spolužáka </a:t>
            </a:r>
            <a:r>
              <a:rPr lang="cs-CZ" sz="2400" dirty="0"/>
              <a:t>a konstruktivní zpětná </a:t>
            </a:r>
            <a:r>
              <a:rPr lang="cs-CZ" sz="2400" dirty="0" smtClean="0"/>
              <a:t>vazba.</a:t>
            </a:r>
          </a:p>
          <a:p>
            <a:pPr algn="just"/>
            <a:r>
              <a:rPr lang="cs-CZ" sz="2400" dirty="0" smtClean="0"/>
              <a:t>Zároveň </a:t>
            </a:r>
            <a:r>
              <a:rPr lang="cs-CZ" sz="2400" dirty="0"/>
              <a:t>by mělo platit, že žák se může hodnocení svého spolužáka vzdát, pokud nemá dostatek informací o jeho </a:t>
            </a:r>
            <a:r>
              <a:rPr lang="cs-CZ" sz="2400" dirty="0" smtClean="0"/>
              <a:t>práci.</a:t>
            </a:r>
            <a:endParaRPr lang="cs-CZ" dirty="0"/>
          </a:p>
        </p:txBody>
      </p:sp>
    </p:spTree>
    <p:extLst>
      <p:ext uri="{BB962C8B-B14F-4D97-AF65-F5344CB8AC3E}">
        <p14:creationId xmlns:p14="http://schemas.microsoft.com/office/powerpoint/2010/main" val="1434856099"/>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Nadpis 1"/>
          <p:cNvSpPr>
            <a:spLocks noGrp="1"/>
          </p:cNvSpPr>
          <p:nvPr>
            <p:ph type="title"/>
          </p:nvPr>
        </p:nvSpPr>
        <p:spPr>
          <a:xfrm>
            <a:off x="-8967" y="269875"/>
            <a:ext cx="8229600" cy="1143000"/>
          </a:xfrm>
        </p:spPr>
        <p:txBody>
          <a:bodyPr/>
          <a:lstStyle/>
          <a:p>
            <a:r>
              <a:rPr lang="cs-CZ" dirty="0" smtClean="0"/>
              <a:t>Vrstevnické hodnocení</a:t>
            </a:r>
          </a:p>
        </p:txBody>
      </p:sp>
      <p:sp>
        <p:nvSpPr>
          <p:cNvPr id="3" name="Zástupný symbol pro obsah 2"/>
          <p:cNvSpPr>
            <a:spLocks noGrp="1"/>
          </p:cNvSpPr>
          <p:nvPr>
            <p:ph idx="1"/>
          </p:nvPr>
        </p:nvSpPr>
        <p:spPr>
          <a:xfrm>
            <a:off x="0" y="1412875"/>
            <a:ext cx="8100392" cy="5445125"/>
          </a:xfrm>
        </p:spPr>
        <p:txBody>
          <a:bodyPr rtlCol="0">
            <a:normAutofit/>
          </a:bodyPr>
          <a:lstStyle/>
          <a:p>
            <a:pPr marL="0" indent="0" fontAlgn="auto">
              <a:spcAft>
                <a:spcPts val="0"/>
              </a:spcAft>
              <a:buFont typeface="Wingdings 3" charset="2"/>
              <a:buNone/>
              <a:defRPr/>
            </a:pPr>
            <a:endParaRPr lang="cs-CZ" sz="2400" dirty="0" smtClean="0">
              <a:solidFill>
                <a:schemeClr val="tx1">
                  <a:lumMod val="75000"/>
                  <a:lumOff val="25000"/>
                </a:schemeClr>
              </a:solidFill>
            </a:endParaRPr>
          </a:p>
          <a:p>
            <a:pPr marL="0" indent="0" fontAlgn="auto">
              <a:spcAft>
                <a:spcPts val="0"/>
              </a:spcAft>
              <a:buNone/>
              <a:defRPr/>
            </a:pPr>
            <a:r>
              <a:rPr lang="cs-CZ" sz="2400" b="1" dirty="0">
                <a:solidFill>
                  <a:schemeClr val="tx1">
                    <a:lumMod val="75000"/>
                    <a:lumOff val="25000"/>
                  </a:schemeClr>
                </a:solidFill>
              </a:rPr>
              <a:t>Co je třeba dodržovat</a:t>
            </a:r>
            <a:r>
              <a:rPr lang="cs-CZ" sz="2400" dirty="0">
                <a:solidFill>
                  <a:schemeClr val="tx1">
                    <a:lumMod val="75000"/>
                    <a:lumOff val="25000"/>
                  </a:schemeClr>
                </a:solidFill>
              </a:rPr>
              <a:t>:</a:t>
            </a:r>
          </a:p>
          <a:p>
            <a:pPr marL="514350" indent="-514350" algn="just" fontAlgn="auto">
              <a:spcAft>
                <a:spcPts val="0"/>
              </a:spcAft>
              <a:buFont typeface="Wingdings 3" charset="2"/>
              <a:buAutoNum type="arabicPeriod"/>
              <a:defRPr/>
            </a:pPr>
            <a:r>
              <a:rPr lang="cs-CZ" sz="2400" dirty="0">
                <a:solidFill>
                  <a:schemeClr val="tx1">
                    <a:lumMod val="75000"/>
                    <a:lumOff val="25000"/>
                  </a:schemeClr>
                </a:solidFill>
              </a:rPr>
              <a:t>Nejprve </a:t>
            </a:r>
            <a:r>
              <a:rPr lang="cs-CZ" sz="2400" b="1" dirty="0">
                <a:solidFill>
                  <a:schemeClr val="tx1">
                    <a:lumMod val="75000"/>
                    <a:lumOff val="25000"/>
                  </a:schemeClr>
                </a:solidFill>
              </a:rPr>
              <a:t>ohodnotíme to, co se povedlo</a:t>
            </a:r>
            <a:r>
              <a:rPr lang="cs-CZ" sz="2400" dirty="0">
                <a:solidFill>
                  <a:schemeClr val="tx1">
                    <a:lumMod val="75000"/>
                    <a:lumOff val="25000"/>
                  </a:schemeClr>
                </a:solidFill>
              </a:rPr>
              <a:t>.</a:t>
            </a:r>
          </a:p>
          <a:p>
            <a:pPr marL="514350" indent="-514350" algn="just" fontAlgn="auto">
              <a:spcAft>
                <a:spcPts val="0"/>
              </a:spcAft>
              <a:buFont typeface="Wingdings 3" charset="2"/>
              <a:buAutoNum type="arabicPeriod"/>
              <a:defRPr/>
            </a:pPr>
            <a:r>
              <a:rPr lang="cs-CZ" sz="2400" dirty="0">
                <a:solidFill>
                  <a:schemeClr val="tx1">
                    <a:lumMod val="75000"/>
                    <a:lumOff val="25000"/>
                  </a:schemeClr>
                </a:solidFill>
              </a:rPr>
              <a:t>Potom nabídneme </a:t>
            </a:r>
            <a:r>
              <a:rPr lang="cs-CZ" sz="2400" b="1" dirty="0">
                <a:solidFill>
                  <a:schemeClr val="tx1">
                    <a:lumMod val="75000"/>
                    <a:lumOff val="25000"/>
                  </a:schemeClr>
                </a:solidFill>
              </a:rPr>
              <a:t>doporučení</a:t>
            </a:r>
            <a:r>
              <a:rPr lang="cs-CZ" sz="2400" dirty="0">
                <a:solidFill>
                  <a:schemeClr val="tx1">
                    <a:lumMod val="75000"/>
                    <a:lumOff val="25000"/>
                  </a:schemeClr>
                </a:solidFill>
              </a:rPr>
              <a:t> (nejlépe </a:t>
            </a:r>
            <a:r>
              <a:rPr lang="cs-CZ" sz="2400" b="1" dirty="0">
                <a:solidFill>
                  <a:schemeClr val="tx1">
                    <a:lumMod val="75000"/>
                    <a:lumOff val="25000"/>
                  </a:schemeClr>
                </a:solidFill>
              </a:rPr>
              <a:t>formou otázky</a:t>
            </a:r>
            <a:r>
              <a:rPr lang="cs-CZ" sz="2400" dirty="0">
                <a:solidFill>
                  <a:schemeClr val="tx1">
                    <a:lumMod val="75000"/>
                    <a:lumOff val="25000"/>
                  </a:schemeClr>
                </a:solidFill>
              </a:rPr>
              <a:t>), např. </a:t>
            </a:r>
            <a:endParaRPr lang="cs-CZ" sz="2400" dirty="0" smtClean="0">
              <a:solidFill>
                <a:schemeClr val="tx1">
                  <a:lumMod val="75000"/>
                  <a:lumOff val="25000"/>
                </a:schemeClr>
              </a:solidFill>
            </a:endParaRPr>
          </a:p>
          <a:p>
            <a:pPr marL="0" indent="0" algn="just" fontAlgn="auto">
              <a:spcAft>
                <a:spcPts val="0"/>
              </a:spcAft>
              <a:buNone/>
              <a:defRPr/>
            </a:pPr>
            <a:r>
              <a:rPr lang="cs-CZ" sz="2400" i="1" dirty="0">
                <a:solidFill>
                  <a:schemeClr val="tx1">
                    <a:lumMod val="75000"/>
                    <a:lumOff val="25000"/>
                  </a:schemeClr>
                </a:solidFill>
              </a:rPr>
              <a:t>	</a:t>
            </a:r>
            <a:r>
              <a:rPr lang="cs-CZ" sz="2400" i="1" dirty="0" smtClean="0">
                <a:solidFill>
                  <a:schemeClr val="tx1">
                    <a:lumMod val="75000"/>
                    <a:lumOff val="25000"/>
                  </a:schemeClr>
                </a:solidFill>
              </a:rPr>
              <a:t>Myslíš, </a:t>
            </a:r>
            <a:r>
              <a:rPr lang="cs-CZ" sz="2400" i="1" dirty="0">
                <a:solidFill>
                  <a:schemeClr val="tx1">
                    <a:lumMod val="75000"/>
                    <a:lumOff val="25000"/>
                  </a:schemeClr>
                </a:solidFill>
              </a:rPr>
              <a:t>že je důležité, jakým jazykem hovoříš při ústním přednesu referátu</a:t>
            </a:r>
            <a:r>
              <a:rPr lang="cs-CZ" sz="2400" i="1" dirty="0" smtClean="0">
                <a:solidFill>
                  <a:schemeClr val="tx1">
                    <a:lumMod val="75000"/>
                    <a:lumOff val="25000"/>
                  </a:schemeClr>
                </a:solidFill>
              </a:rPr>
              <a:t>?</a:t>
            </a:r>
          </a:p>
          <a:p>
            <a:pPr marL="0" indent="0" algn="just" fontAlgn="auto">
              <a:spcAft>
                <a:spcPts val="0"/>
              </a:spcAft>
              <a:buNone/>
              <a:defRPr/>
            </a:pPr>
            <a:r>
              <a:rPr lang="cs-CZ" sz="2400" i="1" dirty="0">
                <a:solidFill>
                  <a:schemeClr val="tx1">
                    <a:lumMod val="75000"/>
                    <a:lumOff val="25000"/>
                  </a:schemeClr>
                </a:solidFill>
              </a:rPr>
              <a:t>	</a:t>
            </a:r>
            <a:r>
              <a:rPr lang="cs-CZ" sz="2400" i="1" dirty="0" smtClean="0">
                <a:solidFill>
                  <a:schemeClr val="tx1">
                    <a:lumMod val="75000"/>
                    <a:lumOff val="25000"/>
                  </a:schemeClr>
                </a:solidFill>
              </a:rPr>
              <a:t>Jak myslíš, že na ostatní působí žmoulání oděvu/škrábání ve vlasech?</a:t>
            </a:r>
          </a:p>
          <a:p>
            <a:pPr marL="0" indent="0" algn="just" fontAlgn="auto">
              <a:spcAft>
                <a:spcPts val="0"/>
              </a:spcAft>
              <a:buNone/>
              <a:defRPr/>
            </a:pPr>
            <a:r>
              <a:rPr lang="cs-CZ" sz="2400" dirty="0" smtClean="0">
                <a:solidFill>
                  <a:srgbClr val="0033CC"/>
                </a:solidFill>
              </a:rPr>
              <a:t>3.</a:t>
            </a:r>
            <a:r>
              <a:rPr lang="cs-CZ" sz="2400" dirty="0" smtClean="0"/>
              <a:t> Povzbudivý komentář na závěr</a:t>
            </a:r>
            <a:endParaRPr lang="cs-CZ" sz="2400" dirty="0" smtClean="0">
              <a:solidFill>
                <a:schemeClr val="tx1">
                  <a:lumMod val="75000"/>
                  <a:lumOff val="25000"/>
                </a:schemeClr>
              </a:solidFill>
            </a:endParaRPr>
          </a:p>
          <a:p>
            <a:pPr marL="0" indent="0" algn="just" fontAlgn="auto">
              <a:spcAft>
                <a:spcPts val="0"/>
              </a:spcAft>
              <a:buNone/>
              <a:defRPr/>
            </a:pPr>
            <a:endParaRPr lang="cs-CZ" sz="2400" i="1" dirty="0">
              <a:solidFill>
                <a:schemeClr val="tx1">
                  <a:lumMod val="75000"/>
                  <a:lumOff val="25000"/>
                </a:schemeClr>
              </a:solidFill>
            </a:endParaRPr>
          </a:p>
          <a:p>
            <a:pPr marL="0" indent="0" fontAlgn="auto">
              <a:spcAft>
                <a:spcPts val="0"/>
              </a:spcAft>
              <a:buFont typeface="Wingdings 3" charset="2"/>
              <a:buNone/>
              <a:defRPr/>
            </a:pPr>
            <a:endParaRPr lang="cs-CZ" dirty="0" smtClean="0">
              <a:solidFill>
                <a:schemeClr val="tx1">
                  <a:lumMod val="75000"/>
                  <a:lumOff val="25000"/>
                </a:schemeClr>
              </a:solidFill>
            </a:endParaRPr>
          </a:p>
          <a:p>
            <a:pPr fontAlgn="auto">
              <a:spcAft>
                <a:spcPts val="0"/>
              </a:spcAft>
              <a:buFont typeface="Wingdings 3" charset="2"/>
              <a:buChar char=""/>
              <a:defRPr/>
            </a:pPr>
            <a:endParaRPr lang="cs-CZ" dirty="0" smtClean="0">
              <a:solidFill>
                <a:schemeClr val="tx1">
                  <a:lumMod val="75000"/>
                  <a:lumOff val="25000"/>
                </a:schemeClr>
              </a:solidFill>
            </a:endParaRPr>
          </a:p>
        </p:txBody>
      </p:sp>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19311" y="289150"/>
            <a:ext cx="3324689" cy="1886213"/>
          </a:xfrm>
          <a:prstGeom prst="rect">
            <a:avLst/>
          </a:prstGeom>
        </p:spPr>
      </p:pic>
    </p:spTree>
    <p:extLst>
      <p:ext uri="{BB962C8B-B14F-4D97-AF65-F5344CB8AC3E}">
        <p14:creationId xmlns:p14="http://schemas.microsoft.com/office/powerpoint/2010/main" val="1670432574"/>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dirty="0"/>
              <a:t>Začínáme s </a:t>
            </a:r>
            <a:r>
              <a:rPr lang="cs-CZ" dirty="0" smtClean="0"/>
              <a:t>vrstevnickým hodnocením</a:t>
            </a:r>
            <a:endParaRPr lang="cs-CZ" dirty="0"/>
          </a:p>
        </p:txBody>
      </p:sp>
      <p:sp>
        <p:nvSpPr>
          <p:cNvPr id="3" name="Zástupný symbol pro obsah 2"/>
          <p:cNvSpPr>
            <a:spLocks noGrp="1"/>
          </p:cNvSpPr>
          <p:nvPr>
            <p:ph idx="1"/>
          </p:nvPr>
        </p:nvSpPr>
        <p:spPr>
          <a:xfrm>
            <a:off x="179512" y="2060848"/>
            <a:ext cx="8784976" cy="4797152"/>
          </a:xfrm>
        </p:spPr>
        <p:txBody>
          <a:bodyPr>
            <a:normAutofit/>
          </a:bodyPr>
          <a:lstStyle/>
          <a:p>
            <a:r>
              <a:rPr lang="cs-CZ" dirty="0" smtClean="0"/>
              <a:t>Dohodněte se na základních pravidlech (př. 2 pozitiva, jedno doporučení; popisujeme výkon, ne osobnost žáka)</a:t>
            </a:r>
          </a:p>
          <a:p>
            <a:r>
              <a:rPr lang="cs-CZ" dirty="0" smtClean="0"/>
              <a:t>Vrstevnické hodnocení nacvičujte na </a:t>
            </a:r>
            <a:r>
              <a:rPr lang="cs-CZ" b="1" dirty="0" smtClean="0"/>
              <a:t>anonymních pracích</a:t>
            </a:r>
          </a:p>
          <a:p>
            <a:r>
              <a:rPr lang="cs-CZ" dirty="0" smtClean="0"/>
              <a:t>Žákům můžeme pomoci tzv. </a:t>
            </a:r>
            <a:r>
              <a:rPr lang="cs-CZ" b="1" dirty="0" smtClean="0"/>
              <a:t>startéry (úvodními formulacemi):</a:t>
            </a:r>
          </a:p>
          <a:p>
            <a:r>
              <a:rPr lang="cs-CZ" dirty="0" smtClean="0"/>
              <a:t>Líbil se mi způsob, jak jsi …</a:t>
            </a:r>
          </a:p>
          <a:p>
            <a:r>
              <a:rPr lang="cs-CZ" dirty="0" smtClean="0"/>
              <a:t>Překvapilo mě, že …</a:t>
            </a:r>
          </a:p>
          <a:p>
            <a:r>
              <a:rPr lang="cs-CZ" dirty="0" smtClean="0"/>
              <a:t>Nerozuměl/a jsem …</a:t>
            </a:r>
          </a:p>
          <a:p>
            <a:r>
              <a:rPr lang="cs-CZ" dirty="0" smtClean="0"/>
              <a:t>Byl/a jsem trochu zmatená z …</a:t>
            </a:r>
          </a:p>
          <a:p>
            <a:r>
              <a:rPr lang="cs-CZ" dirty="0" smtClean="0"/>
              <a:t>Pomohlo by mi, kdyby …</a:t>
            </a:r>
          </a:p>
          <a:p>
            <a:r>
              <a:rPr lang="cs-CZ" dirty="0" smtClean="0"/>
              <a:t>Myslím si, že by bylo lepší, kdybys … </a:t>
            </a:r>
          </a:p>
          <a:p>
            <a:endParaRPr lang="cs-CZ" dirty="0" smtClean="0"/>
          </a:p>
          <a:p>
            <a:endParaRPr lang="cs-CZ" dirty="0"/>
          </a:p>
        </p:txBody>
      </p:sp>
    </p:spTree>
    <p:extLst>
      <p:ext uri="{BB962C8B-B14F-4D97-AF65-F5344CB8AC3E}">
        <p14:creationId xmlns:p14="http://schemas.microsoft.com/office/powerpoint/2010/main" val="407685070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51520" y="753228"/>
            <a:ext cx="7176653" cy="1080938"/>
          </a:xfrm>
        </p:spPr>
        <p:txBody>
          <a:bodyPr>
            <a:normAutofit fontScale="90000"/>
          </a:bodyPr>
          <a:lstStyle/>
          <a:p>
            <a:r>
              <a:rPr lang="cs-CZ" dirty="0" smtClean="0"/>
              <a:t>Začínáme s podáváním zpětné vazby kolegům a spolužákům</a:t>
            </a:r>
            <a:endParaRPr lang="cs-CZ" dirty="0"/>
          </a:p>
        </p:txBody>
      </p:sp>
      <p:sp>
        <p:nvSpPr>
          <p:cNvPr id="3" name="Zástupný symbol pro obsah 2"/>
          <p:cNvSpPr>
            <a:spLocks noGrp="1"/>
          </p:cNvSpPr>
          <p:nvPr>
            <p:ph idx="1"/>
          </p:nvPr>
        </p:nvSpPr>
        <p:spPr>
          <a:xfrm>
            <a:off x="12077" y="2276872"/>
            <a:ext cx="7728275" cy="4824536"/>
          </a:xfrm>
        </p:spPr>
        <p:txBody>
          <a:bodyPr>
            <a:normAutofit/>
          </a:bodyPr>
          <a:lstStyle/>
          <a:p>
            <a:pPr marL="0" indent="0">
              <a:buNone/>
            </a:pPr>
            <a:r>
              <a:rPr lang="cs-CZ" dirty="0" smtClean="0"/>
              <a:t>+   Na jednu stranu lístečku píšeme plus (co se vydařilo / za co chceme Pavlu pochválit / co bylo na hodině pozitivní)</a:t>
            </a:r>
          </a:p>
          <a:p>
            <a:pPr marL="0" indent="0" algn="just" fontAlgn="auto">
              <a:spcAft>
                <a:spcPts val="0"/>
              </a:spcAft>
              <a:buNone/>
              <a:defRPr/>
            </a:pPr>
            <a:r>
              <a:rPr lang="cs-CZ" dirty="0" smtClean="0"/>
              <a:t>? Na druhou stranu lístečku píšeme otazník (doporučení / návrh na to, jak by bylo možné hodinu vylepšit – nejlépe formou otázky, př. </a:t>
            </a:r>
            <a:r>
              <a:rPr lang="cs-CZ" i="1" dirty="0">
                <a:solidFill>
                  <a:schemeClr val="tx1">
                    <a:lumMod val="75000"/>
                    <a:lumOff val="25000"/>
                  </a:schemeClr>
                </a:solidFill>
              </a:rPr>
              <a:t>Myslíš, že </a:t>
            </a:r>
            <a:r>
              <a:rPr lang="cs-CZ" i="1" dirty="0" smtClean="0">
                <a:solidFill>
                  <a:schemeClr val="tx1">
                    <a:lumMod val="75000"/>
                    <a:lumOff val="25000"/>
                  </a:schemeClr>
                </a:solidFill>
              </a:rPr>
              <a:t>žákům bylo srozumitelné …? </a:t>
            </a:r>
            <a:endParaRPr lang="cs-CZ" dirty="0"/>
          </a:p>
          <a:p>
            <a:r>
              <a:rPr lang="cs-CZ" dirty="0" smtClean="0"/>
              <a:t>Lístečky vybrat a promítnout je (výjimečně je lze přečíst nahlas všem) – lístečky jsou v tuto chvíli</a:t>
            </a:r>
            <a:r>
              <a:rPr lang="cs-CZ" b="1" dirty="0" smtClean="0"/>
              <a:t> anonymní </a:t>
            </a:r>
            <a:r>
              <a:rPr lang="cs-CZ" dirty="0" smtClean="0"/>
              <a:t>– a probíhá </a:t>
            </a:r>
            <a:r>
              <a:rPr lang="cs-CZ" dirty="0" err="1" smtClean="0"/>
              <a:t>celotřídní</a:t>
            </a:r>
            <a:r>
              <a:rPr lang="cs-CZ" dirty="0" smtClean="0"/>
              <a:t> diskuze</a:t>
            </a:r>
          </a:p>
          <a:p>
            <a:r>
              <a:rPr lang="cs-CZ" dirty="0" smtClean="0"/>
              <a:t>Tento postup zlepšuje komentáře – více se nad psaným zamýšlíme (</a:t>
            </a:r>
            <a:r>
              <a:rPr lang="cs-CZ" i="1" dirty="0" smtClean="0"/>
              <a:t>I když nikdo neví, že se zrovna mluví o vašem komentáři,  stejně se cítíte špatně, když ostatní říkají, že takový komentář je k ničemu).</a:t>
            </a:r>
            <a:endParaRPr lang="cs-CZ" dirty="0" smtClean="0"/>
          </a:p>
          <a:p>
            <a:endParaRPr lang="cs-CZ" dirty="0"/>
          </a:p>
        </p:txBody>
      </p:sp>
      <p:pic>
        <p:nvPicPr>
          <p:cNvPr id="1026" name="Picture 2" descr="Výsledek obrázku pro barevné blo&amp;ccaron;k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23065" y="14514"/>
            <a:ext cx="1905000" cy="20574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4624575"/>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Nadpis 1"/>
          <p:cNvSpPr>
            <a:spLocks noGrp="1"/>
          </p:cNvSpPr>
          <p:nvPr>
            <p:ph type="title"/>
          </p:nvPr>
        </p:nvSpPr>
        <p:spPr>
          <a:xfrm>
            <a:off x="107504" y="188913"/>
            <a:ext cx="4948238" cy="647700"/>
          </a:xfrm>
        </p:spPr>
        <p:txBody>
          <a:bodyPr>
            <a:normAutofit/>
          </a:bodyPr>
          <a:lstStyle/>
          <a:p>
            <a:r>
              <a:rPr lang="cs-CZ" b="1" dirty="0" smtClean="0"/>
              <a:t>Prezentace žáků</a:t>
            </a:r>
          </a:p>
        </p:txBody>
      </p:sp>
      <p:sp>
        <p:nvSpPr>
          <p:cNvPr id="3" name="Zástupný symbol pro obsah 2"/>
          <p:cNvSpPr>
            <a:spLocks noGrp="1"/>
          </p:cNvSpPr>
          <p:nvPr>
            <p:ph idx="1"/>
          </p:nvPr>
        </p:nvSpPr>
        <p:spPr>
          <a:xfrm>
            <a:off x="0" y="836613"/>
            <a:ext cx="9144000" cy="6021387"/>
          </a:xfrm>
        </p:spPr>
        <p:txBody>
          <a:bodyPr rtlCol="0">
            <a:noAutofit/>
          </a:bodyPr>
          <a:lstStyle/>
          <a:p>
            <a:pPr fontAlgn="auto">
              <a:spcAft>
                <a:spcPts val="0"/>
              </a:spcAft>
              <a:buFont typeface="Wingdings 3" charset="2"/>
              <a:buChar char=""/>
              <a:defRPr/>
            </a:pPr>
            <a:r>
              <a:rPr lang="cs-CZ" sz="2000" dirty="0" smtClean="0">
                <a:solidFill>
                  <a:schemeClr val="tx1">
                    <a:lumMod val="75000"/>
                    <a:lumOff val="25000"/>
                  </a:schemeClr>
                </a:solidFill>
              </a:rPr>
              <a:t>1. Stanovit si kritéria (sdílení kritérií)</a:t>
            </a:r>
          </a:p>
          <a:p>
            <a:pPr fontAlgn="auto">
              <a:spcAft>
                <a:spcPts val="0"/>
              </a:spcAft>
              <a:buFont typeface="Wingdings 3" charset="2"/>
              <a:buChar char=""/>
              <a:defRPr/>
            </a:pPr>
            <a:r>
              <a:rPr lang="cs-CZ" sz="2000" dirty="0" smtClean="0">
                <a:solidFill>
                  <a:schemeClr val="tx1">
                    <a:lumMod val="75000"/>
                    <a:lumOff val="25000"/>
                  </a:schemeClr>
                </a:solidFill>
              </a:rPr>
              <a:t>2. Rozdat žákům barevné štítky</a:t>
            </a:r>
          </a:p>
          <a:p>
            <a:pPr fontAlgn="auto">
              <a:spcAft>
                <a:spcPts val="0"/>
              </a:spcAft>
              <a:buFont typeface="Wingdings 3" charset="2"/>
              <a:buChar char=""/>
              <a:defRPr/>
            </a:pPr>
            <a:r>
              <a:rPr lang="cs-CZ" sz="2000" dirty="0" smtClean="0">
                <a:solidFill>
                  <a:schemeClr val="tx1">
                    <a:lumMod val="75000"/>
                    <a:lumOff val="25000"/>
                  </a:schemeClr>
                </a:solidFill>
              </a:rPr>
              <a:t>3. Vystoupení žáka</a:t>
            </a:r>
          </a:p>
          <a:p>
            <a:pPr fontAlgn="auto">
              <a:spcAft>
                <a:spcPts val="0"/>
              </a:spcAft>
              <a:buFont typeface="Wingdings 3" charset="2"/>
              <a:buChar char=""/>
              <a:defRPr/>
            </a:pPr>
            <a:r>
              <a:rPr lang="cs-CZ" sz="2000" dirty="0" smtClean="0">
                <a:solidFill>
                  <a:schemeClr val="tx1">
                    <a:lumMod val="75000"/>
                    <a:lumOff val="25000"/>
                  </a:schemeClr>
                </a:solidFill>
              </a:rPr>
              <a:t>4. Sebehodnocení žáka</a:t>
            </a:r>
          </a:p>
          <a:p>
            <a:pPr fontAlgn="auto">
              <a:spcAft>
                <a:spcPts val="0"/>
              </a:spcAft>
              <a:buFont typeface="Wingdings 3" charset="2"/>
              <a:buChar char=""/>
              <a:defRPr/>
            </a:pPr>
            <a:r>
              <a:rPr lang="cs-CZ" sz="2000" dirty="0" smtClean="0">
                <a:solidFill>
                  <a:schemeClr val="tx1">
                    <a:lumMod val="75000"/>
                    <a:lumOff val="25000"/>
                  </a:schemeClr>
                </a:solidFill>
              </a:rPr>
              <a:t>5. Hodnocení prezentace spolužáky – slovně</a:t>
            </a:r>
          </a:p>
          <a:p>
            <a:pPr fontAlgn="auto">
              <a:spcAft>
                <a:spcPts val="0"/>
              </a:spcAft>
              <a:buFont typeface="Wingdings 3" charset="2"/>
              <a:buChar char=""/>
              <a:defRPr/>
            </a:pPr>
            <a:r>
              <a:rPr lang="cs-CZ" sz="2000" dirty="0" smtClean="0">
                <a:solidFill>
                  <a:schemeClr val="tx1">
                    <a:lumMod val="75000"/>
                    <a:lumOff val="25000"/>
                  </a:schemeClr>
                </a:solidFill>
              </a:rPr>
              <a:t>6. Hodnocení prezentace  spolužáky – písemně (na barevné štítky)</a:t>
            </a:r>
          </a:p>
          <a:p>
            <a:pPr fontAlgn="auto">
              <a:spcAft>
                <a:spcPts val="0"/>
              </a:spcAft>
              <a:buFont typeface="Wingdings 3" charset="2"/>
              <a:buChar char=""/>
              <a:defRPr/>
            </a:pPr>
            <a:r>
              <a:rPr lang="cs-CZ" sz="2000" dirty="0" smtClean="0">
                <a:solidFill>
                  <a:schemeClr val="tx1">
                    <a:lumMod val="75000"/>
                    <a:lumOff val="25000"/>
                  </a:schemeClr>
                </a:solidFill>
              </a:rPr>
              <a:t>7. Shrnutí (příp. hodnocení učitele)</a:t>
            </a:r>
          </a:p>
          <a:p>
            <a:pPr marL="0" indent="0" fontAlgn="auto">
              <a:spcAft>
                <a:spcPts val="0"/>
              </a:spcAft>
              <a:buFont typeface="Wingdings 3" charset="2"/>
              <a:buNone/>
              <a:defRPr/>
            </a:pPr>
            <a:r>
              <a:rPr lang="cs-CZ" sz="2000" i="1" dirty="0" smtClean="0">
                <a:solidFill>
                  <a:schemeClr val="tx1">
                    <a:lumMod val="75000"/>
                    <a:lumOff val="25000"/>
                  </a:schemeClr>
                </a:solidFill>
              </a:rPr>
              <a:t>Žákům </a:t>
            </a:r>
            <a:r>
              <a:rPr lang="cs-CZ" sz="2000" i="1" dirty="0">
                <a:solidFill>
                  <a:schemeClr val="tx1">
                    <a:lumMod val="75000"/>
                    <a:lumOff val="25000"/>
                  </a:schemeClr>
                </a:solidFill>
              </a:rPr>
              <a:t>rozdáme samolepící bločky nebo barevné kousky papíru a vyzveme je, aby každý z nich napsal </a:t>
            </a:r>
            <a:r>
              <a:rPr lang="cs-CZ" sz="2000" i="1" dirty="0" smtClean="0">
                <a:solidFill>
                  <a:schemeClr val="tx1">
                    <a:lumMod val="75000"/>
                    <a:lumOff val="25000"/>
                  </a:schemeClr>
                </a:solidFill>
              </a:rPr>
              <a:t>vystupujícími spolužákovi zpětnou </a:t>
            </a:r>
            <a:r>
              <a:rPr lang="cs-CZ" sz="2000" i="1" dirty="0">
                <a:solidFill>
                  <a:schemeClr val="tx1">
                    <a:lumMod val="75000"/>
                    <a:lumOff val="25000"/>
                  </a:schemeClr>
                </a:solidFill>
              </a:rPr>
              <a:t>vazbu:</a:t>
            </a:r>
          </a:p>
          <a:p>
            <a:pPr marL="0" indent="0" fontAlgn="auto">
              <a:spcAft>
                <a:spcPts val="0"/>
              </a:spcAft>
              <a:buFont typeface="Wingdings 3" charset="2"/>
              <a:buNone/>
              <a:defRPr/>
            </a:pPr>
            <a:r>
              <a:rPr lang="cs-CZ" sz="2000" i="1" dirty="0">
                <a:solidFill>
                  <a:schemeClr val="tx1">
                    <a:lumMod val="75000"/>
                    <a:lumOff val="25000"/>
                  </a:schemeClr>
                </a:solidFill>
              </a:rPr>
              <a:t>1. </a:t>
            </a:r>
            <a:r>
              <a:rPr lang="cs-CZ" sz="2000" b="1" i="1" dirty="0">
                <a:solidFill>
                  <a:schemeClr val="tx1">
                    <a:lumMod val="75000"/>
                    <a:lumOff val="25000"/>
                  </a:schemeClr>
                </a:solidFill>
              </a:rPr>
              <a:t>Uznání / ocenění </a:t>
            </a:r>
            <a:r>
              <a:rPr lang="cs-CZ" sz="2000" i="1" dirty="0">
                <a:solidFill>
                  <a:schemeClr val="tx1">
                    <a:lumMod val="75000"/>
                    <a:lumOff val="25000"/>
                  </a:schemeClr>
                </a:solidFill>
              </a:rPr>
              <a:t>(velmi konkrétní, oceňuji oční kontakt)</a:t>
            </a:r>
          </a:p>
          <a:p>
            <a:pPr marL="0" indent="0" fontAlgn="auto">
              <a:spcAft>
                <a:spcPts val="0"/>
              </a:spcAft>
              <a:buFont typeface="Wingdings 3" charset="2"/>
              <a:buNone/>
              <a:defRPr/>
            </a:pPr>
            <a:r>
              <a:rPr lang="cs-CZ" sz="2000" i="1" dirty="0">
                <a:solidFill>
                  <a:schemeClr val="tx1">
                    <a:lumMod val="75000"/>
                    <a:lumOff val="25000"/>
                  </a:schemeClr>
                </a:solidFill>
              </a:rPr>
              <a:t>2. </a:t>
            </a:r>
            <a:r>
              <a:rPr lang="cs-CZ" sz="2000" b="1" i="1" dirty="0">
                <a:solidFill>
                  <a:schemeClr val="tx1">
                    <a:lumMod val="75000"/>
                    <a:lumOff val="25000"/>
                  </a:schemeClr>
                </a:solidFill>
              </a:rPr>
              <a:t>Formulace dostatečně návodné otázky</a:t>
            </a:r>
            <a:r>
              <a:rPr lang="cs-CZ" sz="2000" i="1" dirty="0">
                <a:solidFill>
                  <a:schemeClr val="tx1">
                    <a:lumMod val="75000"/>
                    <a:lumOff val="25000"/>
                  </a:schemeClr>
                </a:solidFill>
              </a:rPr>
              <a:t>, díky které </a:t>
            </a:r>
          </a:p>
          <a:p>
            <a:pPr marL="0" indent="0" fontAlgn="auto">
              <a:spcAft>
                <a:spcPts val="0"/>
              </a:spcAft>
              <a:buFont typeface="Wingdings 3" charset="2"/>
              <a:buNone/>
              <a:defRPr/>
            </a:pPr>
            <a:r>
              <a:rPr lang="cs-CZ" sz="2000" i="1" dirty="0">
                <a:solidFill>
                  <a:schemeClr val="tx1">
                    <a:lumMod val="75000"/>
                    <a:lumOff val="25000"/>
                  </a:schemeClr>
                </a:solidFill>
              </a:rPr>
              <a:t>dotyčná osoba sama přijde na to, co příště zlepšit </a:t>
            </a:r>
            <a:r>
              <a:rPr lang="cs-CZ" sz="2000" i="1" dirty="0" smtClean="0">
                <a:solidFill>
                  <a:schemeClr val="tx1">
                    <a:lumMod val="75000"/>
                    <a:lumOff val="25000"/>
                  </a:schemeClr>
                </a:solidFill>
              </a:rPr>
              <a:t>ve  </a:t>
            </a:r>
            <a:r>
              <a:rPr lang="cs-CZ" sz="2000" i="1" dirty="0">
                <a:solidFill>
                  <a:schemeClr val="tx1">
                    <a:lumMod val="75000"/>
                    <a:lumOff val="25000"/>
                  </a:schemeClr>
                </a:solidFill>
              </a:rPr>
              <a:t>své </a:t>
            </a:r>
            <a:endParaRPr lang="cs-CZ" sz="2000" i="1" dirty="0" smtClean="0">
              <a:solidFill>
                <a:schemeClr val="tx1">
                  <a:lumMod val="75000"/>
                  <a:lumOff val="25000"/>
                </a:schemeClr>
              </a:solidFill>
            </a:endParaRPr>
          </a:p>
          <a:p>
            <a:pPr marL="0" indent="0" fontAlgn="auto">
              <a:spcAft>
                <a:spcPts val="0"/>
              </a:spcAft>
              <a:buFont typeface="Wingdings 3" charset="2"/>
              <a:buNone/>
              <a:defRPr/>
            </a:pPr>
            <a:r>
              <a:rPr lang="cs-CZ" sz="2000" i="1" dirty="0" smtClean="0">
                <a:solidFill>
                  <a:schemeClr val="tx1">
                    <a:lumMod val="75000"/>
                    <a:lumOff val="25000"/>
                  </a:schemeClr>
                </a:solidFill>
              </a:rPr>
              <a:t>práci, projevu apod.</a:t>
            </a:r>
          </a:p>
          <a:p>
            <a:pPr marL="0" indent="0" fontAlgn="auto">
              <a:spcAft>
                <a:spcPts val="0"/>
              </a:spcAft>
              <a:buFont typeface="Wingdings 3" charset="2"/>
              <a:buNone/>
              <a:defRPr/>
            </a:pPr>
            <a:r>
              <a:rPr lang="cs-CZ" sz="2000" b="1" i="1" dirty="0" smtClean="0">
                <a:solidFill>
                  <a:schemeClr val="tx1">
                    <a:lumMod val="75000"/>
                    <a:lumOff val="25000"/>
                  </a:schemeClr>
                </a:solidFill>
              </a:rPr>
              <a:t>Využíváme vždy POPISNÝ  jazyk.</a:t>
            </a:r>
            <a:endParaRPr lang="cs-CZ" sz="2000" b="1" dirty="0">
              <a:solidFill>
                <a:schemeClr val="tx1">
                  <a:lumMod val="75000"/>
                  <a:lumOff val="25000"/>
                </a:schemeClr>
              </a:solidFill>
            </a:endParaRPr>
          </a:p>
        </p:txBody>
      </p:sp>
      <p:pic>
        <p:nvPicPr>
          <p:cNvPr id="46084" name="Picture 2"/>
          <p:cNvPicPr>
            <a:picLocks noChangeAspect="1" noChangeArrowheads="1"/>
          </p:cNvPicPr>
          <p:nvPr/>
        </p:nvPicPr>
        <p:blipFill>
          <a:blip r:embed="rId2" cstate="print"/>
          <a:srcRect/>
          <a:stretch>
            <a:fillRect/>
          </a:stretch>
        </p:blipFill>
        <p:spPr bwMode="auto">
          <a:xfrm>
            <a:off x="6948488" y="5003800"/>
            <a:ext cx="2195512" cy="1854200"/>
          </a:xfrm>
          <a:prstGeom prst="rect">
            <a:avLst/>
          </a:prstGeom>
          <a:noFill/>
          <a:ln w="9525">
            <a:noFill/>
            <a:miter lim="800000"/>
            <a:headEnd/>
            <a:tailEnd/>
          </a:ln>
          <a:effectLst/>
        </p:spPr>
      </p:pic>
    </p:spTree>
    <p:extLst>
      <p:ext uri="{BB962C8B-B14F-4D97-AF65-F5344CB8AC3E}">
        <p14:creationId xmlns:p14="http://schemas.microsoft.com/office/powerpoint/2010/main" val="2862469644"/>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116632"/>
            <a:ext cx="8496944" cy="1320800"/>
          </a:xfrm>
        </p:spPr>
        <p:txBody>
          <a:bodyPr>
            <a:normAutofit/>
          </a:bodyPr>
          <a:lstStyle/>
          <a:p>
            <a:pPr algn="ctr"/>
            <a:r>
              <a:rPr lang="cs-CZ" dirty="0" smtClean="0"/>
              <a:t>Příklady zpětné vazby</a:t>
            </a:r>
            <a:br>
              <a:rPr lang="cs-CZ" dirty="0" smtClean="0"/>
            </a:br>
            <a:r>
              <a:rPr lang="cs-CZ" dirty="0" smtClean="0"/>
              <a:t> z vrstevnického hodnocení</a:t>
            </a:r>
            <a:endParaRPr lang="cs-CZ" dirty="0"/>
          </a:p>
        </p:txBody>
      </p:sp>
      <p:sp>
        <p:nvSpPr>
          <p:cNvPr id="3" name="Zástupný symbol pro obsah 2"/>
          <p:cNvSpPr>
            <a:spLocks noGrp="1"/>
          </p:cNvSpPr>
          <p:nvPr>
            <p:ph idx="1"/>
          </p:nvPr>
        </p:nvSpPr>
        <p:spPr>
          <a:xfrm>
            <a:off x="107504" y="1437432"/>
            <a:ext cx="9036496" cy="5303936"/>
          </a:xfrm>
        </p:spPr>
        <p:txBody>
          <a:bodyPr>
            <a:normAutofit fontScale="92500" lnSpcReduction="10000"/>
          </a:bodyPr>
          <a:lstStyle/>
          <a:p>
            <a:r>
              <a:rPr lang="cs-CZ" sz="2400" dirty="0" smtClean="0">
                <a:solidFill>
                  <a:srgbClr val="0033CC"/>
                </a:solidFill>
              </a:rPr>
              <a:t>+</a:t>
            </a:r>
            <a:r>
              <a:rPr lang="cs-CZ" sz="2400" dirty="0" smtClean="0"/>
              <a:t> </a:t>
            </a:r>
            <a:r>
              <a:rPr lang="cs-CZ" sz="2400" i="1" dirty="0" smtClean="0"/>
              <a:t>Velice hezky zpracovaný referát. Měla jsi to přehledné, stručné a zajímavé.</a:t>
            </a:r>
          </a:p>
          <a:p>
            <a:r>
              <a:rPr lang="cs-CZ" sz="2400" i="1" dirty="0" smtClean="0">
                <a:solidFill>
                  <a:srgbClr val="0033CC"/>
                </a:solidFill>
              </a:rPr>
              <a:t>+</a:t>
            </a:r>
            <a:r>
              <a:rPr lang="cs-CZ" sz="2400" i="1" dirty="0" smtClean="0"/>
              <a:t> Je mi bližší, když mě někdo seznámí s knihou krátkou ukázkou. </a:t>
            </a:r>
          </a:p>
          <a:p>
            <a:r>
              <a:rPr lang="cs-CZ" sz="2400" i="1" dirty="0" smtClean="0">
                <a:solidFill>
                  <a:srgbClr val="0033CC"/>
                </a:solidFill>
              </a:rPr>
              <a:t>+</a:t>
            </a:r>
            <a:r>
              <a:rPr lang="cs-CZ" sz="2400" i="1" dirty="0" smtClean="0"/>
              <a:t> Vystihla jsi vše, co považuješ za podstatné.</a:t>
            </a:r>
          </a:p>
          <a:p>
            <a:endParaRPr lang="cs-CZ" sz="2400" i="1" dirty="0"/>
          </a:p>
          <a:p>
            <a:r>
              <a:rPr lang="cs-CZ" sz="2400" dirty="0" smtClean="0">
                <a:solidFill>
                  <a:srgbClr val="0033CC"/>
                </a:solidFill>
              </a:rPr>
              <a:t>?</a:t>
            </a:r>
            <a:r>
              <a:rPr lang="cs-CZ" sz="2400" dirty="0" smtClean="0"/>
              <a:t> </a:t>
            </a:r>
            <a:r>
              <a:rPr lang="cs-CZ" sz="2400" i="1" dirty="0" smtClean="0"/>
              <a:t>Mohla bys možná mluvit malinko pomaleji? Dokázala bych vstřebat ještě více. </a:t>
            </a:r>
          </a:p>
          <a:p>
            <a:pPr marL="0" indent="0">
              <a:buNone/>
            </a:pPr>
            <a:r>
              <a:rPr lang="cs-CZ" sz="2400" dirty="0" smtClean="0">
                <a:solidFill>
                  <a:srgbClr val="0033CC"/>
                </a:solidFill>
              </a:rPr>
              <a:t>Doporučení: </a:t>
            </a:r>
          </a:p>
          <a:p>
            <a:r>
              <a:rPr lang="cs-CZ" sz="2400" i="1" dirty="0" smtClean="0"/>
              <a:t>Na příště bych doporučovala vyvarovat se parazitnímu slovíčku vlastně.</a:t>
            </a:r>
          </a:p>
          <a:p>
            <a:r>
              <a:rPr lang="cs-CZ" sz="2400" i="1" dirty="0" smtClean="0"/>
              <a:t>Já si všímám hodně neverbálních projevů. Uvědomuješ si, že často opakuješ stejná gesta – rozhození rukama? Rozhodně se nezbavuj svých gest, vypadá to dobře, jen si dávej pozor, abys jedno a totéž příliš často neopakovala.</a:t>
            </a:r>
          </a:p>
          <a:p>
            <a:pPr lvl="3"/>
            <a:endParaRPr lang="cs-CZ" i="1" dirty="0"/>
          </a:p>
        </p:txBody>
      </p:sp>
    </p:spTree>
    <p:extLst>
      <p:ext uri="{BB962C8B-B14F-4D97-AF65-F5344CB8AC3E}">
        <p14:creationId xmlns:p14="http://schemas.microsoft.com/office/powerpoint/2010/main" val="3080137441"/>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09599" y="-14300"/>
            <a:ext cx="6347713" cy="1139044"/>
          </a:xfrm>
        </p:spPr>
        <p:txBody>
          <a:bodyPr>
            <a:normAutofit fontScale="90000"/>
          </a:bodyPr>
          <a:lstStyle/>
          <a:p>
            <a:pPr algn="ctr"/>
            <a:r>
              <a:rPr lang="cs-CZ" dirty="0" smtClean="0"/>
              <a:t>Dvě hvězdičky a přání/žádost/doporučení</a:t>
            </a:r>
            <a:endParaRPr lang="cs-CZ" dirty="0"/>
          </a:p>
        </p:txBody>
      </p:sp>
      <p:pic>
        <p:nvPicPr>
          <p:cNvPr id="4" name="Zástupný symbol pro obsah 3"/>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001051" y="1117366"/>
            <a:ext cx="4142949" cy="5639016"/>
          </a:xfrm>
        </p:spPr>
      </p:pic>
      <p:sp>
        <p:nvSpPr>
          <p:cNvPr id="7" name="Zástupný symbol pro obsah 6"/>
          <p:cNvSpPr>
            <a:spLocks noGrp="1"/>
          </p:cNvSpPr>
          <p:nvPr>
            <p:ph sz="quarter" idx="4"/>
          </p:nvPr>
        </p:nvSpPr>
        <p:spPr>
          <a:xfrm>
            <a:off x="-2071" y="1700808"/>
            <a:ext cx="5003122" cy="5526679"/>
          </a:xfrm>
        </p:spPr>
        <p:txBody>
          <a:bodyPr/>
          <a:lstStyle/>
          <a:p>
            <a:pPr algn="just"/>
            <a:r>
              <a:rPr lang="cs-CZ" sz="2400" dirty="0" smtClean="0"/>
              <a:t>Když s vrstevnickým hodnocením začínáme</a:t>
            </a:r>
          </a:p>
          <a:p>
            <a:pPr algn="just"/>
            <a:r>
              <a:rPr lang="cs-CZ" sz="2400" dirty="0" smtClean="0"/>
              <a:t>1 žák hodnotí druhého:</a:t>
            </a:r>
          </a:p>
          <a:p>
            <a:pPr marL="0" indent="0" algn="just">
              <a:buNone/>
            </a:pPr>
            <a:r>
              <a:rPr lang="cs-CZ" sz="2400" dirty="0" smtClean="0"/>
              <a:t>a) Dvě věci, které byly v práci spolužáka opravdu dobré – 2 hvězdičky</a:t>
            </a:r>
          </a:p>
          <a:p>
            <a:pPr marL="0" indent="0" algn="just">
              <a:buNone/>
            </a:pPr>
            <a:r>
              <a:rPr lang="cs-CZ" sz="2400" dirty="0" smtClean="0"/>
              <a:t>b) Jedno doporučení k vylepšení (přání, žádost)</a:t>
            </a:r>
          </a:p>
          <a:p>
            <a:pPr>
              <a:buAutoNum type="alphaLcParenR"/>
            </a:pPr>
            <a:endParaRPr lang="cs-CZ" dirty="0" smtClean="0"/>
          </a:p>
          <a:p>
            <a:endParaRPr lang="cs-CZ" dirty="0"/>
          </a:p>
        </p:txBody>
      </p:sp>
    </p:spTree>
    <p:extLst>
      <p:ext uri="{BB962C8B-B14F-4D97-AF65-F5344CB8AC3E}">
        <p14:creationId xmlns:p14="http://schemas.microsoft.com/office/powerpoint/2010/main" val="1599673087"/>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pPr algn="ctr"/>
            <a:r>
              <a:rPr lang="cs-CZ" dirty="0" smtClean="0"/>
              <a:t>Další techniky vrstevnického hodnocení</a:t>
            </a:r>
            <a:endParaRPr lang="cs-CZ" dirty="0"/>
          </a:p>
        </p:txBody>
      </p:sp>
      <p:sp>
        <p:nvSpPr>
          <p:cNvPr id="3" name="Zástupný symbol pro obsah 2"/>
          <p:cNvSpPr>
            <a:spLocks noGrp="1"/>
          </p:cNvSpPr>
          <p:nvPr>
            <p:ph idx="1"/>
          </p:nvPr>
        </p:nvSpPr>
        <p:spPr>
          <a:xfrm>
            <a:off x="1" y="1737361"/>
            <a:ext cx="9036495" cy="4787983"/>
          </a:xfrm>
        </p:spPr>
        <p:txBody>
          <a:bodyPr>
            <a:normAutofit fontScale="85000" lnSpcReduction="20000"/>
          </a:bodyPr>
          <a:lstStyle/>
          <a:p>
            <a:pPr algn="ctr"/>
            <a:r>
              <a:rPr lang="cs-CZ" sz="2200" b="1" dirty="0"/>
              <a:t>Vzájemné hodnocení pravopisných cvičení</a:t>
            </a:r>
            <a:endParaRPr lang="cs-CZ" sz="2200" dirty="0"/>
          </a:p>
          <a:p>
            <a:pPr algn="just"/>
            <a:r>
              <a:rPr lang="cs-CZ" sz="2200" dirty="0"/>
              <a:t>Žáci si mohou navzájem opravovat diktát či pravopisné cvičení a navíc napsat spolužákovi krátké shrnutí, kde zhodnotí, kolik udělal chyb a v jakém jevu se jich dopouští. Na závěr by mělo zaznít doporučení, na procvičení jakých jevů je třeba se zaměřit. </a:t>
            </a:r>
          </a:p>
          <a:p>
            <a:pPr algn="ctr"/>
            <a:r>
              <a:rPr lang="cs-CZ" sz="2200" dirty="0"/>
              <a:t> </a:t>
            </a:r>
            <a:r>
              <a:rPr lang="cs-CZ" sz="2200" b="1" dirty="0" smtClean="0"/>
              <a:t>Dílny </a:t>
            </a:r>
            <a:r>
              <a:rPr lang="cs-CZ" sz="2200" b="1" dirty="0"/>
              <a:t>psaní s využitím vrstevnické pomoci</a:t>
            </a:r>
            <a:endParaRPr lang="cs-CZ" sz="2200" dirty="0"/>
          </a:p>
          <a:p>
            <a:pPr algn="just"/>
            <a:r>
              <a:rPr lang="cs-CZ" sz="2200" dirty="0" err="1"/>
              <a:t>O´Donnel</a:t>
            </a:r>
            <a:r>
              <a:rPr lang="cs-CZ" sz="2200" dirty="0"/>
              <a:t> a </a:t>
            </a:r>
            <a:r>
              <a:rPr lang="cs-CZ" sz="2200" dirty="0" err="1"/>
              <a:t>Topping</a:t>
            </a:r>
            <a:r>
              <a:rPr lang="cs-CZ" sz="2200" dirty="0"/>
              <a:t> (1998) či </a:t>
            </a:r>
            <a:r>
              <a:rPr lang="cs-CZ" sz="2200" dirty="0" err="1"/>
              <a:t>Stiggins</a:t>
            </a:r>
            <a:r>
              <a:rPr lang="cs-CZ" sz="2200" dirty="0"/>
              <a:t> (2007) dokazují, že vrstevnického hodnocení lze také velmi dobře využít pro podporu písemného projevu žáků při úpravě tzv. draftů. Po napsání určitého textu si žáci své práce čtou navzájem. Nejprve je interpretují svými vlastními slovy, říkají, co se jim na první verzi textu líbí. Následně se zaměří na pasáže, kterým nerozumí (které by bylo potřeba vyjasnit či prokreslit). Ideální je práce ve dvojicích či v malých skupinách po 3–4 žácích, aby se žáci mohli o své texty podělit a vzájemně si poradit (J. Steelová a kol, 2007). Je prokazatelné, že finální verze práce všech studentů nejsou vždy vynikající, ale většina je více kvalitních než verze původní.  </a:t>
            </a:r>
          </a:p>
          <a:p>
            <a:pPr algn="just"/>
            <a:r>
              <a:rPr lang="cs-CZ" sz="2200" dirty="0"/>
              <a:t>V případě písemného projevu na několik etap hovoříme o dílnách psaní (analogicky k dílnám čtení).</a:t>
            </a:r>
          </a:p>
          <a:p>
            <a:endParaRPr lang="cs-CZ" dirty="0"/>
          </a:p>
        </p:txBody>
      </p:sp>
    </p:spTree>
    <p:extLst>
      <p:ext uri="{BB962C8B-B14F-4D97-AF65-F5344CB8AC3E}">
        <p14:creationId xmlns:p14="http://schemas.microsoft.com/office/powerpoint/2010/main" val="358657542"/>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pPr algn="ctr"/>
            <a:r>
              <a:rPr lang="cs-CZ" b="1" dirty="0"/>
              <a:t>Pravidlo A-B-C / C3B4ME  / Učitelovi pomocníci</a:t>
            </a:r>
            <a:r>
              <a:rPr lang="cs-CZ" dirty="0"/>
              <a:t/>
            </a:r>
            <a:br>
              <a:rPr lang="cs-CZ" dirty="0"/>
            </a:br>
            <a:endParaRPr lang="cs-CZ" dirty="0"/>
          </a:p>
        </p:txBody>
      </p:sp>
      <p:sp>
        <p:nvSpPr>
          <p:cNvPr id="3" name="Zástupný symbol pro obsah 2"/>
          <p:cNvSpPr>
            <a:spLocks noGrp="1"/>
          </p:cNvSpPr>
          <p:nvPr>
            <p:ph idx="1"/>
          </p:nvPr>
        </p:nvSpPr>
        <p:spPr>
          <a:xfrm>
            <a:off x="107505" y="1845734"/>
            <a:ext cx="8856983" cy="4535594"/>
          </a:xfrm>
        </p:spPr>
        <p:txBody>
          <a:bodyPr>
            <a:normAutofit fontScale="92500" lnSpcReduction="10000"/>
          </a:bodyPr>
          <a:lstStyle/>
          <a:p>
            <a:pPr algn="just"/>
            <a:r>
              <a:rPr lang="cs-CZ" sz="2400" b="1" dirty="0" smtClean="0"/>
              <a:t>„Pravidlo </a:t>
            </a:r>
            <a:r>
              <a:rPr lang="cs-CZ" sz="2400" b="1" dirty="0"/>
              <a:t>A–B–C</a:t>
            </a:r>
            <a:r>
              <a:rPr lang="cs-CZ" sz="2400" b="1" dirty="0" smtClean="0"/>
              <a:t>“ </a:t>
            </a:r>
            <a:r>
              <a:rPr lang="cs-CZ" sz="2400" dirty="0" smtClean="0"/>
              <a:t>(Staňková, 2009): </a:t>
            </a:r>
            <a:r>
              <a:rPr lang="cs-CZ" sz="2400" dirty="0"/>
              <a:t>pokud nevím, zeptám se souseda. Neví-li soused, zeptám se jiného spolužáka. Neví-li ani on, položím otázku učiteli. Učitel nejprve žákovi doporučí, kde informaci hledat. </a:t>
            </a:r>
            <a:r>
              <a:rPr lang="cs-CZ" sz="2400" dirty="0" smtClean="0"/>
              <a:t>A pokud </a:t>
            </a:r>
            <a:r>
              <a:rPr lang="cs-CZ" sz="2400" dirty="0"/>
              <a:t>si ani tehdy žák neporadí, učitel žákovi podává výklad. </a:t>
            </a:r>
          </a:p>
          <a:p>
            <a:pPr algn="just"/>
            <a:r>
              <a:rPr lang="cs-CZ" sz="2400" dirty="0" smtClean="0"/>
              <a:t>„</a:t>
            </a:r>
            <a:r>
              <a:rPr lang="cs-CZ" sz="2400" b="1" dirty="0"/>
              <a:t>C3B4ME</a:t>
            </a:r>
            <a:r>
              <a:rPr lang="cs-CZ" sz="2400" dirty="0" smtClean="0"/>
              <a:t>“ (Wiliam, 2011): </a:t>
            </a:r>
            <a:r>
              <a:rPr lang="cs-CZ" sz="2400" dirty="0"/>
              <a:t>Předtím, než žák požádá o pomoc učitele, musí oslovit alespoň tři jiné spolužáky („</a:t>
            </a:r>
            <a:r>
              <a:rPr lang="cs-CZ" sz="2400" dirty="0" err="1"/>
              <a:t>See</a:t>
            </a:r>
            <a:r>
              <a:rPr lang="cs-CZ" sz="2400" dirty="0"/>
              <a:t> </a:t>
            </a:r>
            <a:r>
              <a:rPr lang="cs-CZ" sz="2400" dirty="0" err="1"/>
              <a:t>three</a:t>
            </a:r>
            <a:r>
              <a:rPr lang="cs-CZ" sz="2400" dirty="0"/>
              <a:t> </a:t>
            </a:r>
            <a:r>
              <a:rPr lang="cs-CZ" sz="2400" dirty="0" err="1"/>
              <a:t>before</a:t>
            </a:r>
            <a:r>
              <a:rPr lang="cs-CZ" sz="2400" dirty="0"/>
              <a:t> </a:t>
            </a:r>
            <a:r>
              <a:rPr lang="cs-CZ" sz="2400" dirty="0" err="1"/>
              <a:t>me</a:t>
            </a:r>
            <a:r>
              <a:rPr lang="cs-CZ" sz="2400" dirty="0"/>
              <a:t>“). Někteří učitelé potom mají ve své třídě vyvěšenou větu: </a:t>
            </a:r>
            <a:r>
              <a:rPr lang="cs-CZ" sz="2400" i="1" dirty="0"/>
              <a:t>V této místnosti je více než jeden učitel</a:t>
            </a:r>
            <a:r>
              <a:rPr lang="cs-CZ" sz="2400" dirty="0"/>
              <a:t>. Učitel Stanislav Červenka si tuto vrstevnickou pomoc při učení nazval „učitelovi pomocníci“. Žáci, kterým se podařilo vyřešit zadaný problém, chodí po třídě a pomáhají najít řešení ostatním. Tito žáci svou pomoc ostatním nabízejí, ale nevnucují. </a:t>
            </a:r>
          </a:p>
          <a:p>
            <a:endParaRPr lang="cs-CZ" dirty="0"/>
          </a:p>
        </p:txBody>
      </p:sp>
    </p:spTree>
    <p:extLst>
      <p:ext uri="{BB962C8B-B14F-4D97-AF65-F5344CB8AC3E}">
        <p14:creationId xmlns:p14="http://schemas.microsoft.com/office/powerpoint/2010/main" val="2400710900"/>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pPr algn="ctr"/>
            <a:r>
              <a:rPr lang="cs-CZ" b="1" dirty="0"/>
              <a:t>Vrstevnické hodnocení domácích úkolů</a:t>
            </a:r>
            <a:endParaRPr lang="cs-CZ" dirty="0"/>
          </a:p>
        </p:txBody>
      </p:sp>
      <p:sp>
        <p:nvSpPr>
          <p:cNvPr id="3" name="Zástupný symbol pro obsah 2"/>
          <p:cNvSpPr>
            <a:spLocks noGrp="1"/>
          </p:cNvSpPr>
          <p:nvPr>
            <p:ph idx="1"/>
          </p:nvPr>
        </p:nvSpPr>
        <p:spPr>
          <a:xfrm>
            <a:off x="251519" y="1845734"/>
            <a:ext cx="8640961" cy="4535594"/>
          </a:xfrm>
        </p:spPr>
        <p:txBody>
          <a:bodyPr>
            <a:normAutofit/>
          </a:bodyPr>
          <a:lstStyle/>
          <a:p>
            <a:pPr algn="just"/>
            <a:r>
              <a:rPr lang="cs-CZ" sz="2400" dirty="0" smtClean="0"/>
              <a:t>Wiliam (2011): spočívá </a:t>
            </a:r>
            <a:r>
              <a:rPr lang="cs-CZ" sz="2400" dirty="0"/>
              <a:t>v tom, že skupina čtyř žáků hodnotí úkoly jiné skupiny žáků. </a:t>
            </a:r>
            <a:endParaRPr lang="cs-CZ" sz="2400" dirty="0" smtClean="0"/>
          </a:p>
          <a:p>
            <a:pPr algn="just"/>
            <a:r>
              <a:rPr lang="cs-CZ" sz="2400" dirty="0" smtClean="0"/>
              <a:t>Když </a:t>
            </a:r>
            <a:r>
              <a:rPr lang="cs-CZ" sz="2400" dirty="0"/>
              <a:t>se tyto hodnotící způsoby domácích úkolů dělají pravidelně, více žáků je začne vypracovávat, a úkoly jsou vypracovány pečlivěji (žákům více záleží na tom, aby svou práci odvedli dobře). </a:t>
            </a:r>
            <a:endParaRPr lang="cs-CZ" sz="2400" dirty="0" smtClean="0"/>
          </a:p>
          <a:p>
            <a:pPr algn="just"/>
            <a:r>
              <a:rPr lang="cs-CZ" sz="2400" dirty="0" smtClean="0"/>
              <a:t>Pokud </a:t>
            </a:r>
            <a:r>
              <a:rPr lang="cs-CZ" sz="2400" dirty="0"/>
              <a:t>nepřinesou domácí úkol, nemohou se při hodině podílet na hodnotící činnosti ve skupině (dodělávají si domácí úkol). Považují to za vyloučení ze skupinové činnosti a motivuje je to psát úkoly doma. </a:t>
            </a:r>
          </a:p>
          <a:p>
            <a:endParaRPr lang="cs-CZ" dirty="0"/>
          </a:p>
        </p:txBody>
      </p:sp>
    </p:spTree>
    <p:extLst>
      <p:ext uri="{BB962C8B-B14F-4D97-AF65-F5344CB8AC3E}">
        <p14:creationId xmlns:p14="http://schemas.microsoft.com/office/powerpoint/2010/main" val="271937187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88664"/>
            <a:ext cx="6347713" cy="1669752"/>
          </a:xfrm>
        </p:spPr>
        <p:txBody>
          <a:bodyPr>
            <a:normAutofit fontScale="90000"/>
          </a:bodyPr>
          <a:lstStyle/>
          <a:p>
            <a:pPr marL="0" indent="0" algn="ctr"/>
            <a:r>
              <a:rPr lang="cs-CZ" b="1" dirty="0"/>
              <a:t>Slovní hodnocení</a:t>
            </a:r>
            <a:br>
              <a:rPr lang="cs-CZ" b="1" dirty="0"/>
            </a:br>
            <a:r>
              <a:rPr lang="cs-CZ" sz="3200" b="1" dirty="0"/>
              <a:t>pohledem žáků </a:t>
            </a:r>
            <a:r>
              <a:rPr lang="cs-CZ" sz="3200" b="1" dirty="0" smtClean="0"/>
              <a:t>II</a:t>
            </a:r>
            <a:r>
              <a:rPr lang="cs-CZ" sz="3200" b="1" dirty="0"/>
              <a:t/>
            </a:r>
            <a:br>
              <a:rPr lang="cs-CZ" sz="3200" b="1" dirty="0"/>
            </a:br>
            <a:endParaRPr lang="cs-CZ" dirty="0"/>
          </a:p>
        </p:txBody>
      </p:sp>
      <p:sp>
        <p:nvSpPr>
          <p:cNvPr id="3" name="Zástupný symbol pro obsah 2"/>
          <p:cNvSpPr>
            <a:spLocks noGrp="1"/>
          </p:cNvSpPr>
          <p:nvPr>
            <p:ph idx="1"/>
          </p:nvPr>
        </p:nvSpPr>
        <p:spPr>
          <a:xfrm>
            <a:off x="155574" y="1245630"/>
            <a:ext cx="5928593" cy="5495737"/>
          </a:xfrm>
        </p:spPr>
        <p:txBody>
          <a:bodyPr>
            <a:noAutofit/>
          </a:bodyPr>
          <a:lstStyle/>
          <a:p>
            <a:pPr marL="0" indent="0" algn="ctr">
              <a:buNone/>
            </a:pPr>
            <a:r>
              <a:rPr lang="cs-CZ" sz="2400" i="1" dirty="0" smtClean="0"/>
              <a:t>	</a:t>
            </a:r>
            <a:r>
              <a:rPr lang="cs-CZ" sz="2800" i="1" dirty="0" smtClean="0"/>
              <a:t>Asi </a:t>
            </a:r>
            <a:r>
              <a:rPr lang="cs-CZ" sz="2800" i="1" dirty="0"/>
              <a:t>do sedmý třídy </a:t>
            </a:r>
            <a:r>
              <a:rPr lang="cs-CZ" sz="2800" dirty="0"/>
              <a:t>(</a:t>
            </a:r>
            <a:r>
              <a:rPr lang="cs-CZ" sz="2800" dirty="0" smtClean="0"/>
              <a:t>smích) </a:t>
            </a:r>
            <a:r>
              <a:rPr lang="cs-CZ" sz="2800" i="1" dirty="0"/>
              <a:t>jsem ho nikdy nečetla protože mi to přišlo strašně dlouhý takže to četla jenom babička od nás z rodiny a </a:t>
            </a:r>
            <a:r>
              <a:rPr lang="cs-CZ" sz="2800" i="1" dirty="0" smtClean="0"/>
              <a:t>rodiče.</a:t>
            </a:r>
          </a:p>
          <a:p>
            <a:pPr marL="0" indent="0" algn="ctr">
              <a:buNone/>
            </a:pPr>
            <a:r>
              <a:rPr lang="cs-CZ" sz="2800" dirty="0" smtClean="0"/>
              <a:t>(</a:t>
            </a:r>
            <a:r>
              <a:rPr lang="cs-CZ" sz="2800" dirty="0"/>
              <a:t>žákyně 8. </a:t>
            </a:r>
            <a:r>
              <a:rPr lang="cs-CZ" sz="2800" dirty="0" smtClean="0"/>
              <a:t>ročníku)</a:t>
            </a:r>
            <a:endParaRPr lang="cs-CZ" sz="2800" dirty="0"/>
          </a:p>
          <a:p>
            <a:pPr marL="0" indent="0" algn="ctr">
              <a:buNone/>
            </a:pPr>
            <a:endParaRPr lang="cs-CZ" sz="2800" i="1" dirty="0" smtClean="0"/>
          </a:p>
          <a:p>
            <a:pPr marL="0" indent="0" algn="ctr">
              <a:buNone/>
            </a:pPr>
            <a:r>
              <a:rPr lang="cs-CZ" sz="2800" i="1" dirty="0" smtClean="0"/>
              <a:t>Do </a:t>
            </a:r>
            <a:r>
              <a:rPr lang="cs-CZ" sz="2800" i="1" dirty="0"/>
              <a:t>pátý třídy jsem tam měl vždycky napsaný že zvládám hru na </a:t>
            </a:r>
            <a:r>
              <a:rPr lang="cs-CZ" sz="2800" i="1" dirty="0" err="1"/>
              <a:t>orffovy</a:t>
            </a:r>
            <a:r>
              <a:rPr lang="cs-CZ" sz="2800" i="1" dirty="0"/>
              <a:t> nástroje </a:t>
            </a:r>
            <a:r>
              <a:rPr lang="cs-CZ" sz="2800" dirty="0"/>
              <a:t>(smích) </a:t>
            </a:r>
            <a:r>
              <a:rPr lang="cs-CZ" sz="2800" i="1" dirty="0"/>
              <a:t>a nevěděl jsem co to ty </a:t>
            </a:r>
            <a:r>
              <a:rPr lang="cs-CZ" sz="2800" i="1" dirty="0" err="1"/>
              <a:t>orffovy</a:t>
            </a:r>
            <a:r>
              <a:rPr lang="cs-CZ" sz="2800" i="1" dirty="0"/>
              <a:t> nástroje </a:t>
            </a:r>
            <a:r>
              <a:rPr lang="cs-CZ" sz="2800" i="1" dirty="0" err="1" smtClean="0"/>
              <a:t>sou</a:t>
            </a:r>
            <a:r>
              <a:rPr lang="cs-CZ" sz="2800" i="1" dirty="0" smtClean="0"/>
              <a:t>.</a:t>
            </a:r>
          </a:p>
          <a:p>
            <a:pPr marL="0" indent="0" algn="ctr">
              <a:buNone/>
            </a:pPr>
            <a:r>
              <a:rPr lang="cs-CZ" sz="2800" i="1" dirty="0" smtClean="0"/>
              <a:t> </a:t>
            </a:r>
            <a:r>
              <a:rPr lang="cs-CZ" sz="2800" dirty="0"/>
              <a:t>(žák 8. ročníku)</a:t>
            </a:r>
          </a:p>
        </p:txBody>
      </p:sp>
      <p:sp>
        <p:nvSpPr>
          <p:cNvPr id="4" name="AutoShape 2" descr="Výsledek obrázku pro orffovy nástroj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pic>
        <p:nvPicPr>
          <p:cNvPr id="3076" name="Picture 4" descr="http://www.dhn.cz/fotky/obr/07531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84167" y="2617242"/>
            <a:ext cx="3058135" cy="31402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9035387"/>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17CE35F-5E3A-4997-BA58-82EB2BF7F1BB}"/>
              </a:ext>
            </a:extLst>
          </p:cNvPr>
          <p:cNvSpPr>
            <a:spLocks noGrp="1"/>
          </p:cNvSpPr>
          <p:nvPr>
            <p:ph type="ctrTitle"/>
          </p:nvPr>
        </p:nvSpPr>
        <p:spPr>
          <a:xfrm>
            <a:off x="0" y="3284984"/>
            <a:ext cx="6794724" cy="1373070"/>
          </a:xfrm>
        </p:spPr>
        <p:txBody>
          <a:bodyPr>
            <a:normAutofit fontScale="90000"/>
          </a:bodyPr>
          <a:lstStyle/>
          <a:p>
            <a:r>
              <a:rPr lang="cs-CZ" i="1" dirty="0"/>
              <a:t>Jaká vidíte rizika vrstevnického hodnocení? </a:t>
            </a:r>
            <a:r>
              <a:rPr lang="cs-CZ" dirty="0"/>
              <a:t/>
            </a:r>
            <a:br>
              <a:rPr lang="cs-CZ" dirty="0"/>
            </a:br>
            <a:endParaRPr lang="cs-CZ" dirty="0"/>
          </a:p>
        </p:txBody>
      </p:sp>
      <p:sp>
        <p:nvSpPr>
          <p:cNvPr id="4" name="Podnadpis 3">
            <a:extLst>
              <a:ext uri="{FF2B5EF4-FFF2-40B4-BE49-F238E27FC236}">
                <a16:creationId xmlns:a16="http://schemas.microsoft.com/office/drawing/2014/main" id="{414A0A82-21B9-4C8C-B52E-73FABE1EB67B}"/>
              </a:ext>
            </a:extLst>
          </p:cNvPr>
          <p:cNvSpPr>
            <a:spLocks noGrp="1"/>
          </p:cNvSpPr>
          <p:nvPr>
            <p:ph type="subTitle" idx="1"/>
          </p:nvPr>
        </p:nvSpPr>
        <p:spPr/>
        <p:txBody>
          <a:bodyPr/>
          <a:lstStyle/>
          <a:p>
            <a:endParaRPr lang="cs-CZ"/>
          </a:p>
        </p:txBody>
      </p:sp>
    </p:spTree>
    <p:extLst>
      <p:ext uri="{BB962C8B-B14F-4D97-AF65-F5344CB8AC3E}">
        <p14:creationId xmlns:p14="http://schemas.microsoft.com/office/powerpoint/2010/main" val="2695237882"/>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07504" y="188640"/>
            <a:ext cx="8043232" cy="1450757"/>
          </a:xfrm>
        </p:spPr>
        <p:txBody>
          <a:bodyPr/>
          <a:lstStyle/>
          <a:p>
            <a:pPr algn="ctr"/>
            <a:r>
              <a:rPr lang="cs-CZ" dirty="0"/>
              <a:t>Vrstevnické hodnocení </a:t>
            </a:r>
            <a:br>
              <a:rPr lang="cs-CZ" dirty="0"/>
            </a:br>
            <a:r>
              <a:rPr lang="cs-CZ" dirty="0"/>
              <a:t>vyžaduje dobré klima</a:t>
            </a:r>
          </a:p>
        </p:txBody>
      </p:sp>
      <p:sp>
        <p:nvSpPr>
          <p:cNvPr id="3" name="Zástupný symbol pro obsah 2"/>
          <p:cNvSpPr>
            <a:spLocks noGrp="1"/>
          </p:cNvSpPr>
          <p:nvPr>
            <p:ph idx="1"/>
          </p:nvPr>
        </p:nvSpPr>
        <p:spPr>
          <a:xfrm>
            <a:off x="5226" y="2204864"/>
            <a:ext cx="7735126" cy="4536504"/>
          </a:xfrm>
        </p:spPr>
        <p:txBody>
          <a:bodyPr>
            <a:normAutofit/>
          </a:bodyPr>
          <a:lstStyle/>
          <a:p>
            <a:r>
              <a:rPr lang="cs-CZ" sz="2200" dirty="0"/>
              <a:t>Vrstevnické hodnocení může být kontraproduktivní, pokud posiluje obavy žáků. </a:t>
            </a:r>
          </a:p>
          <a:p>
            <a:r>
              <a:rPr lang="cs-CZ" sz="2200" b="1" dirty="0"/>
              <a:t>Z rozhovoru s žáky 8. ročníku:</a:t>
            </a:r>
            <a:endParaRPr lang="cs-CZ" sz="2200" dirty="0"/>
          </a:p>
          <a:p>
            <a:r>
              <a:rPr lang="cs-CZ" sz="2200" i="1" dirty="0"/>
              <a:t>Romana: Někdy, že je to kamarád, si napíše, že to bylo docela dobrý, i když to dobrý nebylo a tak. </a:t>
            </a:r>
            <a:endParaRPr lang="cs-CZ" sz="2200" dirty="0"/>
          </a:p>
          <a:p>
            <a:r>
              <a:rPr lang="cs-CZ" sz="2200" i="1" dirty="0"/>
              <a:t>Tazatel: Takže to neodpovídá tomu skutečnému výkonu?</a:t>
            </a:r>
            <a:endParaRPr lang="cs-CZ" sz="2200" dirty="0"/>
          </a:p>
          <a:p>
            <a:r>
              <a:rPr lang="cs-CZ" sz="2200" i="1" dirty="0"/>
              <a:t>Romana: Jak kdy.</a:t>
            </a:r>
            <a:endParaRPr lang="cs-CZ" sz="2200" dirty="0"/>
          </a:p>
          <a:p>
            <a:r>
              <a:rPr lang="cs-CZ" sz="2200" i="1" dirty="0"/>
              <a:t>Petra: Záleží na tom, kdo hodnotí. (…) Mně to přijde docela dobrý, lepší než nic. Ale je to na lidech. Jako hodně je to nich, jak se kdo komu líbí.</a:t>
            </a:r>
            <a:endParaRPr lang="cs-CZ" sz="2200" dirty="0"/>
          </a:p>
          <a:p>
            <a:endParaRPr lang="cs-CZ" dirty="0"/>
          </a:p>
          <a:p>
            <a:endParaRPr lang="cs-CZ" dirty="0"/>
          </a:p>
        </p:txBody>
      </p:sp>
    </p:spTree>
    <p:extLst>
      <p:ext uri="{BB962C8B-B14F-4D97-AF65-F5344CB8AC3E}">
        <p14:creationId xmlns:p14="http://schemas.microsoft.com/office/powerpoint/2010/main" val="81718838"/>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665EE20-52BF-4E6E-8C20-A98347ECBADC}"/>
              </a:ext>
            </a:extLst>
          </p:cNvPr>
          <p:cNvSpPr>
            <a:spLocks noGrp="1"/>
          </p:cNvSpPr>
          <p:nvPr>
            <p:ph type="ctrTitle"/>
          </p:nvPr>
        </p:nvSpPr>
        <p:spPr>
          <a:xfrm>
            <a:off x="0" y="3020970"/>
            <a:ext cx="6579510" cy="1373070"/>
          </a:xfrm>
        </p:spPr>
        <p:txBody>
          <a:bodyPr>
            <a:normAutofit fontScale="90000"/>
          </a:bodyPr>
          <a:lstStyle/>
          <a:p>
            <a:r>
              <a:rPr lang="cs-CZ" i="1" dirty="0"/>
              <a:t>Jaká pozitiva může vrstevnické hodnocení přinášet?</a:t>
            </a:r>
          </a:p>
        </p:txBody>
      </p:sp>
      <p:sp>
        <p:nvSpPr>
          <p:cNvPr id="4" name="Podnadpis 3">
            <a:extLst>
              <a:ext uri="{FF2B5EF4-FFF2-40B4-BE49-F238E27FC236}">
                <a16:creationId xmlns:a16="http://schemas.microsoft.com/office/drawing/2014/main" id="{A05AA3B6-D924-4990-94AB-668A50E521B1}"/>
              </a:ext>
            </a:extLst>
          </p:cNvPr>
          <p:cNvSpPr>
            <a:spLocks noGrp="1"/>
          </p:cNvSpPr>
          <p:nvPr>
            <p:ph type="subTitle" idx="1"/>
          </p:nvPr>
        </p:nvSpPr>
        <p:spPr/>
        <p:txBody>
          <a:bodyPr/>
          <a:lstStyle/>
          <a:p>
            <a:endParaRPr lang="cs-CZ"/>
          </a:p>
        </p:txBody>
      </p:sp>
    </p:spTree>
    <p:extLst>
      <p:ext uri="{BB962C8B-B14F-4D97-AF65-F5344CB8AC3E}">
        <p14:creationId xmlns:p14="http://schemas.microsoft.com/office/powerpoint/2010/main" val="2354574705"/>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60900" y="548680"/>
            <a:ext cx="7543800" cy="1054164"/>
          </a:xfrm>
        </p:spPr>
        <p:txBody>
          <a:bodyPr/>
          <a:lstStyle/>
          <a:p>
            <a:pPr algn="ctr"/>
            <a:r>
              <a:rPr lang="cs-CZ" dirty="0"/>
              <a:t>Vrstevnické hodnocení</a:t>
            </a:r>
          </a:p>
        </p:txBody>
      </p:sp>
      <p:sp>
        <p:nvSpPr>
          <p:cNvPr id="3" name="Zástupný symbol pro obsah 2"/>
          <p:cNvSpPr>
            <a:spLocks noGrp="1"/>
          </p:cNvSpPr>
          <p:nvPr>
            <p:ph idx="1"/>
          </p:nvPr>
        </p:nvSpPr>
        <p:spPr>
          <a:xfrm>
            <a:off x="160900" y="1602844"/>
            <a:ext cx="7219412" cy="4653135"/>
          </a:xfrm>
        </p:spPr>
        <p:txBody>
          <a:bodyPr>
            <a:normAutofit fontScale="92500" lnSpcReduction="10000"/>
          </a:bodyPr>
          <a:lstStyle/>
          <a:p>
            <a:pPr algn="just"/>
            <a:r>
              <a:rPr lang="cs-CZ" sz="2000" dirty="0"/>
              <a:t>Pozitivní dopad vrstevnického hodnocení na učení žáků potvrzují mnohé výzkumy (např. Black a kol., 2004; </a:t>
            </a:r>
            <a:r>
              <a:rPr lang="cs-CZ" sz="2000" dirty="0" err="1"/>
              <a:t>Cartney</a:t>
            </a:r>
            <a:r>
              <a:rPr lang="cs-CZ" sz="2000" dirty="0"/>
              <a:t>, 2010; </a:t>
            </a:r>
            <a:r>
              <a:rPr lang="cs-CZ" sz="2000" dirty="0" err="1"/>
              <a:t>Koç</a:t>
            </a:r>
            <a:r>
              <a:rPr lang="cs-CZ" sz="2000" dirty="0"/>
              <a:t>, 2011; </a:t>
            </a:r>
            <a:r>
              <a:rPr lang="cs-CZ" sz="2000" dirty="0" err="1"/>
              <a:t>Topping</a:t>
            </a:r>
            <a:r>
              <a:rPr lang="cs-CZ" sz="2000" dirty="0"/>
              <a:t>, 2009).</a:t>
            </a:r>
          </a:p>
          <a:p>
            <a:pPr algn="just"/>
            <a:r>
              <a:rPr lang="cs-CZ" sz="2000" b="1" dirty="0"/>
              <a:t>Proč?</a:t>
            </a:r>
          </a:p>
          <a:p>
            <a:pPr algn="just">
              <a:buFont typeface="Wingdings" panose="05000000000000000000" pitchFamily="2" charset="2"/>
              <a:buChar char="§"/>
            </a:pPr>
            <a:r>
              <a:rPr lang="cs-CZ" sz="2000" dirty="0"/>
              <a:t> Žáci mnohem lépe přijímají hodnocení od </a:t>
            </a:r>
            <a:r>
              <a:rPr lang="cs-CZ" sz="2000" dirty="0">
                <a:solidFill>
                  <a:srgbClr val="C00000"/>
                </a:solidFill>
              </a:rPr>
              <a:t>referenční vrstevnické skupiny</a:t>
            </a:r>
            <a:r>
              <a:rPr lang="cs-CZ" sz="2000" dirty="0"/>
              <a:t> spolužáků než od vyučujícího.</a:t>
            </a:r>
          </a:p>
          <a:p>
            <a:pPr algn="just">
              <a:buFont typeface="Wingdings" panose="05000000000000000000" pitchFamily="2" charset="2"/>
              <a:buChar char="§"/>
            </a:pPr>
            <a:r>
              <a:rPr lang="cs-CZ" sz="2000" dirty="0"/>
              <a:t> Zapojují se i žáci, kteří jsou za jiných okolností pasivní. </a:t>
            </a:r>
          </a:p>
          <a:p>
            <a:pPr algn="just">
              <a:buFont typeface="Wingdings" panose="05000000000000000000" pitchFamily="2" charset="2"/>
              <a:buChar char="§"/>
            </a:pPr>
            <a:r>
              <a:rPr lang="cs-CZ" sz="2000" dirty="0"/>
              <a:t> Je </a:t>
            </a:r>
            <a:r>
              <a:rPr lang="cs-CZ" sz="2000" dirty="0">
                <a:solidFill>
                  <a:srgbClr val="C00000"/>
                </a:solidFill>
              </a:rPr>
              <a:t>řečeno jejich jazykem</a:t>
            </a:r>
            <a:r>
              <a:rPr lang="cs-CZ" sz="2000" dirty="0"/>
              <a:t>, obyčejně, bez velkých slov.</a:t>
            </a:r>
          </a:p>
          <a:p>
            <a:pPr algn="just">
              <a:buFont typeface="Wingdings" panose="05000000000000000000" pitchFamily="2" charset="2"/>
              <a:buChar char="§"/>
            </a:pPr>
            <a:r>
              <a:rPr lang="cs-CZ" sz="2000" dirty="0"/>
              <a:t>Žáci se </a:t>
            </a:r>
            <a:r>
              <a:rPr lang="cs-CZ" sz="2000" dirty="0">
                <a:solidFill>
                  <a:srgbClr val="C00000"/>
                </a:solidFill>
              </a:rPr>
              <a:t>učí komunikovat se svými spolužáky – </a:t>
            </a:r>
            <a:r>
              <a:rPr lang="cs-CZ" sz="2000" dirty="0"/>
              <a:t>jakým způsobem posoudit projev, jak klást otázky, jak reagovat na tvrzení ostatních, jak aktivně naslouchat. </a:t>
            </a:r>
          </a:p>
          <a:p>
            <a:pPr algn="just">
              <a:buFont typeface="Wingdings" panose="05000000000000000000" pitchFamily="2" charset="2"/>
              <a:buChar char="§"/>
            </a:pPr>
            <a:r>
              <a:rPr lang="cs-CZ" sz="2000" dirty="0">
                <a:solidFill>
                  <a:srgbClr val="C00000"/>
                </a:solidFill>
              </a:rPr>
              <a:t>Je informačně bohaté </a:t>
            </a:r>
            <a:r>
              <a:rPr lang="cs-CZ" sz="2000" dirty="0"/>
              <a:t>(žák nezískává zpětnou vazbu jen od učitele či jednoho žáka, ale může získat zpětnou vazbu od všech žáků ve třídě).</a:t>
            </a:r>
          </a:p>
          <a:p>
            <a:endParaRPr lang="cs-CZ" dirty="0"/>
          </a:p>
        </p:txBody>
      </p:sp>
    </p:spTree>
    <p:extLst>
      <p:ext uri="{BB962C8B-B14F-4D97-AF65-F5344CB8AC3E}">
        <p14:creationId xmlns:p14="http://schemas.microsoft.com/office/powerpoint/2010/main" val="4182941768"/>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39552" y="188640"/>
            <a:ext cx="6347713" cy="1320800"/>
          </a:xfrm>
        </p:spPr>
        <p:txBody>
          <a:bodyPr>
            <a:normAutofit/>
          </a:bodyPr>
          <a:lstStyle/>
          <a:p>
            <a:pPr algn="ctr"/>
            <a:r>
              <a:rPr lang="cs-CZ" dirty="0" smtClean="0"/>
              <a:t>Vrstevnické hodnocení pohledem učitelů a žáků</a:t>
            </a:r>
            <a:endParaRPr lang="cs-CZ" dirty="0"/>
          </a:p>
        </p:txBody>
      </p:sp>
      <p:sp>
        <p:nvSpPr>
          <p:cNvPr id="3" name="Zástupný symbol pro obsah 2"/>
          <p:cNvSpPr>
            <a:spLocks noGrp="1"/>
          </p:cNvSpPr>
          <p:nvPr>
            <p:ph idx="1"/>
          </p:nvPr>
        </p:nvSpPr>
        <p:spPr>
          <a:xfrm>
            <a:off x="107504" y="1844824"/>
            <a:ext cx="7488832" cy="4607602"/>
          </a:xfrm>
        </p:spPr>
        <p:txBody>
          <a:bodyPr>
            <a:normAutofit fontScale="77500" lnSpcReduction="20000"/>
          </a:bodyPr>
          <a:lstStyle/>
          <a:p>
            <a:pPr algn="just"/>
            <a:r>
              <a:rPr lang="cs-CZ" sz="2400" b="1" dirty="0"/>
              <a:t>Učitelka </a:t>
            </a:r>
            <a:r>
              <a:rPr lang="cs-CZ" sz="2400" b="1" dirty="0" smtClean="0"/>
              <a:t>Laďka:  </a:t>
            </a:r>
            <a:r>
              <a:rPr lang="cs-CZ" sz="2400" i="1" dirty="0" smtClean="0"/>
              <a:t>Mám </a:t>
            </a:r>
            <a:r>
              <a:rPr lang="cs-CZ" sz="2400" i="1" dirty="0"/>
              <a:t>ve své třídě jasně nastavená pravidla pro poskytování zpětné vazby: nejprve </a:t>
            </a:r>
            <a:r>
              <a:rPr lang="cs-CZ" sz="2400" i="1" dirty="0" smtClean="0"/>
              <a:t>hodnotí žáci </a:t>
            </a:r>
            <a:r>
              <a:rPr lang="cs-CZ" sz="2400" i="1" dirty="0"/>
              <a:t>to, co se </a:t>
            </a:r>
            <a:r>
              <a:rPr lang="cs-CZ" sz="2400" i="1" dirty="0" smtClean="0"/>
              <a:t>spolužákovi </a:t>
            </a:r>
            <a:r>
              <a:rPr lang="cs-CZ" sz="2400" i="1" dirty="0"/>
              <a:t>povedlo. Až poté následuje kritika či upozornění formou otázky, co by se dalo do příště zlepšit. </a:t>
            </a:r>
            <a:r>
              <a:rPr lang="cs-CZ" sz="2400" i="1" dirty="0" smtClean="0"/>
              <a:t>Žáci </a:t>
            </a:r>
            <a:r>
              <a:rPr lang="cs-CZ" sz="2400" i="1" dirty="0"/>
              <a:t>j</a:t>
            </a:r>
            <a:r>
              <a:rPr lang="cs-CZ" sz="2400" i="1" dirty="0" smtClean="0"/>
              <a:t>sou tím vedeni k</a:t>
            </a:r>
            <a:r>
              <a:rPr lang="cs-CZ" sz="2400" i="1" dirty="0"/>
              <a:t> větší zodpovědnosti za svůj vlastní výkon </a:t>
            </a:r>
            <a:r>
              <a:rPr lang="cs-CZ" sz="2400" i="1" dirty="0" smtClean="0"/>
              <a:t>a k</a:t>
            </a:r>
            <a:r>
              <a:rPr lang="cs-CZ" sz="2400" i="1" dirty="0"/>
              <a:t> sebeuvědomění si svých chyb – já kritizuji něco, co sám dělám. </a:t>
            </a:r>
          </a:p>
          <a:p>
            <a:pPr marL="0" indent="0" algn="just">
              <a:buNone/>
            </a:pPr>
            <a:endParaRPr lang="cs-CZ" sz="2400" dirty="0"/>
          </a:p>
          <a:p>
            <a:pPr algn="just"/>
            <a:r>
              <a:rPr lang="cs-CZ" sz="2400" b="1" dirty="0"/>
              <a:t>Vrstevnické hodnocení pohledem </a:t>
            </a:r>
            <a:r>
              <a:rPr lang="cs-CZ" sz="2400" b="1" dirty="0" smtClean="0"/>
              <a:t>žáků: </a:t>
            </a:r>
            <a:r>
              <a:rPr lang="cs-CZ" sz="2400" i="1" dirty="0" smtClean="0"/>
              <a:t>Mně </a:t>
            </a:r>
            <a:r>
              <a:rPr lang="cs-CZ" sz="2400" i="1" dirty="0"/>
              <a:t>přijde, že ten názor toho jednoho člověka, jako toho učitele, který má tu dogmatickou moc, tak mi to přijde takový ... jako může to být takový skličující. (…) Ale když máte třeba takových třicet hodnocení a každý řekne, co si o tom myslí, a ještě to jsou jako třeba fakt lidi ze stejné generace, jako třeba vaši vrstevníci, tak to mi přijde jako mnohem dobrý. To by mělo být jako určitě ta reflexe taková</a:t>
            </a:r>
            <a:r>
              <a:rPr lang="cs-CZ" sz="2400" dirty="0"/>
              <a:t>. </a:t>
            </a:r>
            <a:r>
              <a:rPr lang="cs-CZ" sz="2400" i="1" dirty="0"/>
              <a:t>A měli bychom to dělat při hodinách častěji. Jestli mi něco přijde fakt smysluplné, tak to je tohle.</a:t>
            </a:r>
            <a:r>
              <a:rPr lang="cs-CZ" sz="2400" dirty="0"/>
              <a:t> (žák 1. ročníku SŠ)</a:t>
            </a:r>
          </a:p>
          <a:p>
            <a:endParaRPr lang="cs-CZ" dirty="0"/>
          </a:p>
        </p:txBody>
      </p:sp>
    </p:spTree>
    <p:extLst>
      <p:ext uri="{BB962C8B-B14F-4D97-AF65-F5344CB8AC3E}">
        <p14:creationId xmlns:p14="http://schemas.microsoft.com/office/powerpoint/2010/main" val="801372838"/>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dirty="0" smtClean="0"/>
              <a:t>Proč vrstevnické hodnocení zapojovat do výuky?</a:t>
            </a:r>
            <a:endParaRPr lang="cs-CZ" dirty="0"/>
          </a:p>
        </p:txBody>
      </p:sp>
      <p:sp>
        <p:nvSpPr>
          <p:cNvPr id="3" name="Zástupný symbol pro obsah 2"/>
          <p:cNvSpPr>
            <a:spLocks noGrp="1"/>
          </p:cNvSpPr>
          <p:nvPr>
            <p:ph idx="1"/>
          </p:nvPr>
        </p:nvSpPr>
        <p:spPr>
          <a:xfrm>
            <a:off x="251521" y="1845734"/>
            <a:ext cx="7632847" cy="4607602"/>
          </a:xfrm>
        </p:spPr>
        <p:txBody>
          <a:bodyPr>
            <a:normAutofit lnSpcReduction="10000"/>
          </a:bodyPr>
          <a:lstStyle/>
          <a:p>
            <a:r>
              <a:rPr lang="cs-CZ" sz="2800" b="1" dirty="0"/>
              <a:t>Ukazuje se, že některé typy žáků si neumí o zpětnou vazbu spolužákům říci: </a:t>
            </a:r>
            <a:r>
              <a:rPr lang="cs-CZ" sz="2800" dirty="0" err="1"/>
              <a:t>Zimmerman</a:t>
            </a:r>
            <a:r>
              <a:rPr lang="cs-CZ" sz="2800" dirty="0"/>
              <a:t> a Pons (1986, in </a:t>
            </a:r>
            <a:r>
              <a:rPr lang="cs-CZ" sz="2800" dirty="0" err="1"/>
              <a:t>Clark</a:t>
            </a:r>
            <a:r>
              <a:rPr lang="cs-CZ" sz="2800" dirty="0"/>
              <a:t>, 2012, s. 31) došli k závěru, že </a:t>
            </a:r>
            <a:endParaRPr lang="cs-CZ" sz="2800" dirty="0" smtClean="0"/>
          </a:p>
          <a:p>
            <a:pPr>
              <a:buFont typeface="Wingdings" panose="05000000000000000000" pitchFamily="2" charset="2"/>
              <a:buChar char="§"/>
            </a:pPr>
            <a:r>
              <a:rPr lang="cs-CZ" sz="2800" dirty="0" smtClean="0"/>
              <a:t>zatímco </a:t>
            </a:r>
            <a:r>
              <a:rPr lang="cs-CZ" sz="2800" dirty="0"/>
              <a:t>50 % nadprůměrných žáků si vyžádá zpětnou vazbu od </a:t>
            </a:r>
            <a:r>
              <a:rPr lang="cs-CZ" sz="2800" dirty="0" smtClean="0"/>
              <a:t>spolužáků a </a:t>
            </a:r>
            <a:r>
              <a:rPr lang="cs-CZ" sz="2800" dirty="0"/>
              <a:t>35 % z nich si o ni řekne dospělým (učitelům či rodičům), </a:t>
            </a:r>
            <a:endParaRPr lang="cs-CZ" sz="2800" dirty="0" smtClean="0"/>
          </a:p>
          <a:p>
            <a:pPr>
              <a:buFont typeface="Wingdings" panose="05000000000000000000" pitchFamily="2" charset="2"/>
              <a:buChar char="§"/>
            </a:pPr>
            <a:r>
              <a:rPr lang="cs-CZ" sz="2800" dirty="0" smtClean="0"/>
              <a:t>pouze </a:t>
            </a:r>
            <a:r>
              <a:rPr lang="cs-CZ" sz="2800" dirty="0"/>
              <a:t>23 % podprůměrných žáků vyhledá zpětnou vazbu od spolužáků a jen 8 % z nich od dospělých.</a:t>
            </a:r>
          </a:p>
        </p:txBody>
      </p:sp>
    </p:spTree>
    <p:extLst>
      <p:ext uri="{BB962C8B-B14F-4D97-AF65-F5344CB8AC3E}">
        <p14:creationId xmlns:p14="http://schemas.microsoft.com/office/powerpoint/2010/main" val="1595004838"/>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0"/>
            <a:ext cx="9144000" cy="1022050"/>
          </a:xfrm>
        </p:spPr>
        <p:txBody>
          <a:bodyPr>
            <a:normAutofit fontScale="90000"/>
          </a:bodyPr>
          <a:lstStyle/>
          <a:p>
            <a:pPr algn="ctr"/>
            <a:r>
              <a:rPr lang="cs-CZ" sz="2800" dirty="0" smtClean="0"/>
              <a:t>Propojujeme sebehodnocení, </a:t>
            </a:r>
            <a:br>
              <a:rPr lang="cs-CZ" sz="2800" dirty="0" smtClean="0"/>
            </a:br>
            <a:r>
              <a:rPr lang="cs-CZ" sz="2800" dirty="0" smtClean="0"/>
              <a:t>hodnocení spolužáků </a:t>
            </a:r>
            <a:br>
              <a:rPr lang="cs-CZ" sz="2800" dirty="0" smtClean="0"/>
            </a:br>
            <a:r>
              <a:rPr lang="cs-CZ" sz="2800" dirty="0" smtClean="0"/>
              <a:t>a hodnocení učitele</a:t>
            </a:r>
            <a:endParaRPr lang="cs-CZ" sz="2800" dirty="0"/>
          </a:p>
        </p:txBody>
      </p:sp>
      <p:pic>
        <p:nvPicPr>
          <p:cNvPr id="4" name="Zástupný symbol pro obsah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39551" y="1190395"/>
            <a:ext cx="7272809" cy="5667606"/>
          </a:xfrm>
        </p:spPr>
      </p:pic>
    </p:spTree>
    <p:extLst>
      <p:ext uri="{BB962C8B-B14F-4D97-AF65-F5344CB8AC3E}">
        <p14:creationId xmlns:p14="http://schemas.microsoft.com/office/powerpoint/2010/main" val="2614907066"/>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99592" y="404664"/>
            <a:ext cx="7248661" cy="1080938"/>
          </a:xfrm>
        </p:spPr>
        <p:txBody>
          <a:bodyPr>
            <a:normAutofit fontScale="90000"/>
          </a:bodyPr>
          <a:lstStyle/>
          <a:p>
            <a:r>
              <a:rPr lang="cs-CZ" dirty="0" smtClean="0"/>
              <a:t>Tříbarevný test </a:t>
            </a:r>
            <a:br>
              <a:rPr lang="cs-CZ" dirty="0" smtClean="0"/>
            </a:br>
            <a:r>
              <a:rPr lang="cs-CZ" dirty="0" smtClean="0"/>
              <a:t>(</a:t>
            </a:r>
            <a:r>
              <a:rPr lang="cs-CZ" dirty="0" err="1" smtClean="0"/>
              <a:t>three-color</a:t>
            </a:r>
            <a:r>
              <a:rPr lang="cs-CZ" dirty="0" smtClean="0"/>
              <a:t> </a:t>
            </a:r>
            <a:r>
              <a:rPr lang="cs-CZ" dirty="0" err="1" smtClean="0"/>
              <a:t>quiz</a:t>
            </a:r>
            <a:r>
              <a:rPr lang="cs-CZ" dirty="0" smtClean="0"/>
              <a:t>)</a:t>
            </a:r>
            <a:endParaRPr lang="cs-CZ" dirty="0"/>
          </a:p>
        </p:txBody>
      </p:sp>
      <p:sp>
        <p:nvSpPr>
          <p:cNvPr id="3" name="Zástupný symbol pro obsah 2"/>
          <p:cNvSpPr>
            <a:spLocks noGrp="1"/>
          </p:cNvSpPr>
          <p:nvPr>
            <p:ph idx="1"/>
          </p:nvPr>
        </p:nvSpPr>
        <p:spPr>
          <a:xfrm>
            <a:off x="206165" y="1834166"/>
            <a:ext cx="7318163" cy="5023834"/>
          </a:xfrm>
        </p:spPr>
        <p:txBody>
          <a:bodyPr>
            <a:normAutofit/>
          </a:bodyPr>
          <a:lstStyle/>
          <a:p>
            <a:pPr marL="0" indent="0">
              <a:buNone/>
            </a:pPr>
            <a:r>
              <a:rPr lang="cs-CZ" dirty="0" smtClean="0">
                <a:solidFill>
                  <a:srgbClr val="002060"/>
                </a:solidFill>
              </a:rPr>
              <a:t> Černou </a:t>
            </a:r>
            <a:r>
              <a:rPr lang="cs-CZ" dirty="0">
                <a:solidFill>
                  <a:srgbClr val="002060"/>
                </a:solidFill>
              </a:rPr>
              <a:t>tužkou je psáno to, co ví žák jako individuum</a:t>
            </a:r>
            <a:r>
              <a:rPr lang="cs-CZ" dirty="0" smtClean="0">
                <a:solidFill>
                  <a:srgbClr val="002060"/>
                </a:solidFill>
              </a:rPr>
              <a:t>.</a:t>
            </a:r>
          </a:p>
          <a:p>
            <a:r>
              <a:rPr lang="cs-CZ" dirty="0" smtClean="0">
                <a:solidFill>
                  <a:schemeClr val="accent2">
                    <a:lumMod val="50000"/>
                  </a:schemeClr>
                </a:solidFill>
              </a:rPr>
              <a:t>Zelená </a:t>
            </a:r>
            <a:r>
              <a:rPr lang="cs-CZ" dirty="0">
                <a:solidFill>
                  <a:schemeClr val="accent2">
                    <a:lumMod val="50000"/>
                  </a:schemeClr>
                </a:solidFill>
              </a:rPr>
              <a:t>je pro psaní toho, co vědí </a:t>
            </a:r>
            <a:r>
              <a:rPr lang="cs-CZ" dirty="0">
                <a:solidFill>
                  <a:srgbClr val="002060"/>
                </a:solidFill>
              </a:rPr>
              <a:t>členové</a:t>
            </a:r>
            <a:r>
              <a:rPr lang="cs-CZ" dirty="0">
                <a:solidFill>
                  <a:schemeClr val="accent2">
                    <a:lumMod val="50000"/>
                  </a:schemeClr>
                </a:solidFill>
              </a:rPr>
              <a:t> skupiny. </a:t>
            </a:r>
            <a:endParaRPr lang="cs-CZ" dirty="0" smtClean="0">
              <a:solidFill>
                <a:schemeClr val="accent2">
                  <a:lumMod val="50000"/>
                </a:schemeClr>
              </a:solidFill>
            </a:endParaRPr>
          </a:p>
          <a:p>
            <a:r>
              <a:rPr lang="cs-CZ" dirty="0" smtClean="0">
                <a:solidFill>
                  <a:srgbClr val="002060"/>
                </a:solidFill>
              </a:rPr>
              <a:t>Modrá </a:t>
            </a:r>
            <a:r>
              <a:rPr lang="cs-CZ" dirty="0">
                <a:solidFill>
                  <a:srgbClr val="002060"/>
                </a:solidFill>
              </a:rPr>
              <a:t>barva reprezentuje znalosti z pracovních listů, sešitů nebo knih. </a:t>
            </a:r>
            <a:endParaRPr lang="cs-CZ" dirty="0" smtClean="0">
              <a:solidFill>
                <a:srgbClr val="002060"/>
              </a:solidFill>
            </a:endParaRPr>
          </a:p>
          <a:p>
            <a:r>
              <a:rPr lang="cs-CZ" dirty="0" smtClean="0">
                <a:solidFill>
                  <a:schemeClr val="tx1"/>
                </a:solidFill>
              </a:rPr>
              <a:t>Nejprve </a:t>
            </a:r>
            <a:r>
              <a:rPr lang="cs-CZ" dirty="0">
                <a:solidFill>
                  <a:schemeClr val="tx1"/>
                </a:solidFill>
              </a:rPr>
              <a:t>každý žák sám v tichosti, se zavřenými knihami, odpovídá na otázky černou tužkou. </a:t>
            </a:r>
            <a:endParaRPr lang="cs-CZ" dirty="0" smtClean="0">
              <a:solidFill>
                <a:schemeClr val="tx1"/>
              </a:solidFill>
            </a:endParaRPr>
          </a:p>
          <a:p>
            <a:r>
              <a:rPr lang="cs-CZ" dirty="0" smtClean="0">
                <a:solidFill>
                  <a:schemeClr val="accent2">
                    <a:lumMod val="50000"/>
                  </a:schemeClr>
                </a:solidFill>
              </a:rPr>
              <a:t>Ve </a:t>
            </a:r>
            <a:r>
              <a:rPr lang="cs-CZ" dirty="0">
                <a:solidFill>
                  <a:schemeClr val="accent2">
                    <a:lumMod val="50000"/>
                  </a:schemeClr>
                </a:solidFill>
              </a:rPr>
              <a:t>druhé fázi skupina žáků diskutuje nad odpověďmi a zapisuje je (či opravuje) zelenou tužkou – tyto informace jsou založeny na tom, co vědí ostatní členové či co vyprodukuje skupina jako celek. </a:t>
            </a:r>
            <a:endParaRPr lang="cs-CZ" dirty="0" smtClean="0">
              <a:solidFill>
                <a:schemeClr val="accent2">
                  <a:lumMod val="50000"/>
                </a:schemeClr>
              </a:solidFill>
            </a:endParaRPr>
          </a:p>
          <a:p>
            <a:r>
              <a:rPr lang="cs-CZ" dirty="0" smtClean="0">
                <a:solidFill>
                  <a:srgbClr val="002060"/>
                </a:solidFill>
              </a:rPr>
              <a:t>V</a:t>
            </a:r>
            <a:r>
              <a:rPr lang="cs-CZ" dirty="0">
                <a:solidFill>
                  <a:srgbClr val="002060"/>
                </a:solidFill>
              </a:rPr>
              <a:t> poslední fázi žáci připisují informace v sešitech, </a:t>
            </a:r>
            <a:r>
              <a:rPr lang="cs-CZ" dirty="0" smtClean="0">
                <a:solidFill>
                  <a:srgbClr val="002060"/>
                </a:solidFill>
              </a:rPr>
              <a:t>poznámkách, učebnicích </a:t>
            </a:r>
            <a:r>
              <a:rPr lang="cs-CZ" dirty="0">
                <a:solidFill>
                  <a:srgbClr val="002060"/>
                </a:solidFill>
              </a:rPr>
              <a:t>či opravují stávající informace – teď však již vše pouze modrou tužkou. </a:t>
            </a:r>
            <a:endParaRPr lang="cs-CZ" dirty="0" smtClean="0">
              <a:solidFill>
                <a:srgbClr val="002060"/>
              </a:solidFill>
            </a:endParaRPr>
          </a:p>
          <a:p>
            <a:endParaRPr lang="cs-CZ" dirty="0"/>
          </a:p>
        </p:txBody>
      </p:sp>
    </p:spTree>
    <p:extLst>
      <p:ext uri="{BB962C8B-B14F-4D97-AF65-F5344CB8AC3E}">
        <p14:creationId xmlns:p14="http://schemas.microsoft.com/office/powerpoint/2010/main" val="3034032827"/>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78781" y="188640"/>
            <a:ext cx="8784976" cy="1080938"/>
          </a:xfrm>
        </p:spPr>
        <p:txBody>
          <a:bodyPr>
            <a:normAutofit fontScale="90000"/>
          </a:bodyPr>
          <a:lstStyle/>
          <a:p>
            <a:r>
              <a:rPr lang="cs-CZ" dirty="0"/>
              <a:t>Tříbarevný test </a:t>
            </a:r>
            <a:r>
              <a:rPr lang="cs-CZ" dirty="0" smtClean="0"/>
              <a:t/>
            </a:r>
            <a:br>
              <a:rPr lang="cs-CZ" dirty="0" smtClean="0"/>
            </a:br>
            <a:r>
              <a:rPr lang="cs-CZ" dirty="0" smtClean="0"/>
              <a:t>(</a:t>
            </a:r>
            <a:r>
              <a:rPr lang="cs-CZ" dirty="0" err="1" smtClean="0"/>
              <a:t>three-color</a:t>
            </a:r>
            <a:r>
              <a:rPr lang="cs-CZ" dirty="0" smtClean="0"/>
              <a:t> </a:t>
            </a:r>
            <a:r>
              <a:rPr lang="cs-CZ" dirty="0" err="1" smtClean="0"/>
              <a:t>quiz</a:t>
            </a:r>
            <a:r>
              <a:rPr lang="cs-CZ" dirty="0"/>
              <a:t>)</a:t>
            </a:r>
          </a:p>
        </p:txBody>
      </p:sp>
      <p:sp>
        <p:nvSpPr>
          <p:cNvPr id="3" name="Zástupný symbol pro obsah 2"/>
          <p:cNvSpPr>
            <a:spLocks noGrp="1"/>
          </p:cNvSpPr>
          <p:nvPr>
            <p:ph idx="1"/>
          </p:nvPr>
        </p:nvSpPr>
        <p:spPr>
          <a:xfrm>
            <a:off x="107504" y="1700808"/>
            <a:ext cx="7992888" cy="5157192"/>
          </a:xfrm>
        </p:spPr>
        <p:txBody>
          <a:bodyPr>
            <a:normAutofit/>
          </a:bodyPr>
          <a:lstStyle/>
          <a:p>
            <a:r>
              <a:rPr lang="cs-CZ" dirty="0"/>
              <a:t>Tuto aktivitu je možné zařadit jako kontrolu domácího úkolu či při opakování</a:t>
            </a:r>
            <a:r>
              <a:rPr lang="cs-CZ" dirty="0" smtClean="0"/>
              <a:t>.</a:t>
            </a:r>
          </a:p>
          <a:p>
            <a:r>
              <a:rPr lang="cs-CZ" dirty="0" smtClean="0"/>
              <a:t>Barvy </a:t>
            </a:r>
            <a:r>
              <a:rPr lang="cs-CZ" dirty="0"/>
              <a:t>umožňují rychlý přehled o tom, co žáci zvládli napsat sami, co vyprodukovali jako skupina (závislí na spolužácích) a jak moc jsou závislí na učebnicích a dalších zdrojích informací. </a:t>
            </a:r>
            <a:endParaRPr lang="cs-CZ" dirty="0" smtClean="0"/>
          </a:p>
          <a:p>
            <a:r>
              <a:rPr lang="cs-CZ" dirty="0" smtClean="0"/>
              <a:t>Lze </a:t>
            </a:r>
            <a:r>
              <a:rPr lang="cs-CZ" dirty="0"/>
              <a:t>takto sledovat rovněž individuální pokrok žáka. </a:t>
            </a:r>
            <a:endParaRPr lang="cs-CZ" dirty="0" smtClean="0"/>
          </a:p>
          <a:p>
            <a:r>
              <a:rPr lang="cs-CZ" dirty="0" smtClean="0"/>
              <a:t>Dle </a:t>
            </a:r>
            <a:r>
              <a:rPr lang="cs-CZ" dirty="0" err="1"/>
              <a:t>Fluckigerové</a:t>
            </a:r>
            <a:r>
              <a:rPr lang="cs-CZ" dirty="0"/>
              <a:t> a kol. (2010) většina žáků uvedla, že se cítili </a:t>
            </a:r>
            <a:r>
              <a:rPr lang="cs-CZ" dirty="0" smtClean="0"/>
              <a:t>při učení více </a:t>
            </a:r>
            <a:r>
              <a:rPr lang="cs-CZ" dirty="0"/>
              <a:t>spokojeni </a:t>
            </a:r>
            <a:r>
              <a:rPr lang="cs-CZ" dirty="0" smtClean="0"/>
              <a:t>(</a:t>
            </a:r>
            <a:r>
              <a:rPr lang="cs-CZ" dirty="0"/>
              <a:t>95 %), jejich porozumění bylo hlubší (90%) a nebyli tolik nervózní (79 %) jako při tradičním testu se zavřenými učebnicemi. </a:t>
            </a:r>
            <a:endParaRPr lang="cs-CZ" dirty="0" smtClean="0"/>
          </a:p>
          <a:p>
            <a:r>
              <a:rPr lang="cs-CZ" dirty="0" smtClean="0"/>
              <a:t>Navíc </a:t>
            </a:r>
            <a:r>
              <a:rPr lang="cs-CZ" dirty="0"/>
              <a:t>84 % jich uvedlo, že po skončení tohoto tříbarevného testu si vyhledávali, co nevěděli, aby jim to pomohlo v dalším učení a 86 % souhlasilo s tvrzením, že </a:t>
            </a:r>
            <a:r>
              <a:rPr lang="cs-CZ" dirty="0" smtClean="0"/>
              <a:t>se </a:t>
            </a:r>
            <a:r>
              <a:rPr lang="cs-CZ" dirty="0"/>
              <a:t>jednalo o užitečnou výukovou aktivitu. </a:t>
            </a:r>
            <a:endParaRPr lang="cs-CZ" dirty="0" smtClean="0"/>
          </a:p>
          <a:p>
            <a:r>
              <a:rPr lang="cs-CZ" dirty="0" smtClean="0"/>
              <a:t>Kromě </a:t>
            </a:r>
            <a:r>
              <a:rPr lang="cs-CZ" dirty="0"/>
              <a:t>toho žáci velmi pozitivně hodnotili atmosféru </a:t>
            </a:r>
            <a:r>
              <a:rPr lang="cs-CZ" dirty="0" smtClean="0"/>
              <a:t>při této aktivitě. </a:t>
            </a:r>
            <a:endParaRPr lang="cs-CZ" dirty="0"/>
          </a:p>
          <a:p>
            <a:endParaRPr lang="cs-CZ" dirty="0"/>
          </a:p>
        </p:txBody>
      </p:sp>
    </p:spTree>
    <p:extLst>
      <p:ext uri="{BB962C8B-B14F-4D97-AF65-F5344CB8AC3E}">
        <p14:creationId xmlns:p14="http://schemas.microsoft.com/office/powerpoint/2010/main" val="2532894004"/>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lstStyle/>
          <a:p>
            <a:r>
              <a:rPr lang="cs-CZ" dirty="0" smtClean="0"/>
              <a:t>Typologie žáků</a:t>
            </a:r>
            <a:endParaRPr lang="cs-CZ" dirty="0"/>
          </a:p>
        </p:txBody>
      </p:sp>
      <p:sp>
        <p:nvSpPr>
          <p:cNvPr id="3" name="Podnadpis 2"/>
          <p:cNvSpPr>
            <a:spLocks noGrp="1"/>
          </p:cNvSpPr>
          <p:nvPr>
            <p:ph type="subTitle" idx="1"/>
          </p:nvPr>
        </p:nvSpPr>
        <p:spPr/>
        <p:txBody>
          <a:bodyPr/>
          <a:lstStyle/>
          <a:p>
            <a:endParaRPr lang="cs-CZ"/>
          </a:p>
        </p:txBody>
      </p:sp>
    </p:spTree>
    <p:extLst>
      <p:ext uri="{BB962C8B-B14F-4D97-AF65-F5344CB8AC3E}">
        <p14:creationId xmlns:p14="http://schemas.microsoft.com/office/powerpoint/2010/main" val="13205987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1183" y="0"/>
            <a:ext cx="6635745" cy="1124744"/>
          </a:xfrm>
        </p:spPr>
        <p:txBody>
          <a:bodyPr>
            <a:normAutofit fontScale="90000"/>
          </a:bodyPr>
          <a:lstStyle/>
          <a:p>
            <a:pPr algn="ctr"/>
            <a:r>
              <a:rPr lang="cs-CZ" b="1" dirty="0"/>
              <a:t>Doporučená literatura </a:t>
            </a:r>
            <a:r>
              <a:rPr lang="cs-CZ" b="1" dirty="0" smtClean="0"/>
              <a:t/>
            </a:r>
            <a:br>
              <a:rPr lang="cs-CZ" b="1" dirty="0" smtClean="0"/>
            </a:br>
            <a:r>
              <a:rPr lang="cs-CZ" b="1" dirty="0" smtClean="0"/>
              <a:t>ke </a:t>
            </a:r>
            <a:r>
              <a:rPr lang="cs-CZ" b="1" dirty="0"/>
              <a:t>slovnímu hodnocení</a:t>
            </a:r>
            <a:r>
              <a:rPr lang="cs-CZ" dirty="0"/>
              <a:t/>
            </a:r>
            <a:br>
              <a:rPr lang="cs-CZ" dirty="0"/>
            </a:br>
            <a:endParaRPr lang="cs-CZ" dirty="0"/>
          </a:p>
        </p:txBody>
      </p:sp>
      <p:sp>
        <p:nvSpPr>
          <p:cNvPr id="3" name="Zástupný symbol pro obsah 2"/>
          <p:cNvSpPr>
            <a:spLocks noGrp="1"/>
          </p:cNvSpPr>
          <p:nvPr>
            <p:ph idx="1"/>
          </p:nvPr>
        </p:nvSpPr>
        <p:spPr>
          <a:xfrm>
            <a:off x="107504" y="1052736"/>
            <a:ext cx="7344816" cy="5805264"/>
          </a:xfrm>
        </p:spPr>
        <p:txBody>
          <a:bodyPr>
            <a:normAutofit lnSpcReduction="10000"/>
          </a:bodyPr>
          <a:lstStyle/>
          <a:p>
            <a:pPr algn="just"/>
            <a:r>
              <a:rPr lang="cs-CZ" dirty="0" smtClean="0"/>
              <a:t>STARÁ</a:t>
            </a:r>
            <a:r>
              <a:rPr lang="cs-CZ" dirty="0"/>
              <a:t>, Jana (Ed.). </a:t>
            </a:r>
            <a:r>
              <a:rPr lang="cs-CZ" i="1" dirty="0"/>
              <a:t>Slovní hodnocení na 1. stupni ZŠ: [návody </a:t>
            </a:r>
            <a:r>
              <a:rPr lang="cs-CZ" i="1" dirty="0" smtClean="0"/>
              <a:t>a rady</a:t>
            </a:r>
            <a:r>
              <a:rPr lang="cs-CZ" i="1" dirty="0"/>
              <a:t>, jak vypracovat slovní hodnocení]</a:t>
            </a:r>
            <a:r>
              <a:rPr lang="cs-CZ" dirty="0"/>
              <a:t>. Praha: Raabe, </a:t>
            </a:r>
            <a:r>
              <a:rPr lang="cs-CZ" dirty="0" smtClean="0"/>
              <a:t>2006. </a:t>
            </a:r>
            <a:endParaRPr lang="cs-CZ" dirty="0"/>
          </a:p>
          <a:p>
            <a:pPr algn="just"/>
            <a:r>
              <a:rPr lang="cs-CZ" dirty="0"/>
              <a:t>ANDRÁŠOVÁ, Hana (Ed.). </a:t>
            </a:r>
            <a:r>
              <a:rPr lang="cs-CZ" i="1" dirty="0"/>
              <a:t>Slovní hodnocení na 2. stupni ZŠ</a:t>
            </a:r>
            <a:r>
              <a:rPr lang="cs-CZ" dirty="0"/>
              <a:t>. Praha: Raabe, </a:t>
            </a:r>
            <a:r>
              <a:rPr lang="cs-CZ" dirty="0" smtClean="0"/>
              <a:t>2006.</a:t>
            </a:r>
            <a:endParaRPr lang="cs-CZ" dirty="0"/>
          </a:p>
          <a:p>
            <a:pPr algn="just"/>
            <a:r>
              <a:rPr lang="cs-CZ" dirty="0"/>
              <a:t>V obou publikacích po obecném úvodu a charakteristice </a:t>
            </a:r>
            <a:r>
              <a:rPr lang="cs-CZ" dirty="0" smtClean="0"/>
              <a:t>SH autoři </a:t>
            </a:r>
            <a:r>
              <a:rPr lang="cs-CZ" dirty="0"/>
              <a:t>a autorky specifikují </a:t>
            </a:r>
            <a:r>
              <a:rPr lang="cs-CZ" dirty="0" smtClean="0"/>
              <a:t>SH v</a:t>
            </a:r>
            <a:r>
              <a:rPr lang="cs-CZ" dirty="0"/>
              <a:t> jednotlivých vzdělávacích oborech </a:t>
            </a:r>
            <a:r>
              <a:rPr lang="cs-CZ" dirty="0" smtClean="0"/>
              <a:t>a uvádí </a:t>
            </a:r>
            <a:r>
              <a:rPr lang="cs-CZ" dirty="0"/>
              <a:t>četné příklady, které pomohou učitelům </a:t>
            </a:r>
            <a:r>
              <a:rPr lang="cs-CZ" dirty="0" smtClean="0"/>
              <a:t>SH samostatně </a:t>
            </a:r>
            <a:r>
              <a:rPr lang="cs-CZ" dirty="0"/>
              <a:t>zformulovat a vyvarovat se typických chyb</a:t>
            </a:r>
            <a:r>
              <a:rPr lang="cs-CZ" dirty="0" smtClean="0"/>
              <a:t>.</a:t>
            </a:r>
          </a:p>
          <a:p>
            <a:pPr algn="just"/>
            <a:r>
              <a:rPr lang="cs-CZ" b="1" dirty="0" smtClean="0"/>
              <a:t>Další literatura k tomuto tématu:</a:t>
            </a:r>
          </a:p>
          <a:p>
            <a:pPr algn="just"/>
            <a:r>
              <a:rPr lang="cs-CZ" dirty="0" smtClean="0"/>
              <a:t>Kolář </a:t>
            </a:r>
            <a:r>
              <a:rPr lang="cs-CZ" dirty="0"/>
              <a:t>a Šikulová (2005, </a:t>
            </a:r>
            <a:r>
              <a:rPr lang="cs-CZ" dirty="0" smtClean="0"/>
              <a:t>2009): </a:t>
            </a:r>
            <a:r>
              <a:rPr lang="cs-CZ" i="1" dirty="0"/>
              <a:t>Hodnocení žáků </a:t>
            </a:r>
            <a:endParaRPr lang="cs-CZ" dirty="0" smtClean="0"/>
          </a:p>
          <a:p>
            <a:pPr algn="just"/>
            <a:r>
              <a:rPr lang="cs-CZ" dirty="0" smtClean="0"/>
              <a:t>Kosíková </a:t>
            </a:r>
            <a:r>
              <a:rPr lang="cs-CZ" dirty="0"/>
              <a:t>(2011</a:t>
            </a:r>
            <a:r>
              <a:rPr lang="cs-CZ" dirty="0" smtClean="0"/>
              <a:t>): </a:t>
            </a:r>
            <a:r>
              <a:rPr lang="cs-CZ" i="1" dirty="0"/>
              <a:t>Psychologie ve vzdělávání a její </a:t>
            </a:r>
            <a:r>
              <a:rPr lang="cs-CZ" i="1" dirty="0" err="1"/>
              <a:t>psychodidaktické</a:t>
            </a:r>
            <a:r>
              <a:rPr lang="cs-CZ" i="1" dirty="0"/>
              <a:t> aspekty</a:t>
            </a:r>
            <a:endParaRPr lang="cs-CZ" dirty="0" smtClean="0"/>
          </a:p>
          <a:p>
            <a:pPr algn="just"/>
            <a:r>
              <a:rPr lang="cs-CZ" dirty="0" smtClean="0"/>
              <a:t>Košťálová</a:t>
            </a:r>
            <a:r>
              <a:rPr lang="cs-CZ" dirty="0"/>
              <a:t>, Miková a </a:t>
            </a:r>
            <a:r>
              <a:rPr lang="cs-CZ" dirty="0" err="1"/>
              <a:t>Stang</a:t>
            </a:r>
            <a:r>
              <a:rPr lang="cs-CZ" dirty="0"/>
              <a:t> (</a:t>
            </a:r>
            <a:r>
              <a:rPr lang="cs-CZ" dirty="0" smtClean="0"/>
              <a:t>2008): </a:t>
            </a:r>
            <a:r>
              <a:rPr lang="cs-CZ" i="1" dirty="0"/>
              <a:t>Školní hodnocení žáků </a:t>
            </a:r>
            <a:r>
              <a:rPr lang="cs-CZ" i="1" dirty="0" smtClean="0"/>
              <a:t>a studentů </a:t>
            </a:r>
            <a:endParaRPr lang="cs-CZ" dirty="0" smtClean="0"/>
          </a:p>
          <a:p>
            <a:pPr algn="just"/>
            <a:r>
              <a:rPr lang="cs-CZ" dirty="0" smtClean="0"/>
              <a:t>Kratochvílová </a:t>
            </a:r>
            <a:r>
              <a:rPr lang="cs-CZ" dirty="0"/>
              <a:t>(2011</a:t>
            </a:r>
            <a:r>
              <a:rPr lang="cs-CZ" dirty="0" smtClean="0"/>
              <a:t>): </a:t>
            </a:r>
            <a:r>
              <a:rPr lang="cs-CZ" i="1" dirty="0"/>
              <a:t>Systém hodnocení a sebehodnocení žáků</a:t>
            </a:r>
            <a:r>
              <a:rPr lang="cs-CZ" dirty="0"/>
              <a:t> </a:t>
            </a:r>
            <a:endParaRPr lang="cs-CZ" dirty="0" smtClean="0"/>
          </a:p>
          <a:p>
            <a:pPr algn="just"/>
            <a:r>
              <a:rPr lang="cs-CZ" dirty="0" err="1" smtClean="0"/>
              <a:t>Schimunek</a:t>
            </a:r>
            <a:r>
              <a:rPr lang="cs-CZ" dirty="0" smtClean="0"/>
              <a:t> </a:t>
            </a:r>
            <a:r>
              <a:rPr lang="cs-CZ" dirty="0"/>
              <a:t>(</a:t>
            </a:r>
            <a:r>
              <a:rPr lang="cs-CZ" dirty="0" smtClean="0"/>
              <a:t>1994): </a:t>
            </a:r>
            <a:r>
              <a:rPr lang="cs-CZ" i="1" dirty="0" smtClean="0"/>
              <a:t>Slovní hodnocení žáků</a:t>
            </a:r>
            <a:endParaRPr lang="cs-CZ" dirty="0" smtClean="0"/>
          </a:p>
          <a:p>
            <a:pPr algn="just"/>
            <a:r>
              <a:rPr lang="cs-CZ" dirty="0" smtClean="0"/>
              <a:t>Slavík </a:t>
            </a:r>
            <a:r>
              <a:rPr lang="cs-CZ" dirty="0"/>
              <a:t>(1999</a:t>
            </a:r>
            <a:r>
              <a:rPr lang="cs-CZ" dirty="0" smtClean="0"/>
              <a:t>): </a:t>
            </a:r>
            <a:r>
              <a:rPr lang="cs-CZ" i="1" dirty="0"/>
              <a:t>Hodnocení v současné škole</a:t>
            </a:r>
            <a:endParaRPr lang="cs-CZ" dirty="0"/>
          </a:p>
        </p:txBody>
      </p:sp>
    </p:spTree>
    <p:extLst>
      <p:ext uri="{BB962C8B-B14F-4D97-AF65-F5344CB8AC3E}">
        <p14:creationId xmlns:p14="http://schemas.microsoft.com/office/powerpoint/2010/main" val="750086888"/>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80528" y="43208"/>
            <a:ext cx="7056784" cy="936104"/>
          </a:xfrm>
        </p:spPr>
        <p:txBody>
          <a:bodyPr>
            <a:normAutofit/>
          </a:bodyPr>
          <a:lstStyle/>
          <a:p>
            <a:pPr algn="ctr"/>
            <a:r>
              <a:rPr lang="cs-CZ" dirty="0" smtClean="0"/>
              <a:t>Čteme text metodou V – CH – D</a:t>
            </a:r>
            <a:endParaRPr lang="cs-CZ" dirty="0"/>
          </a:p>
        </p:txBody>
      </p:sp>
      <p:graphicFrame>
        <p:nvGraphicFramePr>
          <p:cNvPr id="4" name="Zástupný symbol pro obsah 3"/>
          <p:cNvGraphicFramePr>
            <a:graphicFrameLocks noGrp="1"/>
          </p:cNvGraphicFramePr>
          <p:nvPr>
            <p:ph idx="1"/>
            <p:extLst/>
          </p:nvPr>
        </p:nvGraphicFramePr>
        <p:xfrm>
          <a:off x="256631" y="1000633"/>
          <a:ext cx="8676456" cy="1720602"/>
        </p:xfrm>
        <a:graphic>
          <a:graphicData uri="http://schemas.openxmlformats.org/drawingml/2006/table">
            <a:tbl>
              <a:tblPr firstRow="1" bandRow="1">
                <a:tableStyleId>{5C22544A-7EE6-4342-B048-85BDC9FD1C3A}</a:tableStyleId>
              </a:tblPr>
              <a:tblGrid>
                <a:gridCol w="2892152">
                  <a:extLst>
                    <a:ext uri="{9D8B030D-6E8A-4147-A177-3AD203B41FA5}">
                      <a16:colId xmlns:a16="http://schemas.microsoft.com/office/drawing/2014/main" val="20000"/>
                    </a:ext>
                  </a:extLst>
                </a:gridCol>
                <a:gridCol w="2892152">
                  <a:extLst>
                    <a:ext uri="{9D8B030D-6E8A-4147-A177-3AD203B41FA5}">
                      <a16:colId xmlns:a16="http://schemas.microsoft.com/office/drawing/2014/main" val="20001"/>
                    </a:ext>
                  </a:extLst>
                </a:gridCol>
                <a:gridCol w="2892152">
                  <a:extLst>
                    <a:ext uri="{9D8B030D-6E8A-4147-A177-3AD203B41FA5}">
                      <a16:colId xmlns:a16="http://schemas.microsoft.com/office/drawing/2014/main" val="20002"/>
                    </a:ext>
                  </a:extLst>
                </a:gridCol>
              </a:tblGrid>
              <a:tr h="735631">
                <a:tc>
                  <a:txBody>
                    <a:bodyPr/>
                    <a:lstStyle/>
                    <a:p>
                      <a:pPr algn="ctr"/>
                      <a:r>
                        <a:rPr lang="cs-CZ" dirty="0" smtClean="0"/>
                        <a:t>1. Vím</a:t>
                      </a:r>
                    </a:p>
                    <a:p>
                      <a:pPr algn="ctr"/>
                      <a:r>
                        <a:rPr lang="cs-CZ" dirty="0" smtClean="0"/>
                        <a:t>(individuální brainstorming)</a:t>
                      </a:r>
                      <a:endParaRPr lang="cs-CZ" dirty="0"/>
                    </a:p>
                  </a:txBody>
                  <a:tcPr/>
                </a:tc>
                <a:tc>
                  <a:txBody>
                    <a:bodyPr/>
                    <a:lstStyle/>
                    <a:p>
                      <a:pPr algn="ctr"/>
                      <a:r>
                        <a:rPr lang="cs-CZ" dirty="0" smtClean="0"/>
                        <a:t>2. Chci</a:t>
                      </a:r>
                      <a:r>
                        <a:rPr lang="cs-CZ" baseline="0" dirty="0" smtClean="0"/>
                        <a:t> vědět</a:t>
                      </a:r>
                      <a:endParaRPr lang="cs-CZ" dirty="0"/>
                    </a:p>
                  </a:txBody>
                  <a:tcPr/>
                </a:tc>
                <a:tc>
                  <a:txBody>
                    <a:bodyPr/>
                    <a:lstStyle/>
                    <a:p>
                      <a:pPr algn="ctr"/>
                      <a:r>
                        <a:rPr lang="cs-CZ" dirty="0" smtClean="0"/>
                        <a:t>3. Dozvěděl jsem se</a:t>
                      </a:r>
                      <a:endParaRPr lang="cs-CZ" dirty="0"/>
                    </a:p>
                  </a:txBody>
                  <a:tcPr/>
                </a:tc>
                <a:extLst>
                  <a:ext uri="{0D108BD9-81ED-4DB2-BD59-A6C34878D82A}">
                    <a16:rowId xmlns:a16="http://schemas.microsoft.com/office/drawing/2014/main" val="10000"/>
                  </a:ext>
                </a:extLst>
              </a:tr>
              <a:tr h="806202">
                <a:tc>
                  <a:txBody>
                    <a:bodyPr/>
                    <a:lstStyle/>
                    <a:p>
                      <a:endParaRPr lang="cs-CZ" dirty="0"/>
                    </a:p>
                  </a:txBody>
                  <a:tcPr/>
                </a:tc>
                <a:tc>
                  <a:txBody>
                    <a:bodyPr/>
                    <a:lstStyle/>
                    <a:p>
                      <a:endParaRPr lang="cs-CZ" dirty="0"/>
                    </a:p>
                  </a:txBody>
                  <a:tcPr/>
                </a:tc>
                <a:tc>
                  <a:txBody>
                    <a:bodyPr/>
                    <a:lstStyle/>
                    <a:p>
                      <a:endParaRPr lang="cs-CZ" dirty="0"/>
                    </a:p>
                  </a:txBody>
                  <a:tcPr/>
                </a:tc>
                <a:extLst>
                  <a:ext uri="{0D108BD9-81ED-4DB2-BD59-A6C34878D82A}">
                    <a16:rowId xmlns:a16="http://schemas.microsoft.com/office/drawing/2014/main" val="10001"/>
                  </a:ext>
                </a:extLst>
              </a:tr>
            </a:tbl>
          </a:graphicData>
        </a:graphic>
      </p:graphicFrame>
      <p:sp>
        <p:nvSpPr>
          <p:cNvPr id="5" name="TextovéPole 4"/>
          <p:cNvSpPr txBox="1"/>
          <p:nvPr/>
        </p:nvSpPr>
        <p:spPr>
          <a:xfrm>
            <a:off x="256631" y="2708920"/>
            <a:ext cx="8676456" cy="2308324"/>
          </a:xfrm>
          <a:prstGeom prst="rect">
            <a:avLst/>
          </a:prstGeom>
          <a:noFill/>
        </p:spPr>
        <p:txBody>
          <a:bodyPr wrap="square" rtlCol="0">
            <a:spAutoFit/>
          </a:bodyPr>
          <a:lstStyle/>
          <a:p>
            <a:pPr algn="ctr"/>
            <a:r>
              <a:rPr lang="cs-CZ" sz="3600" dirty="0" smtClean="0"/>
              <a:t>Při čtení můžete využít metodu INSERT</a:t>
            </a:r>
          </a:p>
          <a:p>
            <a:endParaRPr lang="cs-CZ" dirty="0"/>
          </a:p>
          <a:p>
            <a:endParaRPr lang="cs-CZ" dirty="0" smtClean="0"/>
          </a:p>
          <a:p>
            <a:endParaRPr lang="cs-CZ" dirty="0"/>
          </a:p>
          <a:p>
            <a:endParaRPr lang="cs-CZ" dirty="0"/>
          </a:p>
          <a:p>
            <a:endParaRPr lang="cs-CZ" dirty="0" smtClean="0"/>
          </a:p>
          <a:p>
            <a:endParaRPr lang="cs-CZ" dirty="0"/>
          </a:p>
        </p:txBody>
      </p:sp>
      <p:pic>
        <p:nvPicPr>
          <p:cNvPr id="10" name="Obrázek 9"/>
          <p:cNvPicPr>
            <a:picLocks noChangeAspect="1"/>
          </p:cNvPicPr>
          <p:nvPr/>
        </p:nvPicPr>
        <p:blipFill>
          <a:blip r:embed="rId2"/>
          <a:stretch>
            <a:fillRect/>
          </a:stretch>
        </p:blipFill>
        <p:spPr>
          <a:xfrm>
            <a:off x="1043607" y="3284984"/>
            <a:ext cx="7198375" cy="3453159"/>
          </a:xfrm>
          <a:prstGeom prst="rect">
            <a:avLst/>
          </a:prstGeom>
        </p:spPr>
      </p:pic>
    </p:spTree>
    <p:extLst>
      <p:ext uri="{BB962C8B-B14F-4D97-AF65-F5344CB8AC3E}">
        <p14:creationId xmlns:p14="http://schemas.microsoft.com/office/powerpoint/2010/main" val="681721084"/>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22960" y="160735"/>
            <a:ext cx="7543800" cy="1450757"/>
          </a:xfrm>
        </p:spPr>
        <p:txBody>
          <a:bodyPr/>
          <a:lstStyle/>
          <a:p>
            <a:pPr algn="ctr"/>
            <a:r>
              <a:rPr lang="cs-CZ" dirty="0" smtClean="0"/>
              <a:t>Typologie žáků z pohledu hodnocení</a:t>
            </a:r>
            <a:endParaRPr lang="cs-CZ" dirty="0"/>
          </a:p>
        </p:txBody>
      </p:sp>
      <p:sp>
        <p:nvSpPr>
          <p:cNvPr id="3" name="Zástupný symbol pro obsah 2"/>
          <p:cNvSpPr>
            <a:spLocks noGrp="1"/>
          </p:cNvSpPr>
          <p:nvPr>
            <p:ph idx="1"/>
          </p:nvPr>
        </p:nvSpPr>
        <p:spPr>
          <a:xfrm>
            <a:off x="822960" y="2996952"/>
            <a:ext cx="4325105" cy="4023360"/>
          </a:xfrm>
        </p:spPr>
        <p:txBody>
          <a:bodyPr/>
          <a:lstStyle/>
          <a:p>
            <a:r>
              <a:rPr lang="cs-CZ" dirty="0" smtClean="0"/>
              <a:t>Zdroj: </a:t>
            </a:r>
            <a:r>
              <a:rPr lang="cs-CZ" dirty="0"/>
              <a:t>Miková, Š., &amp; </a:t>
            </a:r>
            <a:r>
              <a:rPr lang="cs-CZ" dirty="0" err="1"/>
              <a:t>Stang</a:t>
            </a:r>
            <a:r>
              <a:rPr lang="cs-CZ" dirty="0"/>
              <a:t>, J. (2010). </a:t>
            </a:r>
            <a:r>
              <a:rPr lang="cs-CZ" i="1" dirty="0"/>
              <a:t>Typologie osobnosti u dětí: využití ve výchově a vzdělávání</a:t>
            </a:r>
            <a:r>
              <a:rPr lang="cs-CZ" dirty="0"/>
              <a:t>. Praha: Portál.</a:t>
            </a:r>
          </a:p>
          <a:p>
            <a:endParaRPr lang="cs-CZ" dirty="0" smtClean="0"/>
          </a:p>
          <a:p>
            <a:endParaRPr lang="cs-CZ" dirty="0"/>
          </a:p>
        </p:txBody>
      </p:sp>
      <p:pic>
        <p:nvPicPr>
          <p:cNvPr id="4" name="Obráze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35453" y="1613920"/>
            <a:ext cx="3635896" cy="5244080"/>
          </a:xfrm>
          <a:prstGeom prst="rect">
            <a:avLst/>
          </a:prstGeom>
        </p:spPr>
      </p:pic>
    </p:spTree>
    <p:extLst>
      <p:ext uri="{BB962C8B-B14F-4D97-AF65-F5344CB8AC3E}">
        <p14:creationId xmlns:p14="http://schemas.microsoft.com/office/powerpoint/2010/main" val="1981165540"/>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lstStyle/>
          <a:p>
            <a:pPr algn="ctr"/>
            <a:r>
              <a:rPr lang="cs-CZ" dirty="0" smtClean="0"/>
              <a:t>Spolupráce s rodiči</a:t>
            </a:r>
            <a:endParaRPr lang="cs-CZ" dirty="0"/>
          </a:p>
        </p:txBody>
      </p:sp>
      <p:sp>
        <p:nvSpPr>
          <p:cNvPr id="3" name="Podnadpis 2"/>
          <p:cNvSpPr>
            <a:spLocks noGrp="1"/>
          </p:cNvSpPr>
          <p:nvPr>
            <p:ph type="subTitle" idx="1"/>
          </p:nvPr>
        </p:nvSpPr>
        <p:spPr/>
        <p:txBody>
          <a:bodyPr/>
          <a:lstStyle/>
          <a:p>
            <a:endParaRPr lang="cs-CZ" dirty="0"/>
          </a:p>
        </p:txBody>
      </p:sp>
      <p:pic>
        <p:nvPicPr>
          <p:cNvPr id="4" name="obrázek 2" descr="Parent-Teacher.jpg"/>
          <p:cNvPicPr>
            <a:picLocks noChangeAspect="1" noChangeArrowheads="1"/>
          </p:cNvPicPr>
          <p:nvPr/>
        </p:nvPicPr>
        <p:blipFill>
          <a:blip r:embed="rId2" cstate="print"/>
          <a:srcRect/>
          <a:stretch>
            <a:fillRect/>
          </a:stretch>
        </p:blipFill>
        <p:spPr bwMode="auto">
          <a:xfrm>
            <a:off x="3176430" y="188640"/>
            <a:ext cx="2836859" cy="1802425"/>
          </a:xfrm>
          <a:prstGeom prst="rect">
            <a:avLst/>
          </a:prstGeom>
          <a:noFill/>
          <a:ln w="9525">
            <a:noFill/>
            <a:miter lim="800000"/>
            <a:headEnd/>
            <a:tailEnd/>
          </a:ln>
        </p:spPr>
      </p:pic>
    </p:spTree>
    <p:extLst>
      <p:ext uri="{BB962C8B-B14F-4D97-AF65-F5344CB8AC3E}">
        <p14:creationId xmlns:p14="http://schemas.microsoft.com/office/powerpoint/2010/main" val="2163871029"/>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Nadpis 1"/>
          <p:cNvSpPr>
            <a:spLocks noGrp="1"/>
          </p:cNvSpPr>
          <p:nvPr>
            <p:ph type="title"/>
          </p:nvPr>
        </p:nvSpPr>
        <p:spPr>
          <a:xfrm>
            <a:off x="-27813" y="548680"/>
            <a:ext cx="6769447" cy="874712"/>
          </a:xfrm>
        </p:spPr>
        <p:txBody>
          <a:bodyPr>
            <a:normAutofit fontScale="90000"/>
          </a:bodyPr>
          <a:lstStyle/>
          <a:p>
            <a:r>
              <a:rPr lang="cs-CZ" b="1" dirty="0" smtClean="0"/>
              <a:t>Konzultace Ž – U – R (triáda; tripartita; mezi šesti očima)</a:t>
            </a:r>
          </a:p>
        </p:txBody>
      </p:sp>
      <p:sp>
        <p:nvSpPr>
          <p:cNvPr id="3" name="Zástupný symbol pro obsah 2"/>
          <p:cNvSpPr>
            <a:spLocks noGrp="1"/>
          </p:cNvSpPr>
          <p:nvPr>
            <p:ph idx="1"/>
          </p:nvPr>
        </p:nvSpPr>
        <p:spPr>
          <a:xfrm>
            <a:off x="179512" y="2564904"/>
            <a:ext cx="8777011" cy="5157192"/>
          </a:xfrm>
        </p:spPr>
        <p:txBody>
          <a:bodyPr rtlCol="0">
            <a:normAutofit/>
          </a:bodyPr>
          <a:lstStyle/>
          <a:p>
            <a:pPr fontAlgn="auto">
              <a:spcAft>
                <a:spcPts val="0"/>
              </a:spcAft>
              <a:buNone/>
              <a:defRPr/>
            </a:pPr>
            <a:r>
              <a:rPr lang="cs-CZ" sz="2000" b="1" dirty="0" smtClean="0">
                <a:solidFill>
                  <a:schemeClr val="tx1">
                    <a:lumMod val="75000"/>
                    <a:lumOff val="25000"/>
                  </a:schemeClr>
                </a:solidFill>
              </a:rPr>
              <a:t>Podklady pro konzultaci / třídní schůzku (píše si žák na papír / do žákovské knížky, </a:t>
            </a:r>
            <a:r>
              <a:rPr lang="cs-CZ" sz="2000" b="1" i="1" dirty="0" smtClean="0">
                <a:solidFill>
                  <a:schemeClr val="tx1">
                    <a:lumMod val="75000"/>
                    <a:lumOff val="25000"/>
                  </a:schemeClr>
                </a:solidFill>
              </a:rPr>
              <a:t>ZŠ Slovní</a:t>
            </a:r>
            <a:r>
              <a:rPr lang="cs-CZ" sz="2000" b="1" dirty="0" smtClean="0">
                <a:solidFill>
                  <a:schemeClr val="tx1">
                    <a:lumMod val="75000"/>
                    <a:lumOff val="25000"/>
                  </a:schemeClr>
                </a:solidFill>
              </a:rPr>
              <a:t>):</a:t>
            </a:r>
          </a:p>
          <a:p>
            <a:pPr fontAlgn="auto">
              <a:spcAft>
                <a:spcPts val="0"/>
              </a:spcAft>
              <a:buFont typeface="Wingdings" panose="05000000000000000000" pitchFamily="2" charset="2"/>
              <a:buChar char="§"/>
              <a:defRPr/>
            </a:pPr>
            <a:r>
              <a:rPr lang="cs-CZ" b="1" dirty="0"/>
              <a:t> </a:t>
            </a:r>
            <a:r>
              <a:rPr lang="cs-CZ" dirty="0" smtClean="0"/>
              <a:t>Co se Ti za uplynulé období v jednotlivých předmětech podařilo?</a:t>
            </a:r>
          </a:p>
          <a:p>
            <a:pPr fontAlgn="auto">
              <a:spcAft>
                <a:spcPts val="0"/>
              </a:spcAft>
              <a:buFont typeface="Wingdings" panose="05000000000000000000" pitchFamily="2" charset="2"/>
              <a:buChar char="§"/>
              <a:defRPr/>
            </a:pPr>
            <a:r>
              <a:rPr lang="cs-CZ" dirty="0" smtClean="0"/>
              <a:t> Na čem bys měl/a ještě zapracovat?</a:t>
            </a:r>
          </a:p>
          <a:p>
            <a:pPr fontAlgn="auto">
              <a:spcAft>
                <a:spcPts val="0"/>
              </a:spcAft>
              <a:buFont typeface="Wingdings" panose="05000000000000000000" pitchFamily="2" charset="2"/>
              <a:buChar char="§"/>
              <a:defRPr/>
            </a:pPr>
            <a:r>
              <a:rPr lang="cs-CZ" dirty="0" smtClean="0"/>
              <a:t> Jak se ti </a:t>
            </a:r>
            <a:r>
              <a:rPr lang="cs-CZ" dirty="0"/>
              <a:t>p</a:t>
            </a:r>
            <a:r>
              <a:rPr lang="cs-CZ" dirty="0" smtClean="0"/>
              <a:t>racuje ve třídě, s kým nejraději spolupracuješ?</a:t>
            </a:r>
          </a:p>
          <a:p>
            <a:pPr fontAlgn="auto">
              <a:spcAft>
                <a:spcPts val="0"/>
              </a:spcAft>
              <a:buFont typeface="Wingdings" panose="05000000000000000000" pitchFamily="2" charset="2"/>
              <a:buChar char="§"/>
              <a:defRPr/>
            </a:pPr>
            <a:r>
              <a:rPr lang="cs-CZ" dirty="0"/>
              <a:t> </a:t>
            </a:r>
            <a:r>
              <a:rPr lang="cs-CZ" dirty="0" smtClean="0"/>
              <a:t>Jakého cíle bys chtěl/a na konci 7. ročníku dosáhnout?</a:t>
            </a:r>
          </a:p>
          <a:p>
            <a:pPr fontAlgn="auto">
              <a:spcAft>
                <a:spcPts val="0"/>
              </a:spcAft>
              <a:buFont typeface="Wingdings" panose="05000000000000000000" pitchFamily="2" charset="2"/>
              <a:buChar char="§"/>
              <a:defRPr/>
            </a:pPr>
            <a:r>
              <a:rPr lang="cs-CZ" dirty="0" smtClean="0"/>
              <a:t>Jakým oblastem se věnuješ nebo by ses chtěl/a věnovat ve svém dalším vzdělávání?  </a:t>
            </a:r>
          </a:p>
          <a:p>
            <a:pPr fontAlgn="auto">
              <a:spcAft>
                <a:spcPts val="0"/>
              </a:spcAft>
              <a:buFont typeface="Wingdings" panose="05000000000000000000" pitchFamily="2" charset="2"/>
              <a:buChar char="§"/>
              <a:defRPr/>
            </a:pPr>
            <a:endParaRPr lang="cs-CZ" sz="2000" dirty="0">
              <a:solidFill>
                <a:schemeClr val="tx1">
                  <a:lumMod val="75000"/>
                  <a:lumOff val="25000"/>
                </a:schemeClr>
              </a:solidFill>
            </a:endParaRPr>
          </a:p>
        </p:txBody>
      </p:sp>
      <p:pic>
        <p:nvPicPr>
          <p:cNvPr id="77828" name="obrázek 2" descr="Parent-Teacher.jpg"/>
          <p:cNvPicPr>
            <a:picLocks noChangeAspect="1" noChangeArrowheads="1"/>
          </p:cNvPicPr>
          <p:nvPr/>
        </p:nvPicPr>
        <p:blipFill>
          <a:blip r:embed="rId2" cstate="print"/>
          <a:srcRect/>
          <a:stretch>
            <a:fillRect/>
          </a:stretch>
        </p:blipFill>
        <p:spPr bwMode="auto">
          <a:xfrm>
            <a:off x="6307141" y="84823"/>
            <a:ext cx="2836859" cy="1802425"/>
          </a:xfrm>
          <a:prstGeom prst="rect">
            <a:avLst/>
          </a:prstGeom>
          <a:noFill/>
          <a:ln w="9525">
            <a:noFill/>
            <a:miter lim="800000"/>
            <a:headEnd/>
            <a:tailEnd/>
          </a:ln>
        </p:spPr>
      </p:pic>
    </p:spTree>
    <p:extLst>
      <p:ext uri="{BB962C8B-B14F-4D97-AF65-F5344CB8AC3E}">
        <p14:creationId xmlns:p14="http://schemas.microsoft.com/office/powerpoint/2010/main" val="179676472"/>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084168" y="260648"/>
            <a:ext cx="2714640" cy="1450757"/>
          </a:xfrm>
        </p:spPr>
        <p:txBody>
          <a:bodyPr/>
          <a:lstStyle/>
          <a:p>
            <a:r>
              <a:rPr lang="cs-CZ" dirty="0" smtClean="0"/>
              <a:t>Ukázka – ZŠ Slovní</a:t>
            </a:r>
            <a:endParaRPr lang="cs-CZ" dirty="0"/>
          </a:p>
        </p:txBody>
      </p:sp>
      <p:pic>
        <p:nvPicPr>
          <p:cNvPr id="4" name="Zástupný symbol pro obsah 3"/>
          <p:cNvPicPr>
            <a:picLocks noGrp="1"/>
          </p:cNvPicPr>
          <p:nvPr>
            <p:ph idx="1"/>
          </p:nvPr>
        </p:nvPicPr>
        <p:blipFill>
          <a:blip r:embed="rId2" cstate="print">
            <a:extLst>
              <a:ext uri="{28A0092B-C50C-407E-A947-70E740481C1C}">
                <a14:useLocalDpi xmlns:a14="http://schemas.microsoft.com/office/drawing/2010/main" val="0"/>
              </a:ext>
            </a:extLst>
          </a:blip>
          <a:stretch>
            <a:fillRect/>
          </a:stretch>
        </p:blipFill>
        <p:spPr>
          <a:xfrm>
            <a:off x="179512" y="116632"/>
            <a:ext cx="5256584" cy="6741368"/>
          </a:xfrm>
          <a:prstGeom prst="rect">
            <a:avLst/>
          </a:prstGeom>
        </p:spPr>
      </p:pic>
    </p:spTree>
    <p:extLst>
      <p:ext uri="{BB962C8B-B14F-4D97-AF65-F5344CB8AC3E}">
        <p14:creationId xmlns:p14="http://schemas.microsoft.com/office/powerpoint/2010/main" val="2947357585"/>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188640"/>
            <a:ext cx="7092280" cy="1054164"/>
          </a:xfrm>
        </p:spPr>
        <p:txBody>
          <a:bodyPr>
            <a:normAutofit fontScale="90000"/>
          </a:bodyPr>
          <a:lstStyle/>
          <a:p>
            <a:pPr algn="ctr"/>
            <a:r>
              <a:rPr lang="cs-CZ" sz="4400" b="1" dirty="0" smtClean="0"/>
              <a:t>Příprava na třídní schůzky</a:t>
            </a:r>
            <a:r>
              <a:rPr lang="cs-CZ" sz="2400" dirty="0" smtClean="0"/>
              <a:t/>
            </a:r>
            <a:br>
              <a:rPr lang="cs-CZ" sz="2400" dirty="0" smtClean="0"/>
            </a:br>
            <a:r>
              <a:rPr lang="cs-CZ" sz="2200" dirty="0" smtClean="0"/>
              <a:t>Wiliam</a:t>
            </a:r>
            <a:r>
              <a:rPr lang="cs-CZ" sz="2200" dirty="0"/>
              <a:t>, D., </a:t>
            </a:r>
            <a:r>
              <a:rPr lang="cs-CZ" sz="2200" dirty="0" err="1"/>
              <a:t>Leahyová</a:t>
            </a:r>
            <a:r>
              <a:rPr lang="cs-CZ" sz="2200" dirty="0"/>
              <a:t>, S. (2016). </a:t>
            </a:r>
            <a:r>
              <a:rPr lang="cs-CZ" sz="2200" i="1" dirty="0"/>
              <a:t>Zavádění formativního hodnocení, s. </a:t>
            </a:r>
            <a:r>
              <a:rPr lang="cs-CZ" sz="2200" i="1" dirty="0" smtClean="0"/>
              <a:t>181</a:t>
            </a:r>
            <a:endParaRPr lang="cs-CZ" sz="2200" dirty="0"/>
          </a:p>
        </p:txBody>
      </p:sp>
      <p:sp>
        <p:nvSpPr>
          <p:cNvPr id="3" name="Zástupný symbol pro obsah 2"/>
          <p:cNvSpPr>
            <a:spLocks noGrp="1"/>
          </p:cNvSpPr>
          <p:nvPr>
            <p:ph idx="1"/>
          </p:nvPr>
        </p:nvSpPr>
        <p:spPr>
          <a:xfrm>
            <a:off x="251520" y="1845734"/>
            <a:ext cx="8892479" cy="4319570"/>
          </a:xfrm>
        </p:spPr>
        <p:txBody>
          <a:bodyPr>
            <a:normAutofit lnSpcReduction="10000"/>
          </a:bodyPr>
          <a:lstStyle/>
          <a:p>
            <a:r>
              <a:rPr lang="cs-CZ" dirty="0" smtClean="0"/>
              <a:t>1. Co bylo tento rok zatím nejlepší?</a:t>
            </a:r>
          </a:p>
          <a:p>
            <a:r>
              <a:rPr lang="cs-CZ" dirty="0" smtClean="0"/>
              <a:t>2. V jakých předmětech se mi vede nejlépe? Proč?</a:t>
            </a:r>
          </a:p>
          <a:p>
            <a:r>
              <a:rPr lang="cs-CZ" dirty="0" smtClean="0"/>
              <a:t>3. Jaké předměty považuji za nejtěžší a proč?</a:t>
            </a:r>
          </a:p>
          <a:p>
            <a:r>
              <a:rPr lang="cs-CZ" dirty="0" smtClean="0"/>
              <a:t>4. Co musím udělat, abych se v tomto předmětu zlepšil/a?</a:t>
            </a:r>
          </a:p>
          <a:p>
            <a:r>
              <a:rPr lang="cs-CZ" dirty="0" smtClean="0"/>
              <a:t>5. Měl/a jsem toto pololetí stoprocentní docházku? Doplnil/a jsem si všechnu látku, kterou jsem zmeškal/a? Jsou v mé práci nějaké mezery? Potřebuji nějakou podporu, abych látku dohnal/a, a pokud ano, od koho?</a:t>
            </a:r>
          </a:p>
          <a:p>
            <a:r>
              <a:rPr lang="cs-CZ" dirty="0" smtClean="0"/>
              <a:t>6. Jak zvládám domácí úkoly? Splnil/a jsem veškeré stanovené termíny pro odevzdání domácích úkolů?</a:t>
            </a:r>
          </a:p>
          <a:p>
            <a:r>
              <a:rPr lang="cs-CZ" dirty="0" smtClean="0"/>
              <a:t>7. Jakou jednu věc bych chtěl/a v tomto pololetí udělat, abych zlepšil/a své učení?</a:t>
            </a:r>
          </a:p>
          <a:p>
            <a:r>
              <a:rPr lang="cs-CZ" dirty="0" smtClean="0"/>
              <a:t>8. Jakou pomoc potřebuji od svých rodičů?</a:t>
            </a:r>
          </a:p>
          <a:p>
            <a:r>
              <a:rPr lang="cs-CZ" dirty="0" smtClean="0"/>
              <a:t>9. Jakou pomoc potřebuji od svých učitelů?   </a:t>
            </a:r>
            <a:endParaRPr lang="cs-CZ" dirty="0"/>
          </a:p>
        </p:txBody>
      </p:sp>
    </p:spTree>
    <p:extLst>
      <p:ext uri="{BB962C8B-B14F-4D97-AF65-F5344CB8AC3E}">
        <p14:creationId xmlns:p14="http://schemas.microsoft.com/office/powerpoint/2010/main" val="3142549948"/>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Nadpis 1"/>
          <p:cNvSpPr>
            <a:spLocks noGrp="1"/>
          </p:cNvSpPr>
          <p:nvPr>
            <p:ph type="title"/>
          </p:nvPr>
        </p:nvSpPr>
        <p:spPr>
          <a:xfrm>
            <a:off x="-27813" y="548680"/>
            <a:ext cx="6769447" cy="874712"/>
          </a:xfrm>
        </p:spPr>
        <p:txBody>
          <a:bodyPr>
            <a:normAutofit fontScale="90000"/>
          </a:bodyPr>
          <a:lstStyle/>
          <a:p>
            <a:r>
              <a:rPr lang="cs-CZ" b="1" dirty="0" smtClean="0"/>
              <a:t>Konzultace Ž – U – R („triáda“; tripartita; mezi šesti očima)</a:t>
            </a:r>
          </a:p>
        </p:txBody>
      </p:sp>
      <p:sp>
        <p:nvSpPr>
          <p:cNvPr id="3" name="Zástupný symbol pro obsah 2"/>
          <p:cNvSpPr>
            <a:spLocks noGrp="1"/>
          </p:cNvSpPr>
          <p:nvPr>
            <p:ph idx="1"/>
          </p:nvPr>
        </p:nvSpPr>
        <p:spPr>
          <a:xfrm>
            <a:off x="179512" y="1809218"/>
            <a:ext cx="8777011" cy="5157192"/>
          </a:xfrm>
        </p:spPr>
        <p:txBody>
          <a:bodyPr rtlCol="0">
            <a:normAutofit lnSpcReduction="10000"/>
          </a:bodyPr>
          <a:lstStyle/>
          <a:p>
            <a:pPr fontAlgn="auto">
              <a:spcAft>
                <a:spcPts val="0"/>
              </a:spcAft>
              <a:buNone/>
              <a:defRPr/>
            </a:pPr>
            <a:r>
              <a:rPr lang="cs-CZ" sz="2000" b="1" dirty="0">
                <a:solidFill>
                  <a:schemeClr val="tx1">
                    <a:lumMod val="75000"/>
                    <a:lumOff val="25000"/>
                  </a:schemeClr>
                </a:solidFill>
              </a:rPr>
              <a:t>Konzultace by se měla řídit několika pravidly</a:t>
            </a:r>
            <a:r>
              <a:rPr lang="cs-CZ" sz="2000" dirty="0" smtClean="0">
                <a:solidFill>
                  <a:schemeClr val="tx1">
                    <a:lumMod val="75000"/>
                    <a:lumOff val="25000"/>
                  </a:schemeClr>
                </a:solidFill>
              </a:rPr>
              <a:t>:</a:t>
            </a:r>
          </a:p>
          <a:p>
            <a:pPr fontAlgn="auto">
              <a:spcAft>
                <a:spcPts val="0"/>
              </a:spcAft>
              <a:buFont typeface="Wingdings 3" charset="2"/>
              <a:buChar char=""/>
              <a:defRPr/>
            </a:pPr>
            <a:r>
              <a:rPr lang="cs-CZ" sz="2000" dirty="0" smtClean="0">
                <a:solidFill>
                  <a:schemeClr val="tx1">
                    <a:lumMod val="75000"/>
                    <a:lumOff val="25000"/>
                  </a:schemeClr>
                </a:solidFill>
              </a:rPr>
              <a:t>1</a:t>
            </a:r>
            <a:r>
              <a:rPr lang="cs-CZ" sz="2000" dirty="0">
                <a:solidFill>
                  <a:schemeClr val="tx1">
                    <a:lumMod val="75000"/>
                    <a:lumOff val="25000"/>
                  </a:schemeClr>
                </a:solidFill>
              </a:rPr>
              <a:t>. </a:t>
            </a:r>
            <a:r>
              <a:rPr lang="cs-CZ" sz="2000" b="1" dirty="0">
                <a:solidFill>
                  <a:schemeClr val="tx1">
                    <a:lumMod val="75000"/>
                    <a:lumOff val="25000"/>
                  </a:schemeClr>
                </a:solidFill>
              </a:rPr>
              <a:t>Dodržet posloupnost:</a:t>
            </a:r>
            <a:r>
              <a:rPr lang="cs-CZ" sz="2000" dirty="0">
                <a:solidFill>
                  <a:schemeClr val="tx1">
                    <a:lumMod val="75000"/>
                    <a:lumOff val="25000"/>
                  </a:schemeClr>
                </a:solidFill>
              </a:rPr>
              <a:t> Jako první dostává slovo žák – ukazuje, co se mu podařilo, co se naučil. Pokračuje tím, co by se dále měl naučit, v čem je potřeba se zlepšit a případně podává návrhy, jak postupovat. Poté je slovo předáno rodiči či rodičům, kteří doplní svými názory </a:t>
            </a:r>
            <a:r>
              <a:rPr lang="cs-CZ" sz="2000" dirty="0" smtClean="0">
                <a:solidFill>
                  <a:schemeClr val="tx1">
                    <a:lumMod val="75000"/>
                    <a:lumOff val="25000"/>
                  </a:schemeClr>
                </a:solidFill>
              </a:rPr>
              <a:t>a připomínkami </a:t>
            </a:r>
            <a:r>
              <a:rPr lang="cs-CZ" sz="2000" dirty="0">
                <a:solidFill>
                  <a:schemeClr val="tx1">
                    <a:lumMod val="75000"/>
                    <a:lumOff val="25000"/>
                  </a:schemeClr>
                </a:solidFill>
              </a:rPr>
              <a:t>své dítě. Až jako poslední dostává slovo učitel (nejčastěji třídní vyučující), který přistupuje k hodnocení žáka. </a:t>
            </a:r>
            <a:endParaRPr lang="cs-CZ" sz="2000" dirty="0" smtClean="0">
              <a:solidFill>
                <a:schemeClr val="tx1">
                  <a:lumMod val="75000"/>
                  <a:lumOff val="25000"/>
                </a:schemeClr>
              </a:solidFill>
            </a:endParaRPr>
          </a:p>
          <a:p>
            <a:pPr fontAlgn="auto">
              <a:spcAft>
                <a:spcPts val="0"/>
              </a:spcAft>
              <a:buFont typeface="Wingdings 3" charset="2"/>
              <a:buChar char=""/>
              <a:defRPr/>
            </a:pPr>
            <a:r>
              <a:rPr lang="cs-CZ" sz="2000" dirty="0" smtClean="0">
                <a:solidFill>
                  <a:schemeClr val="tx1">
                    <a:lumMod val="75000"/>
                    <a:lumOff val="25000"/>
                  </a:schemeClr>
                </a:solidFill>
              </a:rPr>
              <a:t>2</a:t>
            </a:r>
            <a:r>
              <a:rPr lang="cs-CZ" sz="2000" dirty="0">
                <a:solidFill>
                  <a:schemeClr val="tx1">
                    <a:lumMod val="75000"/>
                    <a:lumOff val="25000"/>
                  </a:schemeClr>
                </a:solidFill>
              </a:rPr>
              <a:t>. Užíváme vždy </a:t>
            </a:r>
            <a:r>
              <a:rPr lang="cs-CZ" sz="2000" b="1" dirty="0">
                <a:solidFill>
                  <a:schemeClr val="tx1">
                    <a:lumMod val="75000"/>
                    <a:lumOff val="25000"/>
                  </a:schemeClr>
                </a:solidFill>
              </a:rPr>
              <a:t>popisný jazyk</a:t>
            </a:r>
            <a:r>
              <a:rPr lang="cs-CZ" sz="2000" dirty="0" smtClean="0">
                <a:solidFill>
                  <a:schemeClr val="tx1">
                    <a:lumMod val="75000"/>
                    <a:lumOff val="25000"/>
                  </a:schemeClr>
                </a:solidFill>
              </a:rPr>
              <a:t>.</a:t>
            </a:r>
          </a:p>
          <a:p>
            <a:pPr fontAlgn="auto">
              <a:spcAft>
                <a:spcPts val="0"/>
              </a:spcAft>
              <a:buFont typeface="Wingdings 3" charset="2"/>
              <a:buChar char=""/>
              <a:defRPr/>
            </a:pPr>
            <a:r>
              <a:rPr lang="cs-CZ" sz="2000" b="1" dirty="0" smtClean="0">
                <a:solidFill>
                  <a:schemeClr val="tx1">
                    <a:lumMod val="75000"/>
                    <a:lumOff val="25000"/>
                  </a:schemeClr>
                </a:solidFill>
              </a:rPr>
              <a:t>3</a:t>
            </a:r>
            <a:r>
              <a:rPr lang="cs-CZ" sz="2000" b="1" dirty="0">
                <a:solidFill>
                  <a:schemeClr val="tx1">
                    <a:lumMod val="75000"/>
                    <a:lumOff val="25000"/>
                  </a:schemeClr>
                </a:solidFill>
              </a:rPr>
              <a:t>. Řídíme se známými pravidly pro poskytování zpětné vazby</a:t>
            </a:r>
            <a:r>
              <a:rPr lang="cs-CZ" sz="2000" dirty="0">
                <a:solidFill>
                  <a:schemeClr val="tx1">
                    <a:lumMod val="75000"/>
                    <a:lumOff val="25000"/>
                  </a:schemeClr>
                </a:solidFill>
              </a:rPr>
              <a:t>: nejprve žáka konkrétně </a:t>
            </a:r>
            <a:r>
              <a:rPr lang="cs-CZ" sz="2000" dirty="0" smtClean="0">
                <a:solidFill>
                  <a:schemeClr val="tx1">
                    <a:lumMod val="75000"/>
                    <a:lumOff val="25000"/>
                  </a:schemeClr>
                </a:solidFill>
              </a:rPr>
              <a:t>oceníme, teprve </a:t>
            </a:r>
            <a:r>
              <a:rPr lang="cs-CZ" sz="2000" dirty="0">
                <a:solidFill>
                  <a:schemeClr val="tx1">
                    <a:lumMod val="75000"/>
                    <a:lumOff val="25000"/>
                  </a:schemeClr>
                </a:solidFill>
              </a:rPr>
              <a:t>potom stanovujeme cíle pro další </a:t>
            </a:r>
            <a:r>
              <a:rPr lang="cs-CZ" sz="2000" dirty="0" smtClean="0">
                <a:solidFill>
                  <a:schemeClr val="tx1">
                    <a:lumMod val="75000"/>
                    <a:lumOff val="25000"/>
                  </a:schemeClr>
                </a:solidFill>
              </a:rPr>
              <a:t>učení. Na </a:t>
            </a:r>
            <a:r>
              <a:rPr lang="cs-CZ" sz="2000" dirty="0">
                <a:solidFill>
                  <a:schemeClr val="tx1">
                    <a:lumMod val="75000"/>
                    <a:lumOff val="25000"/>
                  </a:schemeClr>
                </a:solidFill>
              </a:rPr>
              <a:t>konzultaci je vytvořen </a:t>
            </a:r>
            <a:r>
              <a:rPr lang="cs-CZ" sz="2000" b="1" dirty="0">
                <a:solidFill>
                  <a:schemeClr val="tx1">
                    <a:lumMod val="75000"/>
                    <a:lumOff val="25000"/>
                  </a:schemeClr>
                </a:solidFill>
              </a:rPr>
              <a:t>plán</a:t>
            </a:r>
            <a:r>
              <a:rPr lang="cs-CZ" sz="2000" dirty="0">
                <a:solidFill>
                  <a:schemeClr val="tx1">
                    <a:lumMod val="75000"/>
                    <a:lumOff val="25000"/>
                  </a:schemeClr>
                </a:solidFill>
              </a:rPr>
              <a:t>, který obsahuje vytyčení jasných cílů pro další </a:t>
            </a:r>
            <a:r>
              <a:rPr lang="cs-CZ" sz="2000" dirty="0" smtClean="0">
                <a:solidFill>
                  <a:schemeClr val="tx1">
                    <a:lumMod val="75000"/>
                    <a:lumOff val="25000"/>
                  </a:schemeClr>
                </a:solidFill>
              </a:rPr>
              <a:t>učení.</a:t>
            </a:r>
          </a:p>
          <a:p>
            <a:pPr fontAlgn="auto">
              <a:spcAft>
                <a:spcPts val="0"/>
              </a:spcAft>
              <a:buFont typeface="Wingdings 3" charset="2"/>
              <a:buChar char=""/>
              <a:defRPr/>
            </a:pPr>
            <a:r>
              <a:rPr lang="cs-CZ" sz="2000" dirty="0" smtClean="0">
                <a:solidFill>
                  <a:schemeClr val="tx1">
                    <a:lumMod val="75000"/>
                    <a:lumOff val="25000"/>
                  </a:schemeClr>
                </a:solidFill>
              </a:rPr>
              <a:t> </a:t>
            </a:r>
            <a:r>
              <a:rPr lang="cs-CZ" sz="2000" dirty="0">
                <a:solidFill>
                  <a:schemeClr val="tx1">
                    <a:lumMod val="75000"/>
                    <a:lumOff val="25000"/>
                  </a:schemeClr>
                </a:solidFill>
              </a:rPr>
              <a:t>Žák, rodič i učitel by ho měli podepsat a řídit se jím</a:t>
            </a:r>
            <a:r>
              <a:rPr lang="cs-CZ" sz="2000" dirty="0" smtClean="0">
                <a:solidFill>
                  <a:schemeClr val="tx1">
                    <a:lumMod val="75000"/>
                    <a:lumOff val="25000"/>
                  </a:schemeClr>
                </a:solidFill>
              </a:rPr>
              <a:t>.</a:t>
            </a:r>
          </a:p>
          <a:p>
            <a:pPr fontAlgn="auto">
              <a:spcAft>
                <a:spcPts val="0"/>
              </a:spcAft>
              <a:buFont typeface="Wingdings 3" charset="2"/>
              <a:buChar char=""/>
              <a:defRPr/>
            </a:pPr>
            <a:endParaRPr lang="cs-CZ" dirty="0"/>
          </a:p>
          <a:p>
            <a:pPr fontAlgn="auto">
              <a:spcAft>
                <a:spcPts val="0"/>
              </a:spcAft>
              <a:buFont typeface="Wingdings 3" charset="2"/>
              <a:buChar char=""/>
              <a:defRPr/>
            </a:pPr>
            <a:r>
              <a:rPr lang="cs-CZ" sz="2000" dirty="0" smtClean="0">
                <a:solidFill>
                  <a:schemeClr val="tx1">
                    <a:lumMod val="75000"/>
                    <a:lumOff val="25000"/>
                  </a:schemeClr>
                </a:solidFill>
              </a:rPr>
              <a:t>Smlouvy / úmluvy o chování apod.</a:t>
            </a:r>
            <a:endParaRPr lang="cs-CZ" sz="2000" dirty="0">
              <a:solidFill>
                <a:schemeClr val="tx1">
                  <a:lumMod val="75000"/>
                  <a:lumOff val="25000"/>
                </a:schemeClr>
              </a:solidFill>
            </a:endParaRPr>
          </a:p>
        </p:txBody>
      </p:sp>
      <p:pic>
        <p:nvPicPr>
          <p:cNvPr id="77828" name="obrázek 2" descr="Parent-Teacher.jpg"/>
          <p:cNvPicPr>
            <a:picLocks noChangeAspect="1" noChangeArrowheads="1"/>
          </p:cNvPicPr>
          <p:nvPr/>
        </p:nvPicPr>
        <p:blipFill>
          <a:blip r:embed="rId2" cstate="print"/>
          <a:srcRect/>
          <a:stretch>
            <a:fillRect/>
          </a:stretch>
        </p:blipFill>
        <p:spPr bwMode="auto">
          <a:xfrm>
            <a:off x="6307141" y="84823"/>
            <a:ext cx="2836859" cy="1802425"/>
          </a:xfrm>
          <a:prstGeom prst="rect">
            <a:avLst/>
          </a:prstGeom>
          <a:noFill/>
          <a:ln w="9525">
            <a:noFill/>
            <a:miter lim="800000"/>
            <a:headEnd/>
            <a:tailEnd/>
          </a:ln>
        </p:spPr>
      </p:pic>
    </p:spTree>
    <p:extLst>
      <p:ext uri="{BB962C8B-B14F-4D97-AF65-F5344CB8AC3E}">
        <p14:creationId xmlns:p14="http://schemas.microsoft.com/office/powerpoint/2010/main" val="1424743289"/>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pPr algn="ctr"/>
            <a:r>
              <a:rPr lang="cs-CZ" b="1" dirty="0"/>
              <a:t>Doporučená literatura ke konzultacím „žák – učitel – rodič“</a:t>
            </a:r>
            <a:br>
              <a:rPr lang="cs-CZ" b="1" dirty="0"/>
            </a:br>
            <a:endParaRPr lang="cs-CZ" dirty="0"/>
          </a:p>
        </p:txBody>
      </p:sp>
      <p:sp>
        <p:nvSpPr>
          <p:cNvPr id="3" name="Zástupný symbol pro obsah 2"/>
          <p:cNvSpPr>
            <a:spLocks noGrp="1"/>
          </p:cNvSpPr>
          <p:nvPr>
            <p:ph idx="1"/>
          </p:nvPr>
        </p:nvSpPr>
        <p:spPr/>
        <p:txBody>
          <a:bodyPr/>
          <a:lstStyle/>
          <a:p>
            <a:r>
              <a:rPr lang="cs-CZ" dirty="0"/>
              <a:t>Hronková, M., Komunikace a spolupráce rodiny a školy na prvním stupni ZŠ. Konzultace učitel – rodič – žák. (Vedoucí J. </a:t>
            </a:r>
            <a:r>
              <a:rPr lang="cs-CZ" dirty="0" err="1"/>
              <a:t>Kargerová</a:t>
            </a:r>
            <a:r>
              <a:rPr lang="cs-CZ" dirty="0"/>
              <a:t>). Praha, </a:t>
            </a:r>
            <a:r>
              <a:rPr lang="cs-CZ" dirty="0" err="1"/>
              <a:t>PedF</a:t>
            </a:r>
            <a:r>
              <a:rPr lang="cs-CZ" dirty="0"/>
              <a:t> UK, 2009.</a:t>
            </a:r>
          </a:p>
          <a:p>
            <a:r>
              <a:rPr lang="cs-CZ" dirty="0"/>
              <a:t>Feřtek, T., Schůzky ve trojici mají jednoznačně kladný ohlas, 2012. Dostupné z http://www.rodicevitani.cz/pro-rodice/schuzky-ve-trojici-maji-jednoznacne-kladny-ohlas/ [29/12/2015].</a:t>
            </a:r>
          </a:p>
          <a:p>
            <a:r>
              <a:rPr lang="cs-CZ" dirty="0"/>
              <a:t>Čapek, R., </a:t>
            </a:r>
            <a:r>
              <a:rPr lang="cs-CZ" i="1" dirty="0"/>
              <a:t>Učitel a rodič: Spolupráce, třídní schůzka, komunikace.</a:t>
            </a:r>
            <a:r>
              <a:rPr lang="cs-CZ" dirty="0"/>
              <a:t> Praha, </a:t>
            </a:r>
            <a:r>
              <a:rPr lang="cs-CZ" dirty="0" err="1"/>
              <a:t>Grada</a:t>
            </a:r>
            <a:r>
              <a:rPr lang="cs-CZ" dirty="0"/>
              <a:t>, 2013.</a:t>
            </a:r>
          </a:p>
          <a:p>
            <a:endParaRPr lang="cs-CZ" dirty="0"/>
          </a:p>
        </p:txBody>
      </p:sp>
    </p:spTree>
    <p:extLst>
      <p:ext uri="{BB962C8B-B14F-4D97-AF65-F5344CB8AC3E}">
        <p14:creationId xmlns:p14="http://schemas.microsoft.com/office/powerpoint/2010/main" val="519253840"/>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lstStyle/>
          <a:p>
            <a:r>
              <a:rPr lang="cs-CZ" dirty="0" smtClean="0"/>
              <a:t>Hodnocení ve výchovách</a:t>
            </a:r>
            <a:endParaRPr lang="cs-CZ" dirty="0"/>
          </a:p>
        </p:txBody>
      </p:sp>
      <p:sp>
        <p:nvSpPr>
          <p:cNvPr id="3" name="Podnadpis 2"/>
          <p:cNvSpPr>
            <a:spLocks noGrp="1"/>
          </p:cNvSpPr>
          <p:nvPr>
            <p:ph type="subTitle" idx="1"/>
          </p:nvPr>
        </p:nvSpPr>
        <p:spPr/>
        <p:txBody>
          <a:bodyPr/>
          <a:lstStyle/>
          <a:p>
            <a:r>
              <a:rPr lang="cs-CZ" i="1" dirty="0" smtClean="0"/>
              <a:t>Jaké jsou Vaše zkušenosti s hodnocením výchov?</a:t>
            </a:r>
            <a:endParaRPr lang="cs-CZ" i="1" dirty="0"/>
          </a:p>
        </p:txBody>
      </p:sp>
      <p:pic>
        <p:nvPicPr>
          <p:cNvPr id="4" name="Obráze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3568" y="188640"/>
            <a:ext cx="1440160" cy="2016224"/>
          </a:xfrm>
          <a:prstGeom prst="rect">
            <a:avLst/>
          </a:prstGeom>
        </p:spPr>
      </p:pic>
      <p:pic>
        <p:nvPicPr>
          <p:cNvPr id="5" name="Obráze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88980" y="385166"/>
            <a:ext cx="2411760" cy="1808820"/>
          </a:xfrm>
          <a:prstGeom prst="rect">
            <a:avLst/>
          </a:prstGeom>
        </p:spPr>
      </p:pic>
      <p:pic>
        <p:nvPicPr>
          <p:cNvPr id="6" name="Obrázek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60232" y="182049"/>
            <a:ext cx="2348880" cy="2348880"/>
          </a:xfrm>
          <a:prstGeom prst="rect">
            <a:avLst/>
          </a:prstGeom>
        </p:spPr>
      </p:pic>
    </p:spTree>
    <p:extLst>
      <p:ext uri="{BB962C8B-B14F-4D97-AF65-F5344CB8AC3E}">
        <p14:creationId xmlns:p14="http://schemas.microsoft.com/office/powerpoint/2010/main" val="4003702168"/>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lgn="ctr"/>
            <a:r>
              <a:rPr lang="cs-CZ" dirty="0" smtClean="0"/>
              <a:t>Obecně o hodnocení ve výchovách</a:t>
            </a:r>
            <a:endParaRPr lang="cs-CZ" dirty="0"/>
          </a:p>
        </p:txBody>
      </p:sp>
      <p:sp>
        <p:nvSpPr>
          <p:cNvPr id="3" name="Zástupný symbol pro obsah 2"/>
          <p:cNvSpPr>
            <a:spLocks noGrp="1"/>
          </p:cNvSpPr>
          <p:nvPr>
            <p:ph idx="1"/>
          </p:nvPr>
        </p:nvSpPr>
        <p:spPr/>
        <p:txBody>
          <a:bodyPr>
            <a:normAutofit/>
          </a:bodyPr>
          <a:lstStyle/>
          <a:p>
            <a:pPr>
              <a:buFont typeface="Wingdings" panose="05000000000000000000" pitchFamily="2" charset="2"/>
              <a:buChar char="§"/>
            </a:pPr>
            <a:r>
              <a:rPr lang="cs-CZ" dirty="0" smtClean="0"/>
              <a:t> Dle výzkumů většina rodičů nepovažuje známku z výchov za stejně hodnotnou jako známky z ostatních nevýchovných předmětů.</a:t>
            </a:r>
          </a:p>
          <a:p>
            <a:pPr>
              <a:buFont typeface="Wingdings" panose="05000000000000000000" pitchFamily="2" charset="2"/>
              <a:buChar char="§"/>
            </a:pPr>
            <a:r>
              <a:rPr lang="cs-CZ" dirty="0"/>
              <a:t> </a:t>
            </a:r>
            <a:r>
              <a:rPr lang="cs-CZ" dirty="0" smtClean="0"/>
              <a:t>Většina učitelů výchov používá k závěrečné klasifikaci pouze stupně 1, 2 a 3</a:t>
            </a:r>
          </a:p>
          <a:p>
            <a:pPr>
              <a:buFont typeface="Wingdings" panose="05000000000000000000" pitchFamily="2" charset="2"/>
              <a:buChar char="§"/>
            </a:pPr>
            <a:r>
              <a:rPr lang="cs-CZ" dirty="0" smtClean="0"/>
              <a:t> Do klasifikace se zahrnuje kromě výkonových faktorů a nadání také snaha a píle, osobní zlepšení / zhoršení, aktivní účast při hodinách, kázeň a chování.  </a:t>
            </a:r>
          </a:p>
          <a:p>
            <a:pPr>
              <a:buFont typeface="Wingdings" panose="05000000000000000000" pitchFamily="2" charset="2"/>
              <a:buChar char="§"/>
            </a:pPr>
            <a:r>
              <a:rPr lang="cs-CZ" dirty="0" smtClean="0"/>
              <a:t> Podle rodičů a dětí by se hodnocení mělo odvíjet zejména </a:t>
            </a:r>
            <a:r>
              <a:rPr lang="cs-CZ" b="1" dirty="0" smtClean="0"/>
              <a:t>od snahy a píle, příp. aktivní účasti při hodinách a kázni a chování</a:t>
            </a:r>
            <a:r>
              <a:rPr lang="cs-CZ" dirty="0" smtClean="0"/>
              <a:t>.</a:t>
            </a:r>
          </a:p>
          <a:p>
            <a:endParaRPr lang="cs-CZ" dirty="0"/>
          </a:p>
        </p:txBody>
      </p:sp>
    </p:spTree>
    <p:extLst>
      <p:ext uri="{BB962C8B-B14F-4D97-AF65-F5344CB8AC3E}">
        <p14:creationId xmlns:p14="http://schemas.microsoft.com/office/powerpoint/2010/main" val="25010172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20832" y="7641"/>
            <a:ext cx="6348413" cy="1320800"/>
          </a:xfrm>
        </p:spPr>
        <p:txBody>
          <a:bodyPr/>
          <a:lstStyle/>
          <a:p>
            <a:pPr algn="ctr"/>
            <a:r>
              <a:rPr lang="cs-CZ" dirty="0" smtClean="0"/>
              <a:t>Známky za znalosti a dovednosti, písmena za píli</a:t>
            </a:r>
            <a:endParaRPr lang="cs-CZ" dirty="0"/>
          </a:p>
        </p:txBody>
      </p:sp>
      <p:sp>
        <p:nvSpPr>
          <p:cNvPr id="5" name="Obdélník 4"/>
          <p:cNvSpPr/>
          <p:nvPr/>
        </p:nvSpPr>
        <p:spPr>
          <a:xfrm>
            <a:off x="95608" y="2780929"/>
            <a:ext cx="7716752" cy="3970318"/>
          </a:xfrm>
          <a:prstGeom prst="rect">
            <a:avLst/>
          </a:prstGeom>
        </p:spPr>
        <p:txBody>
          <a:bodyPr wrap="square">
            <a:spAutoFit/>
          </a:bodyPr>
          <a:lstStyle/>
          <a:p>
            <a:pPr lvl="0" algn="just">
              <a:spcAft>
                <a:spcPts val="0"/>
              </a:spcAft>
              <a:tabLst>
                <a:tab pos="457200" algn="l"/>
              </a:tabLst>
            </a:pPr>
            <a:r>
              <a:rPr lang="cs-CZ" dirty="0" smtClean="0">
                <a:latin typeface="+mn-lt"/>
                <a:ea typeface="Times New Roman" panose="02020603050405020304" pitchFamily="18" charset="0"/>
              </a:rPr>
              <a:t>A) Je </a:t>
            </a:r>
            <a:r>
              <a:rPr lang="cs-CZ" dirty="0">
                <a:latin typeface="+mn-lt"/>
                <a:ea typeface="Times New Roman" panose="02020603050405020304" pitchFamily="18" charset="0"/>
              </a:rPr>
              <a:t>aktivní, tvůrčí, má zájem o předmět, soustavně, včas a řádně plní své povinnosti (např. nošení pomůcek, cvičebního úboru, pravidelná domácí příprava, pečlivé vedení sešitu, portfolia atd</a:t>
            </a:r>
            <a:r>
              <a:rPr lang="cs-CZ" dirty="0" smtClean="0">
                <a:latin typeface="+mn-lt"/>
                <a:ea typeface="Times New Roman" panose="02020603050405020304" pitchFamily="18" charset="0"/>
              </a:rPr>
              <a:t>.).</a:t>
            </a:r>
          </a:p>
          <a:p>
            <a:pPr algn="just">
              <a:spcAft>
                <a:spcPts val="0"/>
              </a:spcAft>
              <a:tabLst>
                <a:tab pos="457200" algn="l"/>
              </a:tabLst>
            </a:pPr>
            <a:r>
              <a:rPr lang="cs-CZ" dirty="0" smtClean="0">
                <a:latin typeface="+mn-lt"/>
              </a:rPr>
              <a:t>B) Většinou </a:t>
            </a:r>
            <a:r>
              <a:rPr lang="cs-CZ" dirty="0">
                <a:latin typeface="+mn-lt"/>
              </a:rPr>
              <a:t>spolupracuje, zpravidla je pozorný a aktivní, zadané věci plní až na výjimky svědomitě (např. řádně vede sešit atd.).</a:t>
            </a:r>
          </a:p>
          <a:p>
            <a:pPr lvl="0" algn="just">
              <a:spcAft>
                <a:spcPts val="0"/>
              </a:spcAft>
              <a:tabLst>
                <a:tab pos="457200" algn="l"/>
              </a:tabLst>
            </a:pPr>
            <a:r>
              <a:rPr lang="cs-CZ" dirty="0" smtClean="0">
                <a:latin typeface="+mn-lt"/>
                <a:ea typeface="Times New Roman" panose="02020603050405020304" pitchFamily="18" charset="0"/>
              </a:rPr>
              <a:t>C) Pracuje bez většího zájmu, je často pasivní, ale neruší práci ostatních, má výrazné výkyvy v přístupu i pozornosti (např. nedbale vede portfolio atd.).</a:t>
            </a:r>
          </a:p>
          <a:p>
            <a:pPr algn="just">
              <a:spcAft>
                <a:spcPts val="0"/>
              </a:spcAft>
              <a:tabLst>
                <a:tab pos="457200" algn="l"/>
              </a:tabLst>
            </a:pPr>
            <a:r>
              <a:rPr lang="cs-CZ" dirty="0" smtClean="0">
                <a:latin typeface="+mn-lt"/>
                <a:ea typeface="Times New Roman" panose="02020603050405020304" pitchFamily="18" charset="0"/>
              </a:rPr>
              <a:t>D) </a:t>
            </a:r>
            <a:r>
              <a:rPr lang="cs-CZ" dirty="0">
                <a:latin typeface="+mn-lt"/>
              </a:rPr>
              <a:t>Je zcela pasivní, ruší práci ostatních, má časté nedostatky při plnění povinností (např. nenosí pomůcky, nevede sešit, neplní domácí úkoly atd.), v hodinách je často nesoustředěný, záměrně se vyhýbá předmětu.</a:t>
            </a:r>
          </a:p>
          <a:p>
            <a:pPr lvl="0" algn="just">
              <a:spcAft>
                <a:spcPts val="0"/>
              </a:spcAft>
              <a:tabLst>
                <a:tab pos="457200" algn="l"/>
              </a:tabLst>
            </a:pPr>
            <a:r>
              <a:rPr lang="cs-CZ" dirty="0" smtClean="0">
                <a:latin typeface="+mn-lt"/>
                <a:ea typeface="Times New Roman" panose="02020603050405020304" pitchFamily="18" charset="0"/>
              </a:rPr>
              <a:t>E) Má </a:t>
            </a:r>
            <a:r>
              <a:rPr lang="cs-CZ" dirty="0">
                <a:latin typeface="+mn-lt"/>
                <a:ea typeface="Times New Roman" panose="02020603050405020304" pitchFamily="18" charset="0"/>
              </a:rPr>
              <a:t>naprostý nezájem o předmět, neplní povinnosti, opakovaně neodevzdává zadané práce, je nepřístupný domluvám. Nutná konzultace rodiče/zákonného zástupce s vyučujícím</a:t>
            </a:r>
            <a:r>
              <a:rPr lang="cs-CZ" dirty="0" smtClean="0">
                <a:latin typeface="+mn-lt"/>
                <a:ea typeface="Times New Roman" panose="02020603050405020304" pitchFamily="18" charset="0"/>
              </a:rPr>
              <a:t>.</a:t>
            </a:r>
          </a:p>
        </p:txBody>
      </p:sp>
      <p:graphicFrame>
        <p:nvGraphicFramePr>
          <p:cNvPr id="6" name="Tabulka 5"/>
          <p:cNvGraphicFramePr>
            <a:graphicFrameLocks noGrp="1"/>
          </p:cNvGraphicFramePr>
          <p:nvPr>
            <p:extLst>
              <p:ext uri="{D42A27DB-BD31-4B8C-83A1-F6EECF244321}">
                <p14:modId xmlns:p14="http://schemas.microsoft.com/office/powerpoint/2010/main" val="765105871"/>
              </p:ext>
            </p:extLst>
          </p:nvPr>
        </p:nvGraphicFramePr>
        <p:xfrm>
          <a:off x="95608" y="1196752"/>
          <a:ext cx="7236298" cy="1584177"/>
        </p:xfrm>
        <a:graphic>
          <a:graphicData uri="http://schemas.openxmlformats.org/drawingml/2006/table">
            <a:tbl>
              <a:tblPr firstRow="1" bandRow="1">
                <a:tableStyleId>{5C22544A-7EE6-4342-B048-85BDC9FD1C3A}</a:tableStyleId>
              </a:tblPr>
              <a:tblGrid>
                <a:gridCol w="1652165">
                  <a:extLst>
                    <a:ext uri="{9D8B030D-6E8A-4147-A177-3AD203B41FA5}">
                      <a16:colId xmlns:a16="http://schemas.microsoft.com/office/drawing/2014/main" val="20000"/>
                    </a:ext>
                  </a:extLst>
                </a:gridCol>
                <a:gridCol w="1709552">
                  <a:extLst>
                    <a:ext uri="{9D8B030D-6E8A-4147-A177-3AD203B41FA5}">
                      <a16:colId xmlns:a16="http://schemas.microsoft.com/office/drawing/2014/main" val="20001"/>
                    </a:ext>
                  </a:extLst>
                </a:gridCol>
                <a:gridCol w="2051462">
                  <a:extLst>
                    <a:ext uri="{9D8B030D-6E8A-4147-A177-3AD203B41FA5}">
                      <a16:colId xmlns:a16="http://schemas.microsoft.com/office/drawing/2014/main" val="20002"/>
                    </a:ext>
                  </a:extLst>
                </a:gridCol>
                <a:gridCol w="1823119">
                  <a:extLst>
                    <a:ext uri="{9D8B030D-6E8A-4147-A177-3AD203B41FA5}">
                      <a16:colId xmlns:a16="http://schemas.microsoft.com/office/drawing/2014/main" val="20003"/>
                    </a:ext>
                  </a:extLst>
                </a:gridCol>
              </a:tblGrid>
              <a:tr h="528059">
                <a:tc gridSpan="4">
                  <a:txBody>
                    <a:bodyPr/>
                    <a:lstStyle/>
                    <a:p>
                      <a:pPr algn="ctr"/>
                      <a:r>
                        <a:rPr lang="cs-CZ" dirty="0" smtClean="0"/>
                        <a:t>Hodnocení za:</a:t>
                      </a:r>
                      <a:endParaRPr lang="cs-CZ" dirty="0"/>
                    </a:p>
                  </a:txBody>
                  <a:tcPr anchor="ctr"/>
                </a:tc>
                <a:tc hMerge="1">
                  <a:txBody>
                    <a:bodyPr/>
                    <a:lstStyle/>
                    <a:p>
                      <a:endParaRPr lang="cs-CZ" dirty="0"/>
                    </a:p>
                  </a:txBody>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10000"/>
                  </a:ext>
                </a:extLst>
              </a:tr>
              <a:tr h="528059">
                <a:tc>
                  <a:txBody>
                    <a:bodyPr/>
                    <a:lstStyle/>
                    <a:p>
                      <a:r>
                        <a:rPr lang="cs-CZ" dirty="0" smtClean="0"/>
                        <a:t>Předmět</a:t>
                      </a:r>
                      <a:endParaRPr lang="cs-CZ" dirty="0"/>
                    </a:p>
                  </a:txBody>
                  <a:tcPr/>
                </a:tc>
                <a:tc>
                  <a:txBody>
                    <a:bodyPr/>
                    <a:lstStyle/>
                    <a:p>
                      <a:pPr algn="ctr"/>
                      <a:r>
                        <a:rPr lang="cs-CZ" dirty="0" smtClean="0"/>
                        <a:t>1. čtvrtletí</a:t>
                      </a:r>
                      <a:endParaRPr lang="cs-CZ" dirty="0"/>
                    </a:p>
                  </a:txBody>
                  <a:tcPr/>
                </a:tc>
                <a:tc>
                  <a:txBody>
                    <a:bodyPr/>
                    <a:lstStyle/>
                    <a:p>
                      <a:pPr algn="ctr"/>
                      <a:r>
                        <a:rPr lang="cs-CZ" dirty="0" smtClean="0"/>
                        <a:t>2. čtvrtletí</a:t>
                      </a:r>
                      <a:endParaRPr lang="cs-CZ" dirty="0"/>
                    </a:p>
                  </a:txBody>
                  <a:tcPr/>
                </a:tc>
                <a:tc>
                  <a:txBody>
                    <a:bodyPr/>
                    <a:lstStyle/>
                    <a:p>
                      <a:pPr algn="ctr"/>
                      <a:r>
                        <a:rPr lang="cs-CZ" dirty="0" smtClean="0"/>
                        <a:t>3. čtvrtletí</a:t>
                      </a:r>
                      <a:endParaRPr lang="cs-CZ" dirty="0"/>
                    </a:p>
                  </a:txBody>
                  <a:tcPr/>
                </a:tc>
                <a:extLst>
                  <a:ext uri="{0D108BD9-81ED-4DB2-BD59-A6C34878D82A}">
                    <a16:rowId xmlns:a16="http://schemas.microsoft.com/office/drawing/2014/main" val="10001"/>
                  </a:ext>
                </a:extLst>
              </a:tr>
              <a:tr h="528059">
                <a:tc>
                  <a:txBody>
                    <a:bodyPr/>
                    <a:lstStyle/>
                    <a:p>
                      <a:r>
                        <a:rPr lang="cs-CZ" dirty="0" smtClean="0"/>
                        <a:t>Fyzika</a:t>
                      </a:r>
                      <a:endParaRPr lang="cs-CZ" dirty="0"/>
                    </a:p>
                  </a:txBody>
                  <a:tcPr/>
                </a:tc>
                <a:tc>
                  <a:txBody>
                    <a:bodyPr/>
                    <a:lstStyle/>
                    <a:p>
                      <a:pPr algn="ctr"/>
                      <a:r>
                        <a:rPr lang="cs-CZ" dirty="0" smtClean="0"/>
                        <a:t>1-2 A</a:t>
                      </a:r>
                      <a:endParaRPr lang="cs-CZ" dirty="0"/>
                    </a:p>
                  </a:txBody>
                  <a:tcPr/>
                </a:tc>
                <a:tc>
                  <a:txBody>
                    <a:bodyPr/>
                    <a:lstStyle/>
                    <a:p>
                      <a:pPr algn="ctr"/>
                      <a:r>
                        <a:rPr lang="cs-CZ" dirty="0" smtClean="0"/>
                        <a:t>1-2 A</a:t>
                      </a:r>
                      <a:endParaRPr lang="cs-CZ" dirty="0"/>
                    </a:p>
                  </a:txBody>
                  <a:tcPr/>
                </a:tc>
                <a:tc>
                  <a:txBody>
                    <a:bodyPr/>
                    <a:lstStyle/>
                    <a:p>
                      <a:pPr algn="ctr"/>
                      <a:r>
                        <a:rPr lang="cs-CZ" dirty="0" smtClean="0"/>
                        <a:t>2</a:t>
                      </a:r>
                      <a:r>
                        <a:rPr lang="cs-CZ" baseline="0" dirty="0" smtClean="0"/>
                        <a:t> B</a:t>
                      </a:r>
                      <a:endParaRPr lang="cs-CZ" dirty="0"/>
                    </a:p>
                  </a:txBody>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638632785"/>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52536" y="620688"/>
            <a:ext cx="7543800" cy="910148"/>
          </a:xfrm>
        </p:spPr>
        <p:txBody>
          <a:bodyPr>
            <a:normAutofit fontScale="90000"/>
          </a:bodyPr>
          <a:lstStyle/>
          <a:p>
            <a:pPr algn="ctr"/>
            <a:r>
              <a:rPr lang="cs-CZ" dirty="0" smtClean="0"/>
              <a:t>Hodnocení v hudební výchově (</a:t>
            </a:r>
            <a:r>
              <a:rPr lang="cs-CZ" dirty="0" err="1" smtClean="0"/>
              <a:t>Mončekovi</a:t>
            </a:r>
            <a:r>
              <a:rPr lang="cs-CZ" dirty="0" smtClean="0"/>
              <a:t>)</a:t>
            </a:r>
            <a:endParaRPr lang="cs-CZ" dirty="0"/>
          </a:p>
        </p:txBody>
      </p:sp>
      <p:sp>
        <p:nvSpPr>
          <p:cNvPr id="3" name="Zástupný symbol pro obsah 2"/>
          <p:cNvSpPr>
            <a:spLocks noGrp="1"/>
          </p:cNvSpPr>
          <p:nvPr>
            <p:ph idx="1"/>
          </p:nvPr>
        </p:nvSpPr>
        <p:spPr>
          <a:xfrm>
            <a:off x="179512" y="1845734"/>
            <a:ext cx="8568951" cy="4391578"/>
          </a:xfrm>
        </p:spPr>
        <p:txBody>
          <a:bodyPr>
            <a:normAutofit/>
          </a:bodyPr>
          <a:lstStyle/>
          <a:p>
            <a:pPr>
              <a:buFont typeface="Wingdings" panose="05000000000000000000" pitchFamily="2" charset="2"/>
              <a:buChar char="§"/>
            </a:pPr>
            <a:r>
              <a:rPr lang="cs-CZ" dirty="0"/>
              <a:t> </a:t>
            </a:r>
            <a:r>
              <a:rPr lang="cs-CZ" dirty="0" smtClean="0"/>
              <a:t>(sebe)hodnotící list založený na kritériích s indikátory, který je součástí žákovského hudebního portfolia, který mapuje žákův vývoj v čase – zároveň slouží jako smlouva do budoucna –žák ví, co zlepšovat</a:t>
            </a:r>
          </a:p>
          <a:p>
            <a:pPr>
              <a:buFont typeface="Wingdings" panose="05000000000000000000" pitchFamily="2" charset="2"/>
              <a:buChar char="§"/>
            </a:pPr>
            <a:r>
              <a:rPr lang="cs-CZ" dirty="0"/>
              <a:t> </a:t>
            </a:r>
            <a:r>
              <a:rPr lang="cs-CZ" dirty="0" smtClean="0"/>
              <a:t>zapojení žáků do výběru dovedností – žáci se s kritérii velmi rychle naučili pracovat; sami upozorňují na neohrabané formulace, navrhují jejich zlepšení</a:t>
            </a:r>
          </a:p>
          <a:p>
            <a:pPr>
              <a:buFont typeface="Wingdings" panose="05000000000000000000" pitchFamily="2" charset="2"/>
              <a:buChar char="§"/>
            </a:pPr>
            <a:r>
              <a:rPr lang="cs-CZ" dirty="0"/>
              <a:t> </a:t>
            </a:r>
            <a:r>
              <a:rPr lang="cs-CZ" dirty="0" smtClean="0"/>
              <a:t>tři hodnotící výroky: </a:t>
            </a:r>
            <a:r>
              <a:rPr lang="cs-CZ" i="1" dirty="0" smtClean="0"/>
              <a:t>standard – ještě bereme – nebereme</a:t>
            </a:r>
          </a:p>
          <a:p>
            <a:pPr>
              <a:buFont typeface="Wingdings" panose="05000000000000000000" pitchFamily="2" charset="2"/>
              <a:buChar char="§"/>
            </a:pPr>
            <a:r>
              <a:rPr lang="cs-CZ" dirty="0"/>
              <a:t> </a:t>
            </a:r>
            <a:r>
              <a:rPr lang="cs-CZ" dirty="0" smtClean="0"/>
              <a:t>jedničku má ten, kdo dosáhne ve všech případech úrovně </a:t>
            </a:r>
            <a:r>
              <a:rPr lang="cs-CZ" i="1" dirty="0" smtClean="0"/>
              <a:t>standard</a:t>
            </a:r>
            <a:r>
              <a:rPr lang="cs-CZ" dirty="0" smtClean="0"/>
              <a:t>, případně v 1, 2 či 3 </a:t>
            </a:r>
            <a:r>
              <a:rPr lang="cs-CZ" i="1" dirty="0" smtClean="0"/>
              <a:t>ještě bereme </a:t>
            </a:r>
          </a:p>
          <a:p>
            <a:pPr>
              <a:buFont typeface="Wingdings" panose="05000000000000000000" pitchFamily="2" charset="2"/>
              <a:buChar char="§"/>
            </a:pPr>
            <a:r>
              <a:rPr lang="cs-CZ" dirty="0" smtClean="0"/>
              <a:t> dvojku má ten, kdo má </a:t>
            </a:r>
            <a:r>
              <a:rPr lang="cs-CZ" i="1" dirty="0" smtClean="0"/>
              <a:t>ještě bereme </a:t>
            </a:r>
            <a:r>
              <a:rPr lang="cs-CZ" dirty="0" smtClean="0"/>
              <a:t>ve více než 3 případech, ale nepřevažuje hodnocení </a:t>
            </a:r>
            <a:r>
              <a:rPr lang="cs-CZ" i="1" dirty="0" smtClean="0"/>
              <a:t>nebereme</a:t>
            </a:r>
          </a:p>
          <a:p>
            <a:pPr>
              <a:buFont typeface="Wingdings" panose="05000000000000000000" pitchFamily="2" charset="2"/>
              <a:buChar char="§"/>
            </a:pPr>
            <a:r>
              <a:rPr lang="cs-CZ" dirty="0" smtClean="0"/>
              <a:t> žáci se učí sami sebe hodnotit a plánovat své učení, učitelům to pomáhá hodnotit objektivněji a s lehčím pocitem odpovědnosti</a:t>
            </a:r>
            <a:endParaRPr lang="cs-CZ" dirty="0"/>
          </a:p>
        </p:txBody>
      </p:sp>
      <p:pic>
        <p:nvPicPr>
          <p:cNvPr id="4" name="Obráze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03840" y="31494"/>
            <a:ext cx="1440160" cy="2016224"/>
          </a:xfrm>
          <a:prstGeom prst="rect">
            <a:avLst/>
          </a:prstGeom>
        </p:spPr>
      </p:pic>
    </p:spTree>
    <p:extLst>
      <p:ext uri="{BB962C8B-B14F-4D97-AF65-F5344CB8AC3E}">
        <p14:creationId xmlns:p14="http://schemas.microsoft.com/office/powerpoint/2010/main" val="2452245339"/>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23528" y="212781"/>
            <a:ext cx="7543800" cy="1450757"/>
          </a:xfrm>
        </p:spPr>
        <p:txBody>
          <a:bodyPr/>
          <a:lstStyle/>
          <a:p>
            <a:pPr algn="ctr"/>
            <a:r>
              <a:rPr lang="cs-CZ" dirty="0"/>
              <a:t>Hodnocení v hudební výchově (</a:t>
            </a:r>
            <a:r>
              <a:rPr lang="cs-CZ" dirty="0" err="1"/>
              <a:t>Mončekovi</a:t>
            </a:r>
            <a:r>
              <a:rPr lang="cs-CZ" dirty="0" smtClean="0"/>
              <a:t>) - PL</a:t>
            </a:r>
            <a:endParaRPr lang="cs-CZ" dirty="0"/>
          </a:p>
        </p:txBody>
      </p:sp>
      <p:pic>
        <p:nvPicPr>
          <p:cNvPr id="4" name="Zástupný symbol pro obsah 3"/>
          <p:cNvPicPr>
            <a:picLocks noGrp="1" noChangeAspect="1"/>
          </p:cNvPicPr>
          <p:nvPr>
            <p:ph idx="1"/>
          </p:nvPr>
        </p:nvPicPr>
        <p:blipFill>
          <a:blip r:embed="rId2"/>
          <a:stretch>
            <a:fillRect/>
          </a:stretch>
        </p:blipFill>
        <p:spPr>
          <a:xfrm>
            <a:off x="22860" y="1844824"/>
            <a:ext cx="9144000" cy="4689755"/>
          </a:xfrm>
          <a:prstGeom prst="rect">
            <a:avLst/>
          </a:prstGeom>
        </p:spPr>
      </p:pic>
      <p:pic>
        <p:nvPicPr>
          <p:cNvPr id="5" name="Obráze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03840" y="31494"/>
            <a:ext cx="1440160" cy="2016224"/>
          </a:xfrm>
          <a:prstGeom prst="rect">
            <a:avLst/>
          </a:prstGeom>
        </p:spPr>
      </p:pic>
    </p:spTree>
    <p:extLst>
      <p:ext uri="{BB962C8B-B14F-4D97-AF65-F5344CB8AC3E}">
        <p14:creationId xmlns:p14="http://schemas.microsoft.com/office/powerpoint/2010/main" val="519745441"/>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24544" y="260648"/>
            <a:ext cx="7543800" cy="972657"/>
          </a:xfrm>
        </p:spPr>
        <p:txBody>
          <a:bodyPr>
            <a:normAutofit fontScale="90000"/>
          </a:bodyPr>
          <a:lstStyle/>
          <a:p>
            <a:pPr algn="ctr"/>
            <a:r>
              <a:rPr lang="cs-CZ" dirty="0" smtClean="0"/>
              <a:t>Hodnocení ve výtvarné </a:t>
            </a:r>
            <a:br>
              <a:rPr lang="cs-CZ" dirty="0" smtClean="0"/>
            </a:br>
            <a:r>
              <a:rPr lang="cs-CZ" dirty="0" smtClean="0"/>
              <a:t>výchově (</a:t>
            </a:r>
            <a:r>
              <a:rPr lang="cs-CZ" dirty="0"/>
              <a:t>Karla </a:t>
            </a:r>
            <a:r>
              <a:rPr lang="cs-CZ" dirty="0" smtClean="0"/>
              <a:t>Brücknerová)</a:t>
            </a:r>
            <a:r>
              <a:rPr lang="cs-CZ" dirty="0"/>
              <a:t/>
            </a:r>
            <a:br>
              <a:rPr lang="cs-CZ" dirty="0"/>
            </a:br>
            <a:endParaRPr lang="cs-CZ" dirty="0"/>
          </a:p>
        </p:txBody>
      </p:sp>
      <p:sp>
        <p:nvSpPr>
          <p:cNvPr id="3" name="Zástupný symbol pro obsah 2"/>
          <p:cNvSpPr>
            <a:spLocks noGrp="1"/>
          </p:cNvSpPr>
          <p:nvPr>
            <p:ph idx="1"/>
          </p:nvPr>
        </p:nvSpPr>
        <p:spPr>
          <a:xfrm>
            <a:off x="251520" y="1845734"/>
            <a:ext cx="8712967" cy="4391578"/>
          </a:xfrm>
        </p:spPr>
        <p:txBody>
          <a:bodyPr>
            <a:normAutofit fontScale="77500" lnSpcReduction="20000"/>
          </a:bodyPr>
          <a:lstStyle/>
          <a:p>
            <a:r>
              <a:rPr lang="cs-CZ" sz="2800" dirty="0" smtClean="0"/>
              <a:t>1. </a:t>
            </a:r>
            <a:r>
              <a:rPr lang="cs-CZ" sz="2800" b="1" dirty="0" smtClean="0"/>
              <a:t>Absence závěrečného hodnocení </a:t>
            </a:r>
            <a:r>
              <a:rPr lang="cs-CZ" sz="2800" dirty="0" smtClean="0"/>
              <a:t>(nestíhá se; příp. z podstaty věci)</a:t>
            </a:r>
          </a:p>
          <a:p>
            <a:r>
              <a:rPr lang="cs-CZ" sz="2800" dirty="0" smtClean="0"/>
              <a:t>2. </a:t>
            </a:r>
            <a:r>
              <a:rPr lang="cs-CZ" sz="2800" b="1" dirty="0" smtClean="0"/>
              <a:t>Klasifikace mimo prostor třídy </a:t>
            </a:r>
            <a:r>
              <a:rPr lang="cs-CZ" sz="2800" dirty="0" smtClean="0"/>
              <a:t>(neukrajuje čas z hodiny; ale k vysvětlení, co známka znamená, se U dostává jen zřídka; 1 jsou nulové hodnoty; horší známky stimul k dodatečnému dialogu)</a:t>
            </a:r>
          </a:p>
          <a:p>
            <a:r>
              <a:rPr lang="cs-CZ" sz="2800" dirty="0" smtClean="0"/>
              <a:t>3. </a:t>
            </a:r>
            <a:r>
              <a:rPr lang="cs-CZ" sz="2800" b="1" dirty="0" smtClean="0"/>
              <a:t>Klasifikace v hodině, </a:t>
            </a:r>
            <a:r>
              <a:rPr lang="cs-CZ" sz="2800" dirty="0" smtClean="0"/>
              <a:t>příp. doplněná komentářem či rozhovorem na individuální rovině</a:t>
            </a:r>
          </a:p>
          <a:p>
            <a:r>
              <a:rPr lang="cs-CZ" sz="2800" dirty="0"/>
              <a:t>4. </a:t>
            </a:r>
            <a:r>
              <a:rPr lang="cs-CZ" sz="2800" b="1" dirty="0"/>
              <a:t>Skupinová prohlídka prací </a:t>
            </a:r>
            <a:r>
              <a:rPr lang="cs-CZ" sz="2800" dirty="0" smtClean="0"/>
              <a:t>(případně s </a:t>
            </a:r>
            <a:r>
              <a:rPr lang="cs-CZ" sz="2800" dirty="0"/>
              <a:t>komentářem na úrovni libost – nelibost; umožňuje žákům vlastní, neřízené posouzení svého výkresu v kontextu ostatních – př. aukce, hlasování; informační hodnota podobného hodnocení není hluboká – </a:t>
            </a:r>
            <a:r>
              <a:rPr lang="cs-CZ" sz="2800" dirty="0" smtClean="0"/>
              <a:t>v popředí </a:t>
            </a:r>
            <a:r>
              <a:rPr lang="cs-CZ" sz="2800" dirty="0"/>
              <a:t>nestojí kvalita produktu, ale kvantita příznivců)</a:t>
            </a:r>
          </a:p>
          <a:p>
            <a:endParaRPr lang="cs-CZ" sz="2800" dirty="0" smtClean="0"/>
          </a:p>
        </p:txBody>
      </p:sp>
      <p:pic>
        <p:nvPicPr>
          <p:cNvPr id="4" name="Obráze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32240" y="0"/>
            <a:ext cx="2411760" cy="1808820"/>
          </a:xfrm>
          <a:prstGeom prst="rect">
            <a:avLst/>
          </a:prstGeom>
        </p:spPr>
      </p:pic>
    </p:spTree>
    <p:extLst>
      <p:ext uri="{BB962C8B-B14F-4D97-AF65-F5344CB8AC3E}">
        <p14:creationId xmlns:p14="http://schemas.microsoft.com/office/powerpoint/2010/main" val="4291646272"/>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51520" y="394977"/>
            <a:ext cx="7543800" cy="1450757"/>
          </a:xfrm>
        </p:spPr>
        <p:txBody>
          <a:bodyPr>
            <a:normAutofit fontScale="90000"/>
          </a:bodyPr>
          <a:lstStyle/>
          <a:p>
            <a:r>
              <a:rPr lang="cs-CZ" dirty="0"/>
              <a:t>Hodnocení ve výtvarné </a:t>
            </a:r>
            <a:br>
              <a:rPr lang="cs-CZ" dirty="0"/>
            </a:br>
            <a:r>
              <a:rPr lang="cs-CZ" dirty="0"/>
              <a:t>výchově (Karla Brücknerová)</a:t>
            </a:r>
            <a:br>
              <a:rPr lang="cs-CZ" dirty="0"/>
            </a:br>
            <a:endParaRPr lang="cs-CZ" dirty="0"/>
          </a:p>
        </p:txBody>
      </p:sp>
      <p:sp>
        <p:nvSpPr>
          <p:cNvPr id="3" name="Zástupný symbol pro obsah 2"/>
          <p:cNvSpPr>
            <a:spLocks noGrp="1"/>
          </p:cNvSpPr>
          <p:nvPr>
            <p:ph idx="1"/>
          </p:nvPr>
        </p:nvSpPr>
        <p:spPr>
          <a:xfrm>
            <a:off x="251520" y="1845734"/>
            <a:ext cx="8712967" cy="4535594"/>
          </a:xfrm>
        </p:spPr>
        <p:txBody>
          <a:bodyPr>
            <a:normAutofit fontScale="92500" lnSpcReduction="10000"/>
          </a:bodyPr>
          <a:lstStyle/>
          <a:p>
            <a:r>
              <a:rPr lang="cs-CZ" sz="2400" dirty="0" smtClean="0"/>
              <a:t>5</a:t>
            </a:r>
            <a:r>
              <a:rPr lang="cs-CZ" sz="2400" dirty="0"/>
              <a:t>. </a:t>
            </a:r>
            <a:r>
              <a:rPr lang="cs-CZ" sz="2400" b="1" dirty="0"/>
              <a:t>Skupinová diskuze </a:t>
            </a:r>
            <a:r>
              <a:rPr lang="cs-CZ" sz="2400" dirty="0"/>
              <a:t>(s argumentací o kvalitách jednotlivých </a:t>
            </a:r>
            <a:r>
              <a:rPr lang="cs-CZ" sz="2400" dirty="0" smtClean="0"/>
              <a:t>děl – pokud je vedena správně, přesahuje cíle VV k cílům osobnostním a sociálním; je však třeba žáky toto hodnocení učit a sám být dobrým vzorem)</a:t>
            </a:r>
            <a:endParaRPr lang="cs-CZ" sz="2400" dirty="0"/>
          </a:p>
          <a:p>
            <a:r>
              <a:rPr lang="cs-CZ" sz="2400" dirty="0"/>
              <a:t>6. </a:t>
            </a:r>
            <a:r>
              <a:rPr lang="cs-CZ" sz="2400" b="1" dirty="0"/>
              <a:t>Autorská prezentace a sebehodnocení </a:t>
            </a:r>
            <a:r>
              <a:rPr lang="cs-CZ" sz="2400" dirty="0"/>
              <a:t>(případně doplněné </a:t>
            </a:r>
            <a:r>
              <a:rPr lang="cs-CZ" sz="2400" dirty="0" smtClean="0"/>
              <a:t>diskuzí – žáci sedí v kroužku, každý žák řekne</a:t>
            </a:r>
            <a:r>
              <a:rPr lang="cs-CZ" sz="2400" smtClean="0"/>
              <a:t>, co, jak a </a:t>
            </a:r>
            <a:r>
              <a:rPr lang="cs-CZ" sz="2400" dirty="0" smtClean="0"/>
              <a:t>proč dělal; pak se vyjadřují spolužáci, až poslední se vyjadřuje učitel; u žáků je pěstována navíc schopnost kriticky nahlédnout na svou práci a dokázat ji porovnat s vnějšími kritérii)</a:t>
            </a:r>
            <a:endParaRPr lang="cs-CZ" sz="2400" dirty="0"/>
          </a:p>
          <a:p>
            <a:r>
              <a:rPr lang="cs-CZ" sz="2400" dirty="0"/>
              <a:t>7. </a:t>
            </a:r>
            <a:r>
              <a:rPr lang="cs-CZ" sz="2400" b="1" dirty="0"/>
              <a:t>Hodnocení formou vystavení prací</a:t>
            </a:r>
            <a:r>
              <a:rPr lang="cs-CZ" sz="2400" dirty="0"/>
              <a:t>, které bývá většinou doplněním některého z předchozích způsobů </a:t>
            </a:r>
            <a:r>
              <a:rPr lang="cs-CZ" sz="2400" dirty="0" smtClean="0"/>
              <a:t>(buď jen vybrané práce – reprezentativní; střídat, aby to někomu nebylo líto; vystavovat všechny práce, ať již dopadnou jakkoliv)</a:t>
            </a:r>
            <a:endParaRPr lang="cs-CZ" sz="2400" dirty="0"/>
          </a:p>
        </p:txBody>
      </p:sp>
      <p:pic>
        <p:nvPicPr>
          <p:cNvPr id="4" name="Obráze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32240" y="0"/>
            <a:ext cx="2411760" cy="1808820"/>
          </a:xfrm>
          <a:prstGeom prst="rect">
            <a:avLst/>
          </a:prstGeom>
        </p:spPr>
      </p:pic>
    </p:spTree>
    <p:extLst>
      <p:ext uri="{BB962C8B-B14F-4D97-AF65-F5344CB8AC3E}">
        <p14:creationId xmlns:p14="http://schemas.microsoft.com/office/powerpoint/2010/main" val="3222718883"/>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79512" y="260648"/>
            <a:ext cx="6341328" cy="1126172"/>
          </a:xfrm>
        </p:spPr>
        <p:txBody>
          <a:bodyPr>
            <a:normAutofit/>
          </a:bodyPr>
          <a:lstStyle/>
          <a:p>
            <a:pPr algn="ctr"/>
            <a:r>
              <a:rPr lang="cs-CZ" dirty="0" smtClean="0"/>
              <a:t>Hodnocení v tělesné výchově</a:t>
            </a:r>
            <a:endParaRPr lang="cs-CZ" dirty="0"/>
          </a:p>
        </p:txBody>
      </p:sp>
      <p:sp>
        <p:nvSpPr>
          <p:cNvPr id="3" name="Zástupný symbol pro obsah 2"/>
          <p:cNvSpPr>
            <a:spLocks noGrp="1"/>
          </p:cNvSpPr>
          <p:nvPr>
            <p:ph idx="1"/>
          </p:nvPr>
        </p:nvSpPr>
        <p:spPr>
          <a:xfrm>
            <a:off x="179512" y="1844824"/>
            <a:ext cx="8690208" cy="4824536"/>
          </a:xfrm>
        </p:spPr>
        <p:txBody>
          <a:bodyPr>
            <a:normAutofit lnSpcReduction="10000"/>
          </a:bodyPr>
          <a:lstStyle/>
          <a:p>
            <a:pPr marL="0" indent="0">
              <a:buNone/>
            </a:pPr>
            <a:r>
              <a:rPr lang="cs-CZ" dirty="0" smtClean="0"/>
              <a:t> </a:t>
            </a:r>
          </a:p>
          <a:p>
            <a:pPr>
              <a:buFont typeface="Wingdings" panose="05000000000000000000" pitchFamily="2" charset="2"/>
              <a:buChar char="§"/>
            </a:pPr>
            <a:r>
              <a:rPr lang="cs-CZ" dirty="0" smtClean="0"/>
              <a:t> </a:t>
            </a:r>
            <a:r>
              <a:rPr lang="cs-CZ" sz="2400" dirty="0" smtClean="0"/>
              <a:t>Většinou se do hodnocení promítá: žákův výkon, jeho připravenost k výuce a jeho aktivita (př. snaha zlepšit techniku) – rozdíl je často v poměru těchto součástí</a:t>
            </a:r>
          </a:p>
          <a:p>
            <a:pPr>
              <a:buFont typeface="Wingdings" panose="05000000000000000000" pitchFamily="2" charset="2"/>
              <a:buChar char="§"/>
            </a:pPr>
            <a:r>
              <a:rPr lang="cs-CZ" sz="2400" dirty="0" smtClean="0"/>
              <a:t>Součástí hodnocení by mohla být i úroveň teoretických znalostí (např. odborná terminologie, pravidla her) </a:t>
            </a:r>
          </a:p>
          <a:p>
            <a:pPr>
              <a:buFont typeface="Wingdings" panose="05000000000000000000" pitchFamily="2" charset="2"/>
              <a:buChar char="§"/>
            </a:pPr>
            <a:r>
              <a:rPr lang="cs-CZ" sz="2400" dirty="0"/>
              <a:t> </a:t>
            </a:r>
            <a:r>
              <a:rPr lang="cs-CZ" sz="2400" dirty="0" smtClean="0"/>
              <a:t>Tělesná zdatnost –  měřit podle individuální vztahové normy</a:t>
            </a:r>
          </a:p>
          <a:p>
            <a:pPr>
              <a:buFont typeface="Wingdings" panose="05000000000000000000" pitchFamily="2" charset="2"/>
              <a:buChar char="§"/>
            </a:pPr>
            <a:r>
              <a:rPr lang="cs-CZ" sz="2400" dirty="0" smtClean="0"/>
              <a:t> Portfolio žáka (srovnání jeho výkonů, pozorování změn v jeho pohybových a kondičních schopnostech)</a:t>
            </a:r>
          </a:p>
          <a:p>
            <a:pPr>
              <a:buFont typeface="Wingdings" panose="05000000000000000000" pitchFamily="2" charset="2"/>
              <a:buChar char="§"/>
            </a:pPr>
            <a:r>
              <a:rPr lang="cs-CZ" sz="2400" dirty="0" smtClean="0"/>
              <a:t>Kritéria (sestavená na základě RVP a s ohledem na věk žáků)</a:t>
            </a:r>
            <a:endParaRPr lang="cs-CZ" sz="2400" dirty="0"/>
          </a:p>
        </p:txBody>
      </p:sp>
      <p:pic>
        <p:nvPicPr>
          <p:cNvPr id="4" name="Obráze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20840" y="-87138"/>
            <a:ext cx="2348880" cy="2348880"/>
          </a:xfrm>
          <a:prstGeom prst="rect">
            <a:avLst/>
          </a:prstGeom>
        </p:spPr>
      </p:pic>
    </p:spTree>
    <p:extLst>
      <p:ext uri="{BB962C8B-B14F-4D97-AF65-F5344CB8AC3E}">
        <p14:creationId xmlns:p14="http://schemas.microsoft.com/office/powerpoint/2010/main" val="902124653"/>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46286" y="0"/>
            <a:ext cx="8229600" cy="980728"/>
          </a:xfrm>
        </p:spPr>
        <p:txBody>
          <a:bodyPr/>
          <a:lstStyle/>
          <a:p>
            <a:r>
              <a:rPr lang="cs-CZ" dirty="0"/>
              <a:t>Z</a:t>
            </a:r>
            <a:r>
              <a:rPr lang="cs-CZ" dirty="0" smtClean="0"/>
              <a:t>ajímavé a inspirativní texty</a:t>
            </a:r>
            <a:endParaRPr lang="cs-CZ" dirty="0"/>
          </a:p>
        </p:txBody>
      </p:sp>
      <p:sp>
        <p:nvSpPr>
          <p:cNvPr id="3" name="Zástupný symbol pro obsah 2"/>
          <p:cNvSpPr>
            <a:spLocks noGrp="1"/>
          </p:cNvSpPr>
          <p:nvPr>
            <p:ph idx="1"/>
          </p:nvPr>
        </p:nvSpPr>
        <p:spPr>
          <a:xfrm>
            <a:off x="460720" y="1772816"/>
            <a:ext cx="8229600" cy="4752528"/>
          </a:xfrm>
        </p:spPr>
        <p:txBody>
          <a:bodyPr>
            <a:noAutofit/>
          </a:bodyPr>
          <a:lstStyle/>
          <a:p>
            <a:r>
              <a:rPr lang="cs-CZ" sz="2400" b="1" dirty="0" smtClean="0"/>
              <a:t>Paleta </a:t>
            </a:r>
            <a:r>
              <a:rPr lang="cs-CZ" sz="2400" b="1" dirty="0"/>
              <a:t>hodnoticích situací a hodnoticích přístupů ve výtvarné </a:t>
            </a:r>
            <a:r>
              <a:rPr lang="cs-CZ" sz="2400" b="1" dirty="0" smtClean="0"/>
              <a:t>výchově - </a:t>
            </a:r>
            <a:r>
              <a:rPr lang="cs-CZ" sz="2400" i="1" dirty="0" smtClean="0"/>
              <a:t>Karla </a:t>
            </a:r>
            <a:r>
              <a:rPr lang="cs-CZ" sz="2400" i="1" dirty="0"/>
              <a:t>Brücknerová</a:t>
            </a:r>
            <a:endParaRPr lang="cs-CZ" sz="2400" dirty="0"/>
          </a:p>
          <a:p>
            <a:r>
              <a:rPr lang="cs-CZ" sz="2400" dirty="0" smtClean="0">
                <a:hlinkClick r:id="rId2"/>
              </a:rPr>
              <a:t>http</a:t>
            </a:r>
            <a:r>
              <a:rPr lang="cs-CZ" sz="2400" dirty="0">
                <a:hlinkClick r:id="rId2"/>
              </a:rPr>
              <a:t>://</a:t>
            </a:r>
            <a:r>
              <a:rPr lang="cs-CZ" sz="2400" dirty="0" smtClean="0">
                <a:hlinkClick r:id="rId2"/>
              </a:rPr>
              <a:t>www.phil.muni.cz/journals/index.php/studia-paedagogica/article/view/231/0</a:t>
            </a:r>
            <a:endParaRPr lang="cs-CZ" sz="2400" dirty="0" smtClean="0"/>
          </a:p>
          <a:p>
            <a:endParaRPr lang="cs-CZ" sz="2400" dirty="0"/>
          </a:p>
          <a:p>
            <a:r>
              <a:rPr lang="cs-CZ" sz="2400" dirty="0"/>
              <a:t>Hudební výchova – hodnotit, či nehodnotit? A pokud ano, tak jak?, </a:t>
            </a:r>
            <a:r>
              <a:rPr lang="cs-CZ" sz="2400" i="1" dirty="0"/>
              <a:t>L. a J. </a:t>
            </a:r>
            <a:r>
              <a:rPr lang="cs-CZ" sz="2400" i="1" dirty="0" err="1"/>
              <a:t>Mončekovi</a:t>
            </a:r>
            <a:endParaRPr lang="cs-CZ" sz="2400" dirty="0" smtClean="0"/>
          </a:p>
          <a:p>
            <a:r>
              <a:rPr lang="cs-CZ" sz="2400" dirty="0" smtClean="0"/>
              <a:t>Kritické listy, </a:t>
            </a:r>
            <a:r>
              <a:rPr lang="cs-CZ" sz="2400" dirty="0" smtClean="0">
                <a:hlinkClick r:id="rId3"/>
              </a:rPr>
              <a:t>http</a:t>
            </a:r>
            <a:r>
              <a:rPr lang="cs-CZ" sz="2400" dirty="0">
                <a:hlinkClick r:id="rId3"/>
              </a:rPr>
              <a:t>://</a:t>
            </a:r>
            <a:r>
              <a:rPr lang="cs-CZ" sz="2400" dirty="0" smtClean="0">
                <a:hlinkClick r:id="rId3"/>
              </a:rPr>
              <a:t>www.kritickemysleni.cz/klisty.php?co=29</a:t>
            </a:r>
            <a:endParaRPr lang="cs-CZ" sz="2400" dirty="0" smtClean="0"/>
          </a:p>
          <a:p>
            <a:endParaRPr lang="cs-CZ" sz="2400" dirty="0" smtClean="0"/>
          </a:p>
          <a:p>
            <a:r>
              <a:rPr lang="cs-CZ" sz="2400" dirty="0" smtClean="0"/>
              <a:t>A celá řada klasifikačních prací …</a:t>
            </a:r>
            <a:endParaRPr lang="cs-CZ" sz="2400" dirty="0"/>
          </a:p>
        </p:txBody>
      </p:sp>
    </p:spTree>
    <p:extLst>
      <p:ext uri="{BB962C8B-B14F-4D97-AF65-F5344CB8AC3E}">
        <p14:creationId xmlns:p14="http://schemas.microsoft.com/office/powerpoint/2010/main" val="588873603"/>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a:xfrm>
            <a:off x="827584" y="5301208"/>
            <a:ext cx="7543800" cy="1045880"/>
          </a:xfrm>
        </p:spPr>
        <p:txBody>
          <a:bodyPr>
            <a:normAutofit fontScale="90000"/>
          </a:bodyPr>
          <a:lstStyle/>
          <a:p>
            <a:pPr algn="ctr"/>
            <a:r>
              <a:rPr lang="cs-CZ" dirty="0" smtClean="0"/>
              <a:t>Žákovská portfolia / portfolia učení</a:t>
            </a:r>
            <a:endParaRPr lang="cs-CZ" dirty="0"/>
          </a:p>
        </p:txBody>
      </p:sp>
      <p:pic>
        <p:nvPicPr>
          <p:cNvPr id="4" name="Obráze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43808" y="188640"/>
            <a:ext cx="4176464" cy="3132348"/>
          </a:xfrm>
          <a:prstGeom prst="rect">
            <a:avLst/>
          </a:prstGeom>
        </p:spPr>
      </p:pic>
    </p:spTree>
    <p:extLst>
      <p:ext uri="{BB962C8B-B14F-4D97-AF65-F5344CB8AC3E}">
        <p14:creationId xmlns:p14="http://schemas.microsoft.com/office/powerpoint/2010/main" val="2287624457"/>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80528" y="356353"/>
            <a:ext cx="7827208" cy="982156"/>
          </a:xfrm>
        </p:spPr>
        <p:txBody>
          <a:bodyPr>
            <a:normAutofit/>
          </a:bodyPr>
          <a:lstStyle/>
          <a:p>
            <a:pPr algn="ctr"/>
            <a:r>
              <a:rPr lang="cs-CZ" dirty="0" smtClean="0"/>
              <a:t>Žákovsk</a:t>
            </a:r>
            <a:r>
              <a:rPr lang="cs-CZ" dirty="0"/>
              <a:t>é</a:t>
            </a:r>
            <a:r>
              <a:rPr lang="cs-CZ" dirty="0" smtClean="0"/>
              <a:t> portfolio</a:t>
            </a:r>
            <a:endParaRPr lang="cs-CZ" dirty="0"/>
          </a:p>
        </p:txBody>
      </p:sp>
      <p:sp>
        <p:nvSpPr>
          <p:cNvPr id="3" name="Zástupný symbol pro obsah 2"/>
          <p:cNvSpPr>
            <a:spLocks noGrp="1"/>
          </p:cNvSpPr>
          <p:nvPr>
            <p:ph idx="1"/>
          </p:nvPr>
        </p:nvSpPr>
        <p:spPr>
          <a:xfrm>
            <a:off x="251520" y="1845734"/>
            <a:ext cx="8640959" cy="4463586"/>
          </a:xfrm>
        </p:spPr>
        <p:txBody>
          <a:bodyPr>
            <a:normAutofit/>
          </a:bodyPr>
          <a:lstStyle/>
          <a:p>
            <a:pPr>
              <a:buFont typeface="Wingdings" panose="05000000000000000000" pitchFamily="2" charset="2"/>
              <a:buChar char="§"/>
            </a:pPr>
            <a:r>
              <a:rPr lang="cs-CZ" dirty="0" smtClean="0"/>
              <a:t> Uspořádaný </a:t>
            </a:r>
            <a:r>
              <a:rPr lang="cs-CZ" dirty="0"/>
              <a:t>soubor prací žáka shromážděný za určité období, který poskytuje rozmanité informace o výsledcích, vývoji a pokroku </a:t>
            </a:r>
            <a:r>
              <a:rPr lang="cs-CZ" dirty="0" smtClean="0"/>
              <a:t>žáka. </a:t>
            </a:r>
          </a:p>
          <a:p>
            <a:pPr>
              <a:buFont typeface="Wingdings" panose="05000000000000000000" pitchFamily="2" charset="2"/>
              <a:buChar char="§"/>
            </a:pPr>
            <a:r>
              <a:rPr lang="cs-CZ" dirty="0"/>
              <a:t> </a:t>
            </a:r>
            <a:r>
              <a:rPr lang="cs-CZ" dirty="0" smtClean="0"/>
              <a:t>Princip </a:t>
            </a:r>
            <a:r>
              <a:rPr lang="cs-CZ" dirty="0"/>
              <a:t>portfolia spočívá v </a:t>
            </a:r>
            <a:r>
              <a:rPr lang="cs-CZ" b="1" dirty="0"/>
              <a:t>průběžném </a:t>
            </a:r>
            <a:r>
              <a:rPr lang="cs-CZ" b="1" dirty="0" smtClean="0"/>
              <a:t>archivování </a:t>
            </a:r>
            <a:r>
              <a:rPr lang="cs-CZ" dirty="0" smtClean="0"/>
              <a:t>(práci vždy označit datem,  případně dalšími informacemi), </a:t>
            </a:r>
            <a:r>
              <a:rPr lang="cs-CZ" dirty="0"/>
              <a:t>výběru a třídění výsledků činností žáků, jejichž prostřednictvím je následně mapován individuální vývoj </a:t>
            </a:r>
            <a:r>
              <a:rPr lang="cs-CZ" dirty="0" smtClean="0"/>
              <a:t>žáka.</a:t>
            </a:r>
          </a:p>
          <a:p>
            <a:pPr>
              <a:buFont typeface="Wingdings" panose="05000000000000000000" pitchFamily="2" charset="2"/>
              <a:buChar char="§"/>
            </a:pPr>
            <a:r>
              <a:rPr lang="cs-CZ" dirty="0" smtClean="0"/>
              <a:t>Tím, že žákům neustále připomínáme, že práce, kterou v současnosti odvádí, je lepší než ta minulá, podpoříme v nich </a:t>
            </a:r>
            <a:r>
              <a:rPr lang="cs-CZ" b="1" dirty="0" smtClean="0"/>
              <a:t>rozvoj růstového myšlení. </a:t>
            </a:r>
          </a:p>
          <a:p>
            <a:pPr>
              <a:buFont typeface="Wingdings" panose="05000000000000000000" pitchFamily="2" charset="2"/>
              <a:buChar char="§"/>
            </a:pPr>
            <a:r>
              <a:rPr lang="cs-CZ" dirty="0" smtClean="0"/>
              <a:t> Protože </a:t>
            </a:r>
            <a:r>
              <a:rPr lang="cs-CZ" dirty="0"/>
              <a:t>prostřednictvím žákovského portfolia je možné sledovat výkony žáka v situacích, které se velmi blíží reálným podmínkám, hovoří se o něm jako o </a:t>
            </a:r>
            <a:r>
              <a:rPr lang="cs-CZ" b="1" dirty="0"/>
              <a:t>typu autentického </a:t>
            </a:r>
            <a:r>
              <a:rPr lang="cs-CZ" b="1" dirty="0" smtClean="0"/>
              <a:t>hodnocení.</a:t>
            </a:r>
            <a:endParaRPr lang="cs-CZ" b="1" dirty="0"/>
          </a:p>
          <a:p>
            <a:pPr>
              <a:buFont typeface="Wingdings" panose="05000000000000000000" pitchFamily="2" charset="2"/>
              <a:buChar char="§"/>
            </a:pPr>
            <a:r>
              <a:rPr lang="cs-CZ" dirty="0" smtClean="0"/>
              <a:t> </a:t>
            </a:r>
            <a:r>
              <a:rPr lang="cs-CZ" dirty="0"/>
              <a:t>M</a:t>
            </a:r>
            <a:r>
              <a:rPr lang="cs-CZ" dirty="0" smtClean="0"/>
              <a:t>yšlenka </a:t>
            </a:r>
            <a:r>
              <a:rPr lang="cs-CZ" dirty="0"/>
              <a:t>žákovského portfolia byla inspirována </a:t>
            </a:r>
            <a:r>
              <a:rPr lang="cs-CZ" b="1" dirty="0"/>
              <a:t>prací umělců, muzikantů, spisovatelů, myslitelů či vynálezců </a:t>
            </a:r>
            <a:r>
              <a:rPr lang="cs-CZ" dirty="0"/>
              <a:t>– ti si shromažďují všechny své nápady, dílčí texty a práce či otázky, které potom používají jako inspiraci pro svou další </a:t>
            </a:r>
            <a:r>
              <a:rPr lang="cs-CZ" dirty="0" smtClean="0"/>
              <a:t>práci.</a:t>
            </a:r>
            <a:endParaRPr lang="cs-CZ" dirty="0"/>
          </a:p>
          <a:p>
            <a:pPr>
              <a:buFont typeface="Wingdings" panose="05000000000000000000" pitchFamily="2" charset="2"/>
              <a:buChar char="§"/>
            </a:pPr>
            <a:endParaRPr lang="cs-CZ" dirty="0" smtClean="0"/>
          </a:p>
        </p:txBody>
      </p:sp>
      <p:pic>
        <p:nvPicPr>
          <p:cNvPr id="5" name="Obrázek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16216" y="1"/>
            <a:ext cx="2474654" cy="1855990"/>
          </a:xfrm>
          <a:prstGeom prst="rect">
            <a:avLst/>
          </a:prstGeom>
        </p:spPr>
      </p:pic>
    </p:spTree>
    <p:extLst>
      <p:ext uri="{BB962C8B-B14F-4D97-AF65-F5344CB8AC3E}">
        <p14:creationId xmlns:p14="http://schemas.microsoft.com/office/powerpoint/2010/main" val="3868760113"/>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523654"/>
            <a:ext cx="6408712" cy="736068"/>
          </a:xfrm>
        </p:spPr>
        <p:txBody>
          <a:bodyPr/>
          <a:lstStyle/>
          <a:p>
            <a:pPr algn="ctr"/>
            <a:r>
              <a:rPr lang="cs-CZ" dirty="0" smtClean="0"/>
              <a:t>Základní druhy portfolií</a:t>
            </a:r>
            <a:endParaRPr lang="cs-CZ" dirty="0"/>
          </a:p>
        </p:txBody>
      </p:sp>
      <p:sp>
        <p:nvSpPr>
          <p:cNvPr id="3" name="Zástupný symbol pro obsah 2"/>
          <p:cNvSpPr>
            <a:spLocks noGrp="1"/>
          </p:cNvSpPr>
          <p:nvPr>
            <p:ph idx="1"/>
          </p:nvPr>
        </p:nvSpPr>
        <p:spPr>
          <a:xfrm>
            <a:off x="251520" y="1988840"/>
            <a:ext cx="8712967" cy="4536504"/>
          </a:xfrm>
        </p:spPr>
        <p:txBody>
          <a:bodyPr>
            <a:normAutofit lnSpcReduction="10000"/>
          </a:bodyPr>
          <a:lstStyle/>
          <a:p>
            <a:r>
              <a:rPr lang="cs-CZ" i="1" dirty="0">
                <a:solidFill>
                  <a:srgbClr val="FF0000"/>
                </a:solidFill>
              </a:rPr>
              <a:t>Prezentační (výběrové) portfolio</a:t>
            </a:r>
            <a:r>
              <a:rPr lang="cs-CZ" dirty="0">
                <a:solidFill>
                  <a:srgbClr val="FF0000"/>
                </a:solidFill>
              </a:rPr>
              <a:t> obsahuje promyšlený soubor omezeného množství žákovských prací, jeho účelem je představit </a:t>
            </a:r>
            <a:r>
              <a:rPr lang="cs-CZ" b="1" dirty="0">
                <a:solidFill>
                  <a:srgbClr val="FF0000"/>
                </a:solidFill>
              </a:rPr>
              <a:t>to nejlepší, co žák dokázal</a:t>
            </a:r>
            <a:r>
              <a:rPr lang="cs-CZ" dirty="0">
                <a:solidFill>
                  <a:srgbClr val="FF0000"/>
                </a:solidFill>
              </a:rPr>
              <a:t>. Je většinou určeno pro veřejnou prezentaci. </a:t>
            </a:r>
          </a:p>
          <a:p>
            <a:r>
              <a:rPr lang="cs-CZ" dirty="0">
                <a:solidFill>
                  <a:schemeClr val="accent1">
                    <a:lumMod val="50000"/>
                  </a:schemeClr>
                </a:solidFill>
              </a:rPr>
              <a:t>Dokumentační portfolio obsahuje práce, které dokumentují žákův vývoj vzhledem k cílům vzdělávání. Na výběru těchto dokumentů spolupracuje učitel s žákem. </a:t>
            </a:r>
          </a:p>
          <a:p>
            <a:r>
              <a:rPr lang="cs-CZ" b="1" i="1" dirty="0" smtClean="0"/>
              <a:t>Pracovní </a:t>
            </a:r>
            <a:r>
              <a:rPr lang="cs-CZ" b="1" i="1" dirty="0"/>
              <a:t>portfolio</a:t>
            </a:r>
            <a:r>
              <a:rPr lang="cs-CZ" dirty="0"/>
              <a:t> obsahuje velké množství dokladů o učení, které </a:t>
            </a:r>
            <a:r>
              <a:rPr lang="cs-CZ" b="1" dirty="0"/>
              <a:t>vybírá sám </a:t>
            </a:r>
            <a:r>
              <a:rPr lang="cs-CZ" b="1" dirty="0" smtClean="0"/>
              <a:t>žák </a:t>
            </a:r>
            <a:r>
              <a:rPr lang="cs-CZ" dirty="0" smtClean="0"/>
              <a:t>– to dokumentuje </a:t>
            </a:r>
            <a:r>
              <a:rPr lang="cs-CZ" dirty="0"/>
              <a:t>každodenní práci žáka, jeho majitelem je žák – portfolio tedy obsahuje to, co má význam pro jednotlivé žáky. Kromě dokončených prací obsahuje rovněž jejich </a:t>
            </a:r>
            <a:r>
              <a:rPr lang="cs-CZ" b="1" dirty="0"/>
              <a:t>rozpracované verze</a:t>
            </a:r>
            <a:r>
              <a:rPr lang="cs-CZ" dirty="0"/>
              <a:t>, které dokumentují žákův vývoj a </a:t>
            </a:r>
            <a:r>
              <a:rPr lang="cs-CZ" dirty="0" smtClean="0"/>
              <a:t>pokrok.</a:t>
            </a:r>
          </a:p>
          <a:p>
            <a:r>
              <a:rPr lang="cs-CZ" dirty="0" smtClean="0"/>
              <a:t>Na </a:t>
            </a:r>
            <a:r>
              <a:rPr lang="cs-CZ" dirty="0"/>
              <a:t>některých školách funguje tzv. </a:t>
            </a:r>
            <a:r>
              <a:rPr lang="cs-CZ" b="1" dirty="0"/>
              <a:t>tematické </a:t>
            </a:r>
            <a:r>
              <a:rPr lang="cs-CZ" b="1" dirty="0" smtClean="0"/>
              <a:t>portfolio</a:t>
            </a:r>
            <a:r>
              <a:rPr lang="cs-CZ" i="1" dirty="0" smtClean="0"/>
              <a:t>, </a:t>
            </a:r>
            <a:r>
              <a:rPr lang="cs-CZ" dirty="0" smtClean="0"/>
              <a:t>jehož </a:t>
            </a:r>
            <a:r>
              <a:rPr lang="cs-CZ" dirty="0"/>
              <a:t>vytváření vychází z vyučovacích předmětů, </a:t>
            </a:r>
            <a:r>
              <a:rPr lang="cs-CZ" dirty="0" smtClean="0"/>
              <a:t>např</a:t>
            </a:r>
            <a:r>
              <a:rPr lang="cs-CZ" dirty="0"/>
              <a:t>. portfolio literární v podobě čtenářského deníku. </a:t>
            </a:r>
            <a:r>
              <a:rPr lang="cs-CZ" dirty="0" smtClean="0"/>
              <a:t>Podobně lze využít portfolio zaměřené na nějaký interdisciplinární projekt. </a:t>
            </a:r>
            <a:endParaRPr lang="cs-CZ" dirty="0"/>
          </a:p>
        </p:txBody>
      </p:sp>
      <p:pic>
        <p:nvPicPr>
          <p:cNvPr id="6" name="Obrázek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08711" y="0"/>
            <a:ext cx="2582159" cy="1936619"/>
          </a:xfrm>
          <a:prstGeom prst="rect">
            <a:avLst/>
          </a:prstGeom>
        </p:spPr>
      </p:pic>
    </p:spTree>
    <p:extLst>
      <p:ext uri="{BB962C8B-B14F-4D97-AF65-F5344CB8AC3E}">
        <p14:creationId xmlns:p14="http://schemas.microsoft.com/office/powerpoint/2010/main" val="1978038061"/>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48411" y="404664"/>
            <a:ext cx="7543800" cy="766132"/>
          </a:xfrm>
        </p:spPr>
        <p:txBody>
          <a:bodyPr/>
          <a:lstStyle/>
          <a:p>
            <a:pPr algn="ctr"/>
            <a:r>
              <a:rPr lang="cs-CZ" b="1" dirty="0" smtClean="0"/>
              <a:t>Obsah portfolia</a:t>
            </a:r>
            <a:endParaRPr lang="cs-CZ" b="1" dirty="0"/>
          </a:p>
        </p:txBody>
      </p:sp>
      <p:sp>
        <p:nvSpPr>
          <p:cNvPr id="3" name="Zástupný symbol pro obsah 2"/>
          <p:cNvSpPr>
            <a:spLocks noGrp="1"/>
          </p:cNvSpPr>
          <p:nvPr>
            <p:ph idx="1"/>
          </p:nvPr>
        </p:nvSpPr>
        <p:spPr>
          <a:xfrm>
            <a:off x="251520" y="1845734"/>
            <a:ext cx="8784975" cy="4463586"/>
          </a:xfrm>
        </p:spPr>
        <p:txBody>
          <a:bodyPr>
            <a:normAutofit/>
          </a:bodyPr>
          <a:lstStyle/>
          <a:p>
            <a:r>
              <a:rPr lang="cs-CZ" b="1" dirty="0"/>
              <a:t>Obsah portfolia</a:t>
            </a:r>
            <a:r>
              <a:rPr lang="cs-CZ" dirty="0"/>
              <a:t> se liší podle jeho druhu. </a:t>
            </a:r>
            <a:endParaRPr lang="cs-CZ" dirty="0" smtClean="0"/>
          </a:p>
          <a:p>
            <a:r>
              <a:rPr lang="cs-CZ" dirty="0" smtClean="0"/>
              <a:t>Do </a:t>
            </a:r>
            <a:r>
              <a:rPr lang="cs-CZ" dirty="0"/>
              <a:t>portfolií mohou být ukládány různé typy žákovských produktů, písemných prací, pracovních listů, sebehodnotících listů apod. </a:t>
            </a:r>
            <a:endParaRPr lang="cs-CZ" dirty="0" smtClean="0"/>
          </a:p>
          <a:p>
            <a:r>
              <a:rPr lang="cs-CZ" dirty="0" smtClean="0"/>
              <a:t>Součástí </a:t>
            </a:r>
            <a:r>
              <a:rPr lang="cs-CZ" dirty="0"/>
              <a:t>portfolia měla být rovněž </a:t>
            </a:r>
            <a:r>
              <a:rPr lang="cs-CZ" b="1" dirty="0"/>
              <a:t>pravidla pro výběr produktů</a:t>
            </a:r>
            <a:r>
              <a:rPr lang="cs-CZ" dirty="0"/>
              <a:t>, </a:t>
            </a:r>
            <a:r>
              <a:rPr lang="cs-CZ" b="1" dirty="0"/>
              <a:t>kritéria hodnocení a reflexe provedená žákem</a:t>
            </a:r>
            <a:r>
              <a:rPr lang="cs-CZ" dirty="0"/>
              <a:t>. </a:t>
            </a:r>
            <a:endParaRPr lang="cs-CZ" dirty="0" smtClean="0"/>
          </a:p>
          <a:p>
            <a:r>
              <a:rPr lang="cs-CZ" dirty="0" smtClean="0"/>
              <a:t>Veškeré </a:t>
            </a:r>
            <a:r>
              <a:rPr lang="cs-CZ" dirty="0"/>
              <a:t>dokumenty v portfoliu by měly být řazeny </a:t>
            </a:r>
            <a:r>
              <a:rPr lang="cs-CZ" b="1" dirty="0"/>
              <a:t>chronologicky</a:t>
            </a:r>
            <a:r>
              <a:rPr lang="cs-CZ" dirty="0"/>
              <a:t> a u všech by mělo být uváděno </a:t>
            </a:r>
            <a:r>
              <a:rPr lang="cs-CZ" b="1" dirty="0"/>
              <a:t>datum jejich vzniku</a:t>
            </a:r>
            <a:r>
              <a:rPr lang="cs-CZ" dirty="0" smtClean="0"/>
              <a:t>.</a:t>
            </a:r>
          </a:p>
          <a:p>
            <a:r>
              <a:rPr lang="cs-CZ" dirty="0" smtClean="0"/>
              <a:t>Klíčové </a:t>
            </a:r>
            <a:r>
              <a:rPr lang="cs-CZ" dirty="0"/>
              <a:t>však je, aby učitelé dali žákům jasný rámec, jak má portfolio vypadat, a ukazovat jim jeho smysl. </a:t>
            </a:r>
            <a:endParaRPr lang="cs-CZ" dirty="0" smtClean="0"/>
          </a:p>
          <a:p>
            <a:r>
              <a:rPr lang="cs-CZ" dirty="0" smtClean="0"/>
              <a:t>Ačkoliv </a:t>
            </a:r>
            <a:r>
              <a:rPr lang="cs-CZ" dirty="0"/>
              <a:t>obsah portfolia je podstatný, zásadní roli sehrává </a:t>
            </a:r>
            <a:r>
              <a:rPr lang="cs-CZ" b="1" dirty="0"/>
              <a:t>osobnost učitele</a:t>
            </a:r>
            <a:r>
              <a:rPr lang="cs-CZ" dirty="0"/>
              <a:t>, který žákům dává jasný rámec toho, jak má portfolio vypadat, ukazuje jim jeho účel, vede je k činnostem, které tento účel naplňují. </a:t>
            </a:r>
          </a:p>
          <a:p>
            <a:endParaRPr lang="cs-CZ" dirty="0"/>
          </a:p>
        </p:txBody>
      </p:sp>
      <p:pic>
        <p:nvPicPr>
          <p:cNvPr id="4" name="Obráze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08711" y="0"/>
            <a:ext cx="2582159" cy="1936619"/>
          </a:xfrm>
          <a:prstGeom prst="rect">
            <a:avLst/>
          </a:prstGeom>
        </p:spPr>
      </p:pic>
    </p:spTree>
    <p:extLst>
      <p:ext uri="{BB962C8B-B14F-4D97-AF65-F5344CB8AC3E}">
        <p14:creationId xmlns:p14="http://schemas.microsoft.com/office/powerpoint/2010/main" val="19142426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52CC394-FC08-45F0-BC58-D932C44556AF}"/>
              </a:ext>
            </a:extLst>
          </p:cNvPr>
          <p:cNvSpPr>
            <a:spLocks noGrp="1"/>
          </p:cNvSpPr>
          <p:nvPr>
            <p:ph type="title"/>
          </p:nvPr>
        </p:nvSpPr>
        <p:spPr>
          <a:xfrm>
            <a:off x="323528" y="188640"/>
            <a:ext cx="6347713" cy="1320800"/>
          </a:xfrm>
        </p:spPr>
        <p:txBody>
          <a:bodyPr>
            <a:normAutofit fontScale="90000"/>
          </a:bodyPr>
          <a:lstStyle/>
          <a:p>
            <a:r>
              <a:rPr lang="cs-CZ" dirty="0"/>
              <a:t>Známky za znalosti a dovednosti, písmena za … - Gymnázium Thomase Manna</a:t>
            </a:r>
          </a:p>
        </p:txBody>
      </p:sp>
      <p:sp>
        <p:nvSpPr>
          <p:cNvPr id="3" name="Zástupný symbol pro obsah 2">
            <a:extLst>
              <a:ext uri="{FF2B5EF4-FFF2-40B4-BE49-F238E27FC236}">
                <a16:creationId xmlns:a16="http://schemas.microsoft.com/office/drawing/2014/main" id="{12571B18-BE09-4EA7-AB6B-D557F28C6E69}"/>
              </a:ext>
            </a:extLst>
          </p:cNvPr>
          <p:cNvSpPr>
            <a:spLocks noGrp="1"/>
          </p:cNvSpPr>
          <p:nvPr>
            <p:ph idx="1"/>
          </p:nvPr>
        </p:nvSpPr>
        <p:spPr>
          <a:xfrm>
            <a:off x="99621" y="1916832"/>
            <a:ext cx="3482468" cy="4697410"/>
          </a:xfrm>
        </p:spPr>
        <p:txBody>
          <a:bodyPr>
            <a:normAutofit lnSpcReduction="10000"/>
          </a:bodyPr>
          <a:lstStyle/>
          <a:p>
            <a:pPr marL="0" indent="0">
              <a:buNone/>
            </a:pPr>
            <a:r>
              <a:rPr lang="cs-CZ" dirty="0"/>
              <a:t>Čtvrtletní a pololetní hodnocení vyjádřené klasifikačním stupněm 1-5 se doplňuje o </a:t>
            </a:r>
            <a:r>
              <a:rPr lang="cs-CZ" b="1" dirty="0"/>
              <a:t>písmena s číslem, která vyjadřují žákův přístup k předmětu, výuce a učení</a:t>
            </a:r>
            <a:r>
              <a:rPr lang="cs-CZ" dirty="0"/>
              <a:t>. Písmena s číslem se udělují dle převažujícího chování žáka v daném předmětu za každé čtvrtletí. Jedná se o informační hodnocení, které se neobjevuje na vysvědčení, nicméně ovlivní výslednou klasifikaci dle ustanovení 9.1 odstavec h) Školního řádu. </a:t>
            </a:r>
          </a:p>
          <a:p>
            <a:r>
              <a:rPr lang="cs-CZ" dirty="0"/>
              <a:t>Zdroj: </a:t>
            </a:r>
            <a:r>
              <a:rPr lang="cs-CZ" dirty="0">
                <a:hlinkClick r:id="rId2"/>
              </a:rPr>
              <a:t>http://gymnaziumtm.cz/pro-studenty/dokumenty-skoly</a:t>
            </a:r>
            <a:endParaRPr lang="cs-CZ" dirty="0"/>
          </a:p>
          <a:p>
            <a:endParaRPr lang="cs-CZ" dirty="0"/>
          </a:p>
        </p:txBody>
      </p:sp>
      <p:pic>
        <p:nvPicPr>
          <p:cNvPr id="5" name="Obrázek 4">
            <a:extLst>
              <a:ext uri="{FF2B5EF4-FFF2-40B4-BE49-F238E27FC236}">
                <a16:creationId xmlns:a16="http://schemas.microsoft.com/office/drawing/2014/main" id="{F8072503-145E-43F9-B15E-05027315DE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7648" y="1730968"/>
            <a:ext cx="5560953" cy="4883274"/>
          </a:xfrm>
          <a:prstGeom prst="rect">
            <a:avLst/>
          </a:prstGeom>
        </p:spPr>
      </p:pic>
    </p:spTree>
    <p:extLst>
      <p:ext uri="{BB962C8B-B14F-4D97-AF65-F5344CB8AC3E}">
        <p14:creationId xmlns:p14="http://schemas.microsoft.com/office/powerpoint/2010/main" val="605504611"/>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Portfolia pohledem výzkumů</a:t>
            </a:r>
            <a:endParaRPr lang="cs-CZ" dirty="0"/>
          </a:p>
        </p:txBody>
      </p:sp>
      <p:sp>
        <p:nvSpPr>
          <p:cNvPr id="3" name="Zástupný symbol pro obsah 2"/>
          <p:cNvSpPr>
            <a:spLocks noGrp="1"/>
          </p:cNvSpPr>
          <p:nvPr>
            <p:ph idx="1"/>
          </p:nvPr>
        </p:nvSpPr>
        <p:spPr>
          <a:xfrm>
            <a:off x="306284" y="1942935"/>
            <a:ext cx="8577152" cy="4823626"/>
          </a:xfrm>
        </p:spPr>
        <p:txBody>
          <a:bodyPr>
            <a:normAutofit/>
          </a:bodyPr>
          <a:lstStyle/>
          <a:p>
            <a:pPr>
              <a:buFont typeface="Wingdings" panose="05000000000000000000" pitchFamily="2" charset="2"/>
              <a:buChar char="§"/>
            </a:pPr>
            <a:r>
              <a:rPr lang="cs-CZ" dirty="0" smtClean="0"/>
              <a:t> V USA se začaly používat pro </a:t>
            </a:r>
            <a:r>
              <a:rPr lang="cs-CZ" dirty="0" err="1" smtClean="0"/>
              <a:t>sumativní</a:t>
            </a:r>
            <a:r>
              <a:rPr lang="cs-CZ" dirty="0" smtClean="0"/>
              <a:t> účely (centrální hodnocení, porovnávání škol - v</a:t>
            </a:r>
            <a:r>
              <a:rPr lang="cs-CZ" dirty="0"/>
              <a:t> psaní a matematice ve státech Vermont, Kentucky a </a:t>
            </a:r>
            <a:r>
              <a:rPr lang="cs-CZ" dirty="0" smtClean="0"/>
              <a:t>Kalifornie)</a:t>
            </a:r>
          </a:p>
          <a:p>
            <a:pPr>
              <a:buFont typeface="Wingdings" panose="05000000000000000000" pitchFamily="2" charset="2"/>
              <a:buChar char="§"/>
            </a:pPr>
            <a:r>
              <a:rPr lang="cs-CZ" dirty="0" smtClean="0"/>
              <a:t> Žáci </a:t>
            </a:r>
            <a:r>
              <a:rPr lang="cs-CZ" dirty="0"/>
              <a:t>vybírali svých 5–7 nejlepších prací za celý rok a tato portfolia byla potom jako celek </a:t>
            </a:r>
            <a:r>
              <a:rPr lang="cs-CZ" dirty="0" smtClean="0"/>
              <a:t>hodnocena. </a:t>
            </a:r>
          </a:p>
          <a:p>
            <a:pPr>
              <a:buFont typeface="Wingdings" panose="05000000000000000000" pitchFamily="2" charset="2"/>
              <a:buChar char="§"/>
            </a:pPr>
            <a:r>
              <a:rPr lang="cs-CZ" dirty="0" smtClean="0"/>
              <a:t> Ačkoliv </a:t>
            </a:r>
            <a:r>
              <a:rPr lang="cs-CZ" dirty="0"/>
              <a:t>se používání portfolií pro porovnávání škol neosvědčilo, </a:t>
            </a:r>
            <a:r>
              <a:rPr lang="cs-CZ" b="1" dirty="0"/>
              <a:t>vedlo ke změně </a:t>
            </a:r>
            <a:r>
              <a:rPr lang="cs-CZ" b="1" dirty="0" smtClean="0"/>
              <a:t>výuky: </a:t>
            </a:r>
            <a:r>
              <a:rPr lang="cs-CZ" dirty="0" smtClean="0"/>
              <a:t>Vyučovací </a:t>
            </a:r>
            <a:r>
              <a:rPr lang="cs-CZ" dirty="0"/>
              <a:t>hodiny byly </a:t>
            </a:r>
            <a:r>
              <a:rPr lang="cs-CZ" b="1" dirty="0"/>
              <a:t>více orientovány na žáka, žáci začali za své učení </a:t>
            </a:r>
            <a:r>
              <a:rPr lang="cs-CZ" b="1" dirty="0" smtClean="0"/>
              <a:t>a jeho </a:t>
            </a:r>
            <a:r>
              <a:rPr lang="cs-CZ" b="1" dirty="0"/>
              <a:t>monitorování přebírat zodpovědnost. Učitelé věnovali více času promýšlení a plánování aktivit, skupinové výuce, v hodinách se více zaměřovali na proces psaní a jeho analýzu </a:t>
            </a:r>
            <a:r>
              <a:rPr lang="cs-CZ" dirty="0"/>
              <a:t>(oproti doposud preferované gramatice), žákům pokládali otevřené otázky komplexnější povahy (</a:t>
            </a:r>
            <a:r>
              <a:rPr lang="cs-CZ" dirty="0" err="1"/>
              <a:t>Evers</a:t>
            </a:r>
            <a:r>
              <a:rPr lang="cs-CZ" dirty="0"/>
              <a:t> a </a:t>
            </a:r>
            <a:r>
              <a:rPr lang="cs-CZ" dirty="0" err="1"/>
              <a:t>Walberg</a:t>
            </a:r>
            <a:r>
              <a:rPr lang="cs-CZ" dirty="0"/>
              <a:t>, 2004</a:t>
            </a:r>
            <a:r>
              <a:rPr lang="cs-CZ" dirty="0" smtClean="0"/>
              <a:t>).</a:t>
            </a:r>
          </a:p>
          <a:p>
            <a:pPr>
              <a:buFont typeface="Wingdings" panose="05000000000000000000" pitchFamily="2" charset="2"/>
              <a:buChar char="§"/>
            </a:pPr>
            <a:r>
              <a:rPr lang="cs-CZ" dirty="0" smtClean="0"/>
              <a:t> V</a:t>
            </a:r>
            <a:r>
              <a:rPr lang="cs-CZ" dirty="0"/>
              <a:t> souvislosti s jeho zaváděním do výuky se začaly prosazovat nové metody a formy práce. </a:t>
            </a:r>
          </a:p>
        </p:txBody>
      </p:sp>
    </p:spTree>
    <p:extLst>
      <p:ext uri="{BB962C8B-B14F-4D97-AF65-F5344CB8AC3E}">
        <p14:creationId xmlns:p14="http://schemas.microsoft.com/office/powerpoint/2010/main" val="1106433567"/>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27584" y="692696"/>
            <a:ext cx="7543800" cy="1450757"/>
          </a:xfrm>
        </p:spPr>
        <p:txBody>
          <a:bodyPr>
            <a:normAutofit fontScale="90000"/>
          </a:bodyPr>
          <a:lstStyle/>
          <a:p>
            <a:pPr algn="ctr"/>
            <a:r>
              <a:rPr lang="cs-CZ" b="1" dirty="0"/>
              <a:t>Příklad využití žákovského portfolia v </a:t>
            </a:r>
            <a:r>
              <a:rPr lang="cs-CZ" b="1" dirty="0" smtClean="0"/>
              <a:t>jazycích</a:t>
            </a:r>
            <a:r>
              <a:rPr lang="cs-CZ" dirty="0"/>
              <a:t/>
            </a:r>
            <a:br>
              <a:rPr lang="cs-CZ" dirty="0"/>
            </a:br>
            <a:endParaRPr lang="cs-CZ" dirty="0"/>
          </a:p>
        </p:txBody>
      </p:sp>
      <p:sp>
        <p:nvSpPr>
          <p:cNvPr id="3" name="Zástupný symbol pro obsah 2"/>
          <p:cNvSpPr>
            <a:spLocks noGrp="1"/>
          </p:cNvSpPr>
          <p:nvPr>
            <p:ph idx="1"/>
          </p:nvPr>
        </p:nvSpPr>
        <p:spPr>
          <a:xfrm>
            <a:off x="179512" y="1753510"/>
            <a:ext cx="8568951" cy="4339786"/>
          </a:xfrm>
        </p:spPr>
        <p:txBody>
          <a:bodyPr>
            <a:normAutofit/>
          </a:bodyPr>
          <a:lstStyle/>
          <a:p>
            <a:r>
              <a:rPr lang="cs-CZ" dirty="0" smtClean="0"/>
              <a:t>Využití </a:t>
            </a:r>
            <a:r>
              <a:rPr lang="cs-CZ" dirty="0"/>
              <a:t>zejména při písemném vyjadřování (eseje, slohové práce, tzv. dílny psaní). </a:t>
            </a:r>
            <a:endParaRPr lang="cs-CZ" dirty="0" smtClean="0"/>
          </a:p>
          <a:p>
            <a:r>
              <a:rPr lang="cs-CZ" dirty="0" smtClean="0"/>
              <a:t>Na </a:t>
            </a:r>
            <a:r>
              <a:rPr lang="cs-CZ" dirty="0"/>
              <a:t>základě analýzy několika textů může učitel (žáci sami či spolužáci) pozorovat a porovnávat své produkty, sledovat, zda a jak se žák zdokonaluje v užívání slovních obratů, jak se rozvinula jeho dovednost členit text na odstavce, zda text nabývá na obsahu i smysluplnosti apod</a:t>
            </a:r>
            <a:r>
              <a:rPr lang="cs-CZ" dirty="0" smtClean="0"/>
              <a:t>.</a:t>
            </a:r>
          </a:p>
          <a:p>
            <a:r>
              <a:rPr lang="cs-CZ" dirty="0" smtClean="0"/>
              <a:t>Učitel </a:t>
            </a:r>
            <a:r>
              <a:rPr lang="cs-CZ" dirty="0"/>
              <a:t>může společně s žáky sledovat, jak si žáci určitou dovednost osvojili, zda se jejich výkony zlepšují, či zda stagnují. </a:t>
            </a:r>
            <a:endParaRPr lang="cs-CZ" dirty="0" smtClean="0"/>
          </a:p>
          <a:p>
            <a:r>
              <a:rPr lang="cs-CZ" dirty="0" smtClean="0"/>
              <a:t>Produkty </a:t>
            </a:r>
            <a:r>
              <a:rPr lang="cs-CZ" dirty="0"/>
              <a:t>v portfoliu pomáhají rozhodnout, na co se při výuce zaměřit, k čemu se vrátit, kde jsou žákovy slabé stránky, na kterých je nutno ještě zapracovat. </a:t>
            </a:r>
            <a:endParaRPr lang="cs-CZ" dirty="0" smtClean="0"/>
          </a:p>
          <a:p>
            <a:r>
              <a:rPr lang="cs-CZ" dirty="0" smtClean="0"/>
              <a:t>Portfolio </a:t>
            </a:r>
            <a:r>
              <a:rPr lang="cs-CZ" dirty="0"/>
              <a:t>tak umožňuji učiteli, žákovi i jeho rodičům sledovat pokrok v učení (</a:t>
            </a:r>
            <a:r>
              <a:rPr lang="cs-CZ" dirty="0" err="1"/>
              <a:t>Mertin</a:t>
            </a:r>
            <a:r>
              <a:rPr lang="cs-CZ" dirty="0"/>
              <a:t> a Krejčová, 2012). </a:t>
            </a:r>
          </a:p>
          <a:p>
            <a:endParaRPr lang="cs-CZ" dirty="0"/>
          </a:p>
        </p:txBody>
      </p:sp>
    </p:spTree>
    <p:extLst>
      <p:ext uri="{BB962C8B-B14F-4D97-AF65-F5344CB8AC3E}">
        <p14:creationId xmlns:p14="http://schemas.microsoft.com/office/powerpoint/2010/main" val="2060187175"/>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728092" y="116632"/>
            <a:ext cx="7543800" cy="766132"/>
          </a:xfrm>
        </p:spPr>
        <p:txBody>
          <a:bodyPr>
            <a:normAutofit/>
          </a:bodyPr>
          <a:lstStyle/>
          <a:p>
            <a:pPr algn="ctr"/>
            <a:r>
              <a:rPr lang="cs-CZ" dirty="0" smtClean="0"/>
              <a:t>Portfolio = sešit – ZŠ Výběrová</a:t>
            </a:r>
            <a:endParaRPr lang="cs-CZ" dirty="0"/>
          </a:p>
        </p:txBody>
      </p:sp>
      <p:pic>
        <p:nvPicPr>
          <p:cNvPr id="4" name="Zástupný symbol pro obsah 3"/>
          <p:cNvPicPr>
            <a:picLocks noGrp="1"/>
          </p:cNvPicPr>
          <p:nvPr>
            <p:ph idx="1"/>
          </p:nvPr>
        </p:nvPicPr>
        <p:blipFill>
          <a:blip r:embed="rId2" cstate="print">
            <a:extLst>
              <a:ext uri="{28A0092B-C50C-407E-A947-70E740481C1C}">
                <a14:useLocalDpi xmlns:a14="http://schemas.microsoft.com/office/drawing/2010/main" val="0"/>
              </a:ext>
            </a:extLst>
          </a:blip>
          <a:stretch>
            <a:fillRect/>
          </a:stretch>
        </p:blipFill>
        <p:spPr>
          <a:xfrm>
            <a:off x="1691680" y="882764"/>
            <a:ext cx="6120680" cy="5975236"/>
          </a:xfrm>
          <a:prstGeom prst="rect">
            <a:avLst/>
          </a:prstGeom>
        </p:spPr>
      </p:pic>
    </p:spTree>
    <p:extLst>
      <p:ext uri="{BB962C8B-B14F-4D97-AF65-F5344CB8AC3E}">
        <p14:creationId xmlns:p14="http://schemas.microsoft.com/office/powerpoint/2010/main" val="951696470"/>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22960" y="188640"/>
            <a:ext cx="7543800" cy="766132"/>
          </a:xfrm>
        </p:spPr>
        <p:txBody>
          <a:bodyPr/>
          <a:lstStyle/>
          <a:p>
            <a:pPr algn="ctr"/>
            <a:r>
              <a:rPr lang="cs-CZ" dirty="0" err="1" smtClean="0"/>
              <a:t>Portoflio</a:t>
            </a:r>
            <a:r>
              <a:rPr lang="cs-CZ" dirty="0" smtClean="0"/>
              <a:t> – ZŠ Projektová</a:t>
            </a:r>
            <a:endParaRPr lang="cs-CZ" dirty="0"/>
          </a:p>
        </p:txBody>
      </p:sp>
      <p:pic>
        <p:nvPicPr>
          <p:cNvPr id="6" name="Obrázek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67" y="954772"/>
            <a:ext cx="5724128" cy="4293096"/>
          </a:xfrm>
          <a:prstGeom prst="rect">
            <a:avLst/>
          </a:prstGeom>
        </p:spPr>
      </p:pic>
      <p:pic>
        <p:nvPicPr>
          <p:cNvPr id="4" name="Zástupný symbol pro obsah 3"/>
          <p:cNvPicPr>
            <a:picLocks noGrp="1" noChangeAspect="1"/>
          </p:cNvPicPr>
          <p:nvPr>
            <p:ph idx="1"/>
          </p:nvPr>
        </p:nvPicPr>
        <p:blipFill>
          <a:blip r:embed="rId3"/>
          <a:stretch>
            <a:fillRect/>
          </a:stretch>
        </p:blipFill>
        <p:spPr>
          <a:xfrm>
            <a:off x="3851920" y="2969941"/>
            <a:ext cx="5292081" cy="3888060"/>
          </a:xfrm>
          <a:prstGeom prst="rect">
            <a:avLst/>
          </a:prstGeom>
        </p:spPr>
      </p:pic>
    </p:spTree>
    <p:extLst>
      <p:ext uri="{BB962C8B-B14F-4D97-AF65-F5344CB8AC3E}">
        <p14:creationId xmlns:p14="http://schemas.microsoft.com/office/powerpoint/2010/main" val="2535443552"/>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51520" y="476672"/>
            <a:ext cx="8548002" cy="6412947"/>
          </a:xfrm>
          <a:prstGeom prst="rect">
            <a:avLst/>
          </a:prstGeom>
        </p:spPr>
      </p:pic>
    </p:spTree>
    <p:extLst>
      <p:ext uri="{BB962C8B-B14F-4D97-AF65-F5344CB8AC3E}">
        <p14:creationId xmlns:p14="http://schemas.microsoft.com/office/powerpoint/2010/main" val="2319423160"/>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47664" y="-315416"/>
            <a:ext cx="5760640" cy="7680855"/>
          </a:xfrm>
        </p:spPr>
      </p:pic>
    </p:spTree>
    <p:extLst>
      <p:ext uri="{BB962C8B-B14F-4D97-AF65-F5344CB8AC3E}">
        <p14:creationId xmlns:p14="http://schemas.microsoft.com/office/powerpoint/2010/main" val="3244214090"/>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lgn="ctr"/>
            <a:r>
              <a:rPr lang="cs-CZ" dirty="0" smtClean="0"/>
              <a:t>Co říkají na portfolia žáci </a:t>
            </a:r>
            <a:br>
              <a:rPr lang="cs-CZ" dirty="0" smtClean="0"/>
            </a:br>
            <a:r>
              <a:rPr lang="cs-CZ" dirty="0" smtClean="0"/>
              <a:t>ZŠ Písmenkové?</a:t>
            </a:r>
            <a:endParaRPr lang="cs-CZ" dirty="0"/>
          </a:p>
        </p:txBody>
      </p:sp>
      <p:sp>
        <p:nvSpPr>
          <p:cNvPr id="3" name="Zástupný symbol pro obsah 2"/>
          <p:cNvSpPr>
            <a:spLocks noGrp="1"/>
          </p:cNvSpPr>
          <p:nvPr>
            <p:ph idx="1"/>
          </p:nvPr>
        </p:nvSpPr>
        <p:spPr>
          <a:xfrm>
            <a:off x="251520" y="1845734"/>
            <a:ext cx="8496944" cy="4463586"/>
          </a:xfrm>
        </p:spPr>
        <p:txBody>
          <a:bodyPr>
            <a:normAutofit/>
          </a:bodyPr>
          <a:lstStyle/>
          <a:p>
            <a:r>
              <a:rPr lang="cs-CZ" dirty="0" smtClean="0"/>
              <a:t>Na 2. stupně žákovská portfolia nefungovala, mnohdy se jedná vlastně o sešit, do </a:t>
            </a:r>
            <a:r>
              <a:rPr lang="cs-CZ" dirty="0"/>
              <a:t>kterého si </a:t>
            </a:r>
            <a:r>
              <a:rPr lang="cs-CZ" dirty="0" smtClean="0"/>
              <a:t>žáci vše zakládají a lepí, včetně </a:t>
            </a:r>
            <a:r>
              <a:rPr lang="cs-CZ" dirty="0"/>
              <a:t>testů, písemných prací a pracovních listů. Aby sešit nebyl příliš obsáhlý, obsahuje v zadní části desky, </a:t>
            </a:r>
            <a:r>
              <a:rPr lang="cs-CZ" dirty="0" err="1"/>
              <a:t>euroobal</a:t>
            </a:r>
            <a:r>
              <a:rPr lang="cs-CZ" dirty="0"/>
              <a:t> nebo rychlovazač s </a:t>
            </a:r>
            <a:r>
              <a:rPr lang="cs-CZ" dirty="0" err="1"/>
              <a:t>euroobaly</a:t>
            </a:r>
            <a:r>
              <a:rPr lang="cs-CZ" dirty="0"/>
              <a:t>. </a:t>
            </a:r>
            <a:endParaRPr lang="cs-CZ" dirty="0" smtClean="0"/>
          </a:p>
          <a:p>
            <a:r>
              <a:rPr lang="cs-CZ" dirty="0" smtClean="0"/>
              <a:t>Pokud se ale dále s těmito materiály systematicky nepracuje, neplní svůj účel: </a:t>
            </a:r>
            <a:r>
              <a:rPr lang="cs-CZ" i="1" dirty="0" smtClean="0"/>
              <a:t>nevraceli </a:t>
            </a:r>
            <a:r>
              <a:rPr lang="cs-CZ" i="1" dirty="0" err="1"/>
              <a:t>sme</a:t>
            </a:r>
            <a:r>
              <a:rPr lang="cs-CZ" i="1" dirty="0"/>
              <a:t> se už k tomu, na to už nebyl čas (…) Jako někdy jo třeba jednou za pololetí nebo tak jsme se na to třeba jako podívali ale nějak jsme s tím nepracovali  </a:t>
            </a:r>
            <a:r>
              <a:rPr lang="cs-CZ" dirty="0"/>
              <a:t>(Pí_Ž_R1); </a:t>
            </a:r>
            <a:endParaRPr lang="cs-CZ" dirty="0" smtClean="0"/>
          </a:p>
          <a:p>
            <a:r>
              <a:rPr lang="cs-CZ" i="1" dirty="0" smtClean="0"/>
              <a:t>T</a:t>
            </a:r>
            <a:r>
              <a:rPr lang="cs-CZ" i="1" dirty="0"/>
              <a:t>: A k těm portfoliím se potom vracíte a prohlížíte si je a říkáte/ Honza: ne my máme tak maximálně možnost si je </a:t>
            </a:r>
            <a:r>
              <a:rPr lang="cs-CZ" i="1" dirty="0" err="1"/>
              <a:t>odnýst</a:t>
            </a:r>
            <a:r>
              <a:rPr lang="cs-CZ" i="1" dirty="0"/>
              <a:t> domů </a:t>
            </a:r>
            <a:r>
              <a:rPr lang="cs-CZ" dirty="0"/>
              <a:t>(Pí_Ž_R2</a:t>
            </a:r>
            <a:r>
              <a:rPr lang="cs-CZ" dirty="0" smtClean="0"/>
              <a:t>)</a:t>
            </a:r>
          </a:p>
          <a:p>
            <a:r>
              <a:rPr lang="cs-CZ" dirty="0" smtClean="0"/>
              <a:t>Zbylo jen portfolio na </a:t>
            </a:r>
            <a:r>
              <a:rPr lang="cs-CZ" b="1" dirty="0" smtClean="0"/>
              <a:t>hodnocení referátů </a:t>
            </a:r>
            <a:r>
              <a:rPr lang="cs-CZ" dirty="0" smtClean="0"/>
              <a:t>ve </a:t>
            </a:r>
            <a:r>
              <a:rPr lang="cs-CZ" dirty="0"/>
              <a:t>všech </a:t>
            </a:r>
            <a:r>
              <a:rPr lang="cs-CZ" dirty="0" smtClean="0"/>
              <a:t>předmětech. </a:t>
            </a:r>
            <a:r>
              <a:rPr lang="cs-CZ" dirty="0"/>
              <a:t>Záznamové archy obsahují vždy kritéria pro prezentaci </a:t>
            </a:r>
            <a:r>
              <a:rPr lang="cs-CZ" dirty="0" smtClean="0"/>
              <a:t>referátu; prostor </a:t>
            </a:r>
            <a:r>
              <a:rPr lang="cs-CZ" dirty="0"/>
              <a:t>pro slovní sebehodnocení žáka, hodnocení třídy (zapisuje jeden ze spolužáků) a slovní komentář učitele. </a:t>
            </a:r>
            <a:endParaRPr lang="cs-CZ" dirty="0" smtClean="0"/>
          </a:p>
          <a:p>
            <a:endParaRPr lang="cs-CZ" dirty="0" smtClean="0"/>
          </a:p>
          <a:p>
            <a:endParaRPr lang="cs-CZ" dirty="0"/>
          </a:p>
          <a:p>
            <a:endParaRPr lang="cs-CZ" dirty="0"/>
          </a:p>
        </p:txBody>
      </p:sp>
    </p:spTree>
    <p:extLst>
      <p:ext uri="{BB962C8B-B14F-4D97-AF65-F5344CB8AC3E}">
        <p14:creationId xmlns:p14="http://schemas.microsoft.com/office/powerpoint/2010/main" val="257624619"/>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endParaRPr lang="cs-CZ"/>
          </a:p>
        </p:txBody>
      </p:sp>
      <p:pic>
        <p:nvPicPr>
          <p:cNvPr id="4" name="Obrázek 3"/>
          <p:cNvPicPr>
            <a:picLocks noChangeAspect="1"/>
          </p:cNvPicPr>
          <p:nvPr/>
        </p:nvPicPr>
        <p:blipFill>
          <a:blip r:embed="rId2"/>
          <a:stretch>
            <a:fillRect/>
          </a:stretch>
        </p:blipFill>
        <p:spPr>
          <a:xfrm>
            <a:off x="1403648" y="17846"/>
            <a:ext cx="5890408" cy="7367906"/>
          </a:xfrm>
          <a:prstGeom prst="rect">
            <a:avLst/>
          </a:prstGeom>
        </p:spPr>
      </p:pic>
    </p:spTree>
    <p:extLst>
      <p:ext uri="{BB962C8B-B14F-4D97-AF65-F5344CB8AC3E}">
        <p14:creationId xmlns:p14="http://schemas.microsoft.com/office/powerpoint/2010/main" val="3296847191"/>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27584" y="116632"/>
            <a:ext cx="7543800" cy="766132"/>
          </a:xfrm>
        </p:spPr>
        <p:txBody>
          <a:bodyPr/>
          <a:lstStyle/>
          <a:p>
            <a:r>
              <a:rPr lang="cs-CZ" dirty="0" smtClean="0"/>
              <a:t>Portfolio na ZŠ Projektové</a:t>
            </a:r>
            <a:endParaRPr lang="cs-CZ" dirty="0"/>
          </a:p>
        </p:txBody>
      </p:sp>
      <p:sp>
        <p:nvSpPr>
          <p:cNvPr id="3" name="Zástupný symbol pro obsah 2"/>
          <p:cNvSpPr>
            <a:spLocks noGrp="1"/>
          </p:cNvSpPr>
          <p:nvPr>
            <p:ph idx="1"/>
          </p:nvPr>
        </p:nvSpPr>
        <p:spPr>
          <a:xfrm>
            <a:off x="107504" y="1009934"/>
            <a:ext cx="8712967" cy="5659426"/>
          </a:xfrm>
        </p:spPr>
        <p:txBody>
          <a:bodyPr>
            <a:normAutofit fontScale="92500" lnSpcReduction="20000"/>
          </a:bodyPr>
          <a:lstStyle/>
          <a:p>
            <a:r>
              <a:rPr lang="cs-CZ" dirty="0" smtClean="0"/>
              <a:t>Učitelka ČJL není </a:t>
            </a:r>
            <a:r>
              <a:rPr lang="cs-CZ" dirty="0"/>
              <a:t>přesvědčená o tom, že žákovské portfolio je efektivní nástroj </a:t>
            </a:r>
            <a:r>
              <a:rPr lang="cs-CZ" dirty="0" smtClean="0"/>
              <a:t>učení, nemá jasná </a:t>
            </a:r>
            <a:r>
              <a:rPr lang="cs-CZ" dirty="0"/>
              <a:t>kritéria pro to, jak má portfolio vypadat </a:t>
            </a:r>
            <a:r>
              <a:rPr lang="cs-CZ" dirty="0" smtClean="0"/>
              <a:t>ani jak dále s nimi pracovat --- v jejích třídách panuje benevolentnost (</a:t>
            </a:r>
            <a:r>
              <a:rPr lang="cs-CZ" dirty="0"/>
              <a:t>na základě znalosti typologie MBTI </a:t>
            </a:r>
            <a:r>
              <a:rPr lang="cs-CZ" dirty="0" smtClean="0"/>
              <a:t>dala </a:t>
            </a:r>
            <a:r>
              <a:rPr lang="cs-CZ" dirty="0"/>
              <a:t>žákům možnost volby, s respektem k jejich osobnostního </a:t>
            </a:r>
            <a:r>
              <a:rPr lang="cs-CZ" dirty="0" smtClean="0"/>
              <a:t>typu) – </a:t>
            </a:r>
            <a:r>
              <a:rPr lang="cs-CZ" dirty="0"/>
              <a:t>někteří žáci mají jedno portfolio na všechny složky českého jazyka (tomu říkají žáci </a:t>
            </a:r>
            <a:r>
              <a:rPr lang="cs-CZ" i="1" dirty="0"/>
              <a:t>univerzální</a:t>
            </a:r>
            <a:r>
              <a:rPr lang="cs-CZ" dirty="0"/>
              <a:t>), jiní mají zvláštní portfolio na literaturu a čtenářskou dílnu, na mluvnici si ponechali sešit, a někteří z nich mají dokonce zvlášť na literaturu a na čtenářskou dílnu. Jeden z žáků se přiznal, že portfolio jako takové mu přišlo příliš </a:t>
            </a:r>
            <a:r>
              <a:rPr lang="cs-CZ" dirty="0" smtClean="0"/>
              <a:t>objemné:  </a:t>
            </a:r>
            <a:r>
              <a:rPr lang="cs-CZ" i="1" dirty="0" smtClean="0"/>
              <a:t>Já </a:t>
            </a:r>
            <a:r>
              <a:rPr lang="cs-CZ" i="1" dirty="0"/>
              <a:t>mám to portfolio teď tenčí, protože většinou ty papíry, co dostanu, tak si dám do tašky a doma si je vyndám na hromádku, takže mám doma asi takhle </a:t>
            </a:r>
            <a:r>
              <a:rPr lang="cs-CZ" i="1" dirty="0" err="1"/>
              <a:t>tlustej</a:t>
            </a:r>
            <a:r>
              <a:rPr lang="cs-CZ" i="1" dirty="0"/>
              <a:t> štos papírů </a:t>
            </a:r>
            <a:r>
              <a:rPr lang="cs-CZ" dirty="0"/>
              <a:t>(Pr_Ž_R2). </a:t>
            </a:r>
          </a:p>
          <a:p>
            <a:r>
              <a:rPr lang="cs-CZ" dirty="0" smtClean="0"/>
              <a:t>Podle </a:t>
            </a:r>
            <a:r>
              <a:rPr lang="cs-CZ" dirty="0"/>
              <a:t>žáka Standy se k portfoliu ve škole již nevrací, jen si ho učitelka Kristýna na konci školního roku </a:t>
            </a:r>
            <a:r>
              <a:rPr lang="cs-CZ" dirty="0" smtClean="0"/>
              <a:t>vybere: </a:t>
            </a:r>
            <a:r>
              <a:rPr lang="cs-CZ" i="1" dirty="0" smtClean="0"/>
              <a:t>Na </a:t>
            </a:r>
            <a:r>
              <a:rPr lang="cs-CZ" i="1" dirty="0"/>
              <a:t>konci paní učitelka vždycky říká, že bude kontrolovat portfolia a sešity, tak si to pořádně seřadím, vyberu všechno z těch papírů, co patří do češtiny … naskládám to, udělám si kapitoly a mám v tom potom lepší přehled, prostě. </a:t>
            </a:r>
            <a:endParaRPr lang="cs-CZ" i="1" dirty="0" smtClean="0"/>
          </a:p>
          <a:p>
            <a:r>
              <a:rPr lang="cs-CZ" dirty="0" smtClean="0"/>
              <a:t>Naopak </a:t>
            </a:r>
          </a:p>
          <a:p>
            <a:r>
              <a:rPr lang="cs-CZ" dirty="0" smtClean="0"/>
              <a:t>Kolegyně  </a:t>
            </a:r>
            <a:r>
              <a:rPr lang="cs-CZ" dirty="0"/>
              <a:t>Eliška </a:t>
            </a:r>
            <a:r>
              <a:rPr lang="cs-CZ" dirty="0" smtClean="0"/>
              <a:t>je </a:t>
            </a:r>
            <a:r>
              <a:rPr lang="cs-CZ" dirty="0"/>
              <a:t>velmi systematická a má na práci s portfolii vyhrazen čas ve výuce, stanovená kritéria, co mají portfolia obsahovat, a je bytostně přesvědčená o tom, že portfolia mají smysl, a umí je také vytěžit. Toto všechno u Kristýny většinou chybělo, a s největší pravděpodobností to byl také jeden z důvodů, proč žákovská portfolia pod vedením učitelky Kristýny nespatřovali ani žáci jako efektivní.</a:t>
            </a:r>
          </a:p>
          <a:p>
            <a:endParaRPr lang="cs-CZ" dirty="0"/>
          </a:p>
        </p:txBody>
      </p:sp>
    </p:spTree>
    <p:extLst>
      <p:ext uri="{BB962C8B-B14F-4D97-AF65-F5344CB8AC3E}">
        <p14:creationId xmlns:p14="http://schemas.microsoft.com/office/powerpoint/2010/main" val="1808982225"/>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lstStyle/>
          <a:p>
            <a:r>
              <a:rPr lang="cs-CZ" dirty="0" smtClean="0"/>
              <a:t>Reflexe semináře</a:t>
            </a:r>
            <a:endParaRPr lang="cs-CZ" dirty="0"/>
          </a:p>
        </p:txBody>
      </p:sp>
      <p:sp>
        <p:nvSpPr>
          <p:cNvPr id="3" name="Podnadpis 2"/>
          <p:cNvSpPr>
            <a:spLocks noGrp="1"/>
          </p:cNvSpPr>
          <p:nvPr>
            <p:ph type="subTitle" idx="1"/>
          </p:nvPr>
        </p:nvSpPr>
        <p:spPr/>
        <p:txBody>
          <a:bodyPr/>
          <a:lstStyle/>
          <a:p>
            <a:endParaRPr lang="cs-CZ"/>
          </a:p>
        </p:txBody>
      </p:sp>
    </p:spTree>
    <p:extLst>
      <p:ext uri="{BB962C8B-B14F-4D97-AF65-F5344CB8AC3E}">
        <p14:creationId xmlns:p14="http://schemas.microsoft.com/office/powerpoint/2010/main" val="35314708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lstStyle/>
          <a:p>
            <a:pPr algn="ctr"/>
            <a:r>
              <a:rPr lang="cs-CZ" dirty="0" smtClean="0"/>
              <a:t>Typy školního hodnocení</a:t>
            </a:r>
            <a:endParaRPr lang="cs-CZ" dirty="0"/>
          </a:p>
        </p:txBody>
      </p:sp>
    </p:spTree>
    <p:extLst>
      <p:ext uri="{BB962C8B-B14F-4D97-AF65-F5344CB8AC3E}">
        <p14:creationId xmlns:p14="http://schemas.microsoft.com/office/powerpoint/2010/main" val="555813274"/>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a:xfrm>
            <a:off x="683568" y="548680"/>
            <a:ext cx="6768752" cy="6309320"/>
          </a:xfrm>
        </p:spPr>
        <p:txBody>
          <a:bodyPr/>
          <a:lstStyle/>
          <a:p>
            <a:pPr algn="l"/>
            <a:r>
              <a:rPr lang="cs-CZ" sz="2400" dirty="0" smtClean="0">
                <a:solidFill>
                  <a:srgbClr val="0033CC"/>
                </a:solidFill>
              </a:rPr>
              <a:t/>
            </a:r>
            <a:br>
              <a:rPr lang="cs-CZ" sz="2400" dirty="0" smtClean="0">
                <a:solidFill>
                  <a:srgbClr val="0033CC"/>
                </a:solidFill>
              </a:rPr>
            </a:br>
            <a:r>
              <a:rPr lang="cs-CZ" sz="2400" dirty="0">
                <a:solidFill>
                  <a:srgbClr val="0033CC"/>
                </a:solidFill>
              </a:rPr>
              <a:t>1. Co mě potěšilo / </a:t>
            </a:r>
            <a:r>
              <a:rPr lang="cs-CZ" sz="2400" dirty="0" smtClean="0">
                <a:solidFill>
                  <a:srgbClr val="0033CC"/>
                </a:solidFill>
              </a:rPr>
              <a:t>překvapilo / zaujalo </a:t>
            </a:r>
            <a:r>
              <a:rPr lang="cs-CZ" sz="2400" dirty="0">
                <a:solidFill>
                  <a:srgbClr val="0033CC"/>
                </a:solidFill>
              </a:rPr>
              <a:t>(+) </a:t>
            </a:r>
            <a:br>
              <a:rPr lang="cs-CZ" sz="2400" dirty="0">
                <a:solidFill>
                  <a:srgbClr val="0033CC"/>
                </a:solidFill>
              </a:rPr>
            </a:br>
            <a:r>
              <a:rPr lang="cs-CZ" sz="2400" dirty="0" smtClean="0">
                <a:solidFill>
                  <a:srgbClr val="0033CC"/>
                </a:solidFill>
              </a:rPr>
              <a:t/>
            </a:r>
            <a:br>
              <a:rPr lang="cs-CZ" sz="2400" dirty="0" smtClean="0">
                <a:solidFill>
                  <a:srgbClr val="0033CC"/>
                </a:solidFill>
              </a:rPr>
            </a:br>
            <a:r>
              <a:rPr lang="cs-CZ" sz="2400" dirty="0" smtClean="0">
                <a:solidFill>
                  <a:srgbClr val="0033CC"/>
                </a:solidFill>
              </a:rPr>
              <a:t>2. S jakou nezodpovězenou otázkou dnes odcházím (?)</a:t>
            </a:r>
            <a:br>
              <a:rPr lang="cs-CZ" sz="2400" dirty="0" smtClean="0">
                <a:solidFill>
                  <a:srgbClr val="0033CC"/>
                </a:solidFill>
              </a:rPr>
            </a:br>
            <a:r>
              <a:rPr lang="cs-CZ" sz="2400" dirty="0">
                <a:solidFill>
                  <a:srgbClr val="0033CC"/>
                </a:solidFill>
              </a:rPr>
              <a:t/>
            </a:r>
            <a:br>
              <a:rPr lang="cs-CZ" sz="2400" dirty="0">
                <a:solidFill>
                  <a:srgbClr val="0033CC"/>
                </a:solidFill>
              </a:rPr>
            </a:br>
            <a:r>
              <a:rPr lang="cs-CZ" sz="2400" dirty="0" smtClean="0">
                <a:solidFill>
                  <a:srgbClr val="0033CC"/>
                </a:solidFill>
              </a:rPr>
              <a:t>3. Jaký akční plán se mi rýsuje:</a:t>
            </a:r>
            <a:br>
              <a:rPr lang="cs-CZ" sz="2400" dirty="0" smtClean="0">
                <a:solidFill>
                  <a:srgbClr val="0033CC"/>
                </a:solidFill>
              </a:rPr>
            </a:br>
            <a:r>
              <a:rPr lang="cs-CZ" sz="2400" dirty="0" smtClean="0">
                <a:solidFill>
                  <a:srgbClr val="0033CC"/>
                </a:solidFill>
              </a:rPr>
              <a:t/>
            </a:r>
            <a:br>
              <a:rPr lang="cs-CZ" sz="2400" dirty="0" smtClean="0">
                <a:solidFill>
                  <a:srgbClr val="0033CC"/>
                </a:solidFill>
              </a:rPr>
            </a:br>
            <a:r>
              <a:rPr lang="cs-CZ" sz="2400" dirty="0" smtClean="0">
                <a:solidFill>
                  <a:srgbClr val="0033CC"/>
                </a:solidFill>
              </a:rPr>
              <a:t>a. </a:t>
            </a:r>
            <a:r>
              <a:rPr lang="cs-CZ" sz="2400" i="1" dirty="0" smtClean="0">
                <a:solidFill>
                  <a:srgbClr val="0033CC"/>
                </a:solidFill>
              </a:rPr>
              <a:t>Metoda</a:t>
            </a:r>
            <a:r>
              <a:rPr lang="cs-CZ" sz="2400" i="1" dirty="0">
                <a:solidFill>
                  <a:srgbClr val="0033CC"/>
                </a:solidFill>
              </a:rPr>
              <a:t>, kterou chystám vyzkoušet:</a:t>
            </a:r>
            <a:br>
              <a:rPr lang="cs-CZ" sz="2400" i="1" dirty="0">
                <a:solidFill>
                  <a:srgbClr val="0033CC"/>
                </a:solidFill>
              </a:rPr>
            </a:br>
            <a:r>
              <a:rPr lang="cs-CZ" sz="2400" i="1" dirty="0">
                <a:solidFill>
                  <a:srgbClr val="0033CC"/>
                </a:solidFill>
              </a:rPr>
              <a:t>b. Proč jsem se pro ni rozhodl/a:</a:t>
            </a:r>
            <a:br>
              <a:rPr lang="cs-CZ" sz="2400" i="1" dirty="0">
                <a:solidFill>
                  <a:srgbClr val="0033CC"/>
                </a:solidFill>
              </a:rPr>
            </a:br>
            <a:r>
              <a:rPr lang="cs-CZ" sz="2400" i="1" dirty="0">
                <a:solidFill>
                  <a:srgbClr val="0033CC"/>
                </a:solidFill>
              </a:rPr>
              <a:t>c. V jakém ročníku a předmětu/předmětech ji budu realizovat:</a:t>
            </a:r>
            <a:br>
              <a:rPr lang="cs-CZ" sz="2400" i="1" dirty="0">
                <a:solidFill>
                  <a:srgbClr val="0033CC"/>
                </a:solidFill>
              </a:rPr>
            </a:br>
            <a:r>
              <a:rPr lang="cs-CZ" sz="2400" i="1" dirty="0">
                <a:solidFill>
                  <a:srgbClr val="0033CC"/>
                </a:solidFill>
              </a:rPr>
              <a:t>d. Jakou techniku se chystám využít a proč:</a:t>
            </a:r>
            <a:br>
              <a:rPr lang="cs-CZ" sz="2400" i="1" dirty="0">
                <a:solidFill>
                  <a:srgbClr val="0033CC"/>
                </a:solidFill>
              </a:rPr>
            </a:br>
            <a:r>
              <a:rPr lang="cs-CZ" sz="2400" i="1" dirty="0">
                <a:solidFill>
                  <a:srgbClr val="0033CC"/>
                </a:solidFill>
              </a:rPr>
              <a:t>e. Jak poznám, že se mi daří metodu rozvíjet</a:t>
            </a:r>
            <a:r>
              <a:rPr lang="cs-CZ" sz="2400" i="1" dirty="0" smtClean="0">
                <a:solidFill>
                  <a:srgbClr val="0033CC"/>
                </a:solidFill>
              </a:rPr>
              <a:t>:</a:t>
            </a:r>
            <a:r>
              <a:rPr lang="cs-CZ" sz="4000" i="1" dirty="0" smtClean="0">
                <a:solidFill>
                  <a:srgbClr val="0033CC"/>
                </a:solidFill>
              </a:rPr>
              <a:t/>
            </a:r>
            <a:br>
              <a:rPr lang="cs-CZ" sz="4000" i="1" dirty="0" smtClean="0">
                <a:solidFill>
                  <a:srgbClr val="0033CC"/>
                </a:solidFill>
              </a:rPr>
            </a:br>
            <a:endParaRPr lang="cs-CZ" sz="4000" i="1" dirty="0">
              <a:solidFill>
                <a:srgbClr val="0033CC"/>
              </a:solidFill>
            </a:endParaRPr>
          </a:p>
        </p:txBody>
      </p:sp>
    </p:spTree>
    <p:extLst>
      <p:ext uri="{BB962C8B-B14F-4D97-AF65-F5344CB8AC3E}">
        <p14:creationId xmlns:p14="http://schemas.microsoft.com/office/powerpoint/2010/main" val="648141677"/>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a:xfrm>
            <a:off x="323528" y="2132856"/>
            <a:ext cx="7416824" cy="3456384"/>
          </a:xfrm>
        </p:spPr>
        <p:txBody>
          <a:bodyPr/>
          <a:lstStyle/>
          <a:p>
            <a:pPr algn="ctr"/>
            <a:r>
              <a:rPr lang="cs-CZ" sz="4000" dirty="0" smtClean="0">
                <a:solidFill>
                  <a:srgbClr val="0033CC"/>
                </a:solidFill>
              </a:rPr>
              <a:t>Prosím Vás o anonymní zpětnou vazbu k dnešnímu semináři. </a:t>
            </a:r>
            <a:br>
              <a:rPr lang="cs-CZ" sz="4000" dirty="0" smtClean="0">
                <a:solidFill>
                  <a:srgbClr val="0033CC"/>
                </a:solidFill>
              </a:rPr>
            </a:br>
            <a:r>
              <a:rPr lang="cs-CZ" sz="4000" dirty="0" smtClean="0">
                <a:solidFill>
                  <a:srgbClr val="0033CC"/>
                </a:solidFill>
              </a:rPr>
              <a:t>Velmi Vám děkuji!</a:t>
            </a:r>
            <a:endParaRPr lang="cs-CZ" sz="4000" dirty="0">
              <a:solidFill>
                <a:srgbClr val="0033CC"/>
              </a:solidFill>
            </a:endParaRPr>
          </a:p>
        </p:txBody>
      </p:sp>
    </p:spTree>
    <p:extLst>
      <p:ext uri="{BB962C8B-B14F-4D97-AF65-F5344CB8AC3E}">
        <p14:creationId xmlns:p14="http://schemas.microsoft.com/office/powerpoint/2010/main" val="108845250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Nadpis 1"/>
          <p:cNvSpPr>
            <a:spLocks noGrp="1"/>
          </p:cNvSpPr>
          <p:nvPr>
            <p:ph type="title"/>
          </p:nvPr>
        </p:nvSpPr>
        <p:spPr>
          <a:xfrm>
            <a:off x="611188" y="106363"/>
            <a:ext cx="6348412" cy="803275"/>
          </a:xfrm>
        </p:spPr>
        <p:txBody>
          <a:bodyPr/>
          <a:lstStyle/>
          <a:p>
            <a:pPr algn="ctr"/>
            <a:r>
              <a:rPr lang="cs-CZ" dirty="0" smtClean="0"/>
              <a:t>Otázka k zamyšlení</a:t>
            </a:r>
          </a:p>
        </p:txBody>
      </p:sp>
      <p:sp>
        <p:nvSpPr>
          <p:cNvPr id="3" name="Zástupný symbol pro obsah 2"/>
          <p:cNvSpPr>
            <a:spLocks noGrp="1"/>
          </p:cNvSpPr>
          <p:nvPr>
            <p:ph idx="1"/>
          </p:nvPr>
        </p:nvSpPr>
        <p:spPr>
          <a:xfrm>
            <a:off x="179511" y="765175"/>
            <a:ext cx="7561139" cy="6092825"/>
          </a:xfrm>
        </p:spPr>
        <p:txBody>
          <a:bodyPr rtlCol="0">
            <a:normAutofit/>
          </a:bodyPr>
          <a:lstStyle/>
          <a:p>
            <a:pPr fontAlgn="auto">
              <a:spcAft>
                <a:spcPts val="0"/>
              </a:spcAft>
              <a:buFont typeface="Wingdings 3" charset="2"/>
              <a:buChar char=""/>
              <a:defRPr/>
            </a:pPr>
            <a:r>
              <a:rPr lang="cs-CZ" sz="2000" b="1" dirty="0" smtClean="0">
                <a:solidFill>
                  <a:schemeClr val="tx1">
                    <a:lumMod val="75000"/>
                    <a:lumOff val="25000"/>
                  </a:schemeClr>
                </a:solidFill>
              </a:rPr>
              <a:t>Prodiskutujte ve dvojicích či trojicích, podle čeho učitel hodnotí v daných případech a jaký dopad na žáka má toto hodnocení:</a:t>
            </a:r>
          </a:p>
          <a:p>
            <a:pPr marL="0" indent="0" fontAlgn="auto">
              <a:spcAft>
                <a:spcPts val="0"/>
              </a:spcAft>
              <a:buFont typeface="Wingdings 3" charset="2"/>
              <a:buNone/>
              <a:defRPr/>
            </a:pPr>
            <a:r>
              <a:rPr lang="cs-CZ" sz="2000" b="1" dirty="0" smtClean="0">
                <a:solidFill>
                  <a:srgbClr val="7030A0"/>
                </a:solidFill>
              </a:rPr>
              <a:t>A) Anička</a:t>
            </a:r>
          </a:p>
          <a:p>
            <a:pPr marL="0" indent="0" algn="just" fontAlgn="auto">
              <a:spcAft>
                <a:spcPts val="0"/>
              </a:spcAft>
              <a:buFont typeface="Wingdings 3" charset="2"/>
              <a:buNone/>
              <a:defRPr/>
            </a:pPr>
            <a:r>
              <a:rPr lang="cs-CZ" sz="2000" dirty="0" smtClean="0">
                <a:solidFill>
                  <a:srgbClr val="7030A0"/>
                </a:solidFill>
              </a:rPr>
              <a:t>Aničko, dneska jsi měla v diktátě více chyb než Roman, to mě velice překvapilo! Ale pořád to není tak hrozné, jako třeba v případě Michala.</a:t>
            </a:r>
          </a:p>
          <a:p>
            <a:pPr marL="0" indent="0" algn="just" fontAlgn="auto">
              <a:spcAft>
                <a:spcPts val="0"/>
              </a:spcAft>
              <a:buFont typeface="Wingdings 3" charset="2"/>
              <a:buNone/>
              <a:defRPr/>
            </a:pPr>
            <a:r>
              <a:rPr lang="cs-CZ" sz="2000" dirty="0" smtClean="0">
                <a:solidFill>
                  <a:srgbClr val="0070C0"/>
                </a:solidFill>
              </a:rPr>
              <a:t>B) Bořek</a:t>
            </a:r>
          </a:p>
          <a:p>
            <a:pPr marL="0" indent="0" algn="just" fontAlgn="auto">
              <a:spcAft>
                <a:spcPts val="0"/>
              </a:spcAft>
              <a:buFont typeface="Wingdings 3" charset="2"/>
              <a:buNone/>
              <a:defRPr/>
            </a:pPr>
            <a:r>
              <a:rPr lang="cs-CZ" sz="2000" dirty="0" smtClean="0">
                <a:solidFill>
                  <a:srgbClr val="0070C0"/>
                </a:solidFill>
              </a:rPr>
              <a:t>Bořku, dnes jsi splnil všechny požadavky na práci ve skupině: často jsi diskutoval s ostatními, ale také jim naslouchal; dvakrát jsi nabízel ostatním vlastní nápady, a také oceňoval nápady druhých. Dokázal jsi kritizovat nápady, nikoli jejich autory. </a:t>
            </a:r>
          </a:p>
          <a:p>
            <a:pPr marL="0" indent="0" algn="just" fontAlgn="auto">
              <a:spcAft>
                <a:spcPts val="0"/>
              </a:spcAft>
              <a:buFont typeface="Wingdings 3" charset="2"/>
              <a:buNone/>
              <a:defRPr/>
            </a:pPr>
            <a:r>
              <a:rPr lang="cs-CZ" sz="2000" dirty="0" smtClean="0">
                <a:solidFill>
                  <a:srgbClr val="00B050"/>
                </a:solidFill>
              </a:rPr>
              <a:t>C) Claudie</a:t>
            </a:r>
          </a:p>
          <a:p>
            <a:pPr marL="0" indent="0" algn="just">
              <a:buNone/>
              <a:defRPr/>
            </a:pPr>
            <a:r>
              <a:rPr lang="cs-CZ" sz="2000" dirty="0">
                <a:solidFill>
                  <a:srgbClr val="00B050"/>
                </a:solidFill>
              </a:rPr>
              <a:t>Claudie, zatímco v matematice obvykle bojuješ s pečlivými nákresy, dnes jsi zvládla vše pečlivě načrtnout a úlohu vyřešit. Jen tak dál! </a:t>
            </a:r>
          </a:p>
          <a:p>
            <a:pPr fontAlgn="auto">
              <a:spcAft>
                <a:spcPts val="0"/>
              </a:spcAft>
              <a:buFont typeface="Wingdings 3" charset="2"/>
              <a:buAutoNum type="alphaUcParenR"/>
              <a:defRPr/>
            </a:pPr>
            <a:endParaRPr lang="cs-CZ" b="1" i="1" dirty="0">
              <a:solidFill>
                <a:schemeClr val="tx1">
                  <a:lumMod val="75000"/>
                  <a:lumOff val="25000"/>
                </a:schemeClr>
              </a:solidFill>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Nadpis 1"/>
          <p:cNvSpPr>
            <a:spLocks noGrp="1"/>
          </p:cNvSpPr>
          <p:nvPr>
            <p:ph type="title"/>
          </p:nvPr>
        </p:nvSpPr>
        <p:spPr>
          <a:xfrm>
            <a:off x="539750" y="57150"/>
            <a:ext cx="6346825" cy="1067594"/>
          </a:xfrm>
        </p:spPr>
        <p:txBody>
          <a:bodyPr>
            <a:normAutofit fontScale="90000"/>
          </a:bodyPr>
          <a:lstStyle/>
          <a:p>
            <a:pPr algn="ctr"/>
            <a:r>
              <a:rPr lang="cs-CZ" dirty="0" smtClean="0"/>
              <a:t>Typy školního hodnocení</a:t>
            </a:r>
            <a:br>
              <a:rPr lang="cs-CZ" dirty="0" smtClean="0"/>
            </a:br>
            <a:r>
              <a:rPr lang="cs-CZ" dirty="0" smtClean="0"/>
              <a:t>z hlediska vztahové normy</a:t>
            </a:r>
          </a:p>
        </p:txBody>
      </p:sp>
      <p:sp>
        <p:nvSpPr>
          <p:cNvPr id="3" name="Zástupný symbol pro obsah 2"/>
          <p:cNvSpPr>
            <a:spLocks noGrp="1"/>
          </p:cNvSpPr>
          <p:nvPr>
            <p:ph idx="1"/>
          </p:nvPr>
        </p:nvSpPr>
        <p:spPr>
          <a:xfrm>
            <a:off x="19050" y="1124745"/>
            <a:ext cx="7433270" cy="5733256"/>
          </a:xfrm>
        </p:spPr>
        <p:txBody>
          <a:bodyPr rtlCol="0">
            <a:normAutofit fontScale="92500" lnSpcReduction="10000"/>
          </a:bodyPr>
          <a:lstStyle/>
          <a:p>
            <a:pPr algn="just" fontAlgn="auto">
              <a:spcAft>
                <a:spcPts val="0"/>
              </a:spcAft>
              <a:buFont typeface="Wingdings 3" charset="2"/>
              <a:buChar char=""/>
              <a:defRPr/>
            </a:pPr>
            <a:r>
              <a:rPr lang="cs-CZ" sz="2400" b="1" dirty="0">
                <a:solidFill>
                  <a:srgbClr val="7030A0"/>
                </a:solidFill>
              </a:rPr>
              <a:t>a) normativní </a:t>
            </a:r>
            <a:r>
              <a:rPr lang="cs-CZ" sz="2400" b="1" dirty="0" smtClean="0">
                <a:solidFill>
                  <a:srgbClr val="7030A0"/>
                </a:solidFill>
              </a:rPr>
              <a:t>hodnocení </a:t>
            </a:r>
            <a:r>
              <a:rPr lang="cs-CZ" sz="2400" b="1" dirty="0" smtClean="0">
                <a:solidFill>
                  <a:schemeClr val="tx1">
                    <a:lumMod val="75000"/>
                    <a:lumOff val="25000"/>
                  </a:schemeClr>
                </a:solidFill>
              </a:rPr>
              <a:t>– </a:t>
            </a:r>
            <a:r>
              <a:rPr lang="cs-CZ" sz="2400" dirty="0">
                <a:solidFill>
                  <a:schemeClr val="tx1">
                    <a:lumMod val="75000"/>
                    <a:lumOff val="25000"/>
                  </a:schemeClr>
                </a:solidFill>
              </a:rPr>
              <a:t>výkon žáka porovnáváme s ostatními žáky ve </a:t>
            </a:r>
            <a:r>
              <a:rPr lang="cs-CZ" sz="2400" dirty="0" smtClean="0">
                <a:solidFill>
                  <a:schemeClr val="tx1">
                    <a:lumMod val="75000"/>
                    <a:lumOff val="25000"/>
                  </a:schemeClr>
                </a:solidFill>
              </a:rPr>
              <a:t>třídě; měříme </a:t>
            </a:r>
            <a:r>
              <a:rPr lang="cs-CZ" sz="2400" b="1" dirty="0" smtClean="0">
                <a:solidFill>
                  <a:schemeClr val="tx1">
                    <a:lumMod val="75000"/>
                    <a:lumOff val="25000"/>
                  </a:schemeClr>
                </a:solidFill>
              </a:rPr>
              <a:t>relativní výkon </a:t>
            </a:r>
            <a:r>
              <a:rPr lang="cs-CZ" sz="2400" dirty="0" smtClean="0">
                <a:solidFill>
                  <a:schemeClr val="tx1">
                    <a:lumMod val="75000"/>
                    <a:lumOff val="25000"/>
                  </a:schemeClr>
                </a:solidFill>
              </a:rPr>
              <a:t>vzhledem k normě pro danou skupinu </a:t>
            </a:r>
            <a:r>
              <a:rPr lang="cs-CZ" sz="2000" dirty="0" smtClean="0">
                <a:solidFill>
                  <a:schemeClr val="tx1">
                    <a:lumMod val="75000"/>
                    <a:lumOff val="25000"/>
                  </a:schemeClr>
                </a:solidFill>
              </a:rPr>
              <a:t>(norma od normálního rozdělení pravděpodobnosti dle Gaussovy křivky)</a:t>
            </a:r>
          </a:p>
          <a:p>
            <a:pPr algn="just" fontAlgn="auto">
              <a:spcAft>
                <a:spcPts val="0"/>
              </a:spcAft>
              <a:buFont typeface="Wingdings 3" charset="2"/>
              <a:buChar char=""/>
              <a:defRPr/>
            </a:pPr>
            <a:endParaRPr lang="cs-CZ" sz="2400" b="1" dirty="0" smtClean="0">
              <a:solidFill>
                <a:schemeClr val="tx1">
                  <a:lumMod val="75000"/>
                  <a:lumOff val="25000"/>
                </a:schemeClr>
              </a:solidFill>
            </a:endParaRPr>
          </a:p>
          <a:p>
            <a:pPr algn="just" fontAlgn="auto">
              <a:spcAft>
                <a:spcPts val="0"/>
              </a:spcAft>
              <a:buFont typeface="Wingdings 3" charset="2"/>
              <a:buChar char=""/>
              <a:defRPr/>
            </a:pPr>
            <a:endParaRPr lang="cs-CZ" sz="2400" b="1" dirty="0" smtClean="0">
              <a:solidFill>
                <a:schemeClr val="tx1">
                  <a:lumMod val="75000"/>
                  <a:lumOff val="25000"/>
                </a:schemeClr>
              </a:solidFill>
            </a:endParaRPr>
          </a:p>
          <a:p>
            <a:pPr algn="just" fontAlgn="auto">
              <a:spcAft>
                <a:spcPts val="0"/>
              </a:spcAft>
              <a:buFont typeface="Wingdings 3" charset="2"/>
              <a:buChar char=""/>
              <a:defRPr/>
            </a:pPr>
            <a:endParaRPr lang="cs-CZ" sz="2400" b="1" dirty="0" smtClean="0">
              <a:solidFill>
                <a:schemeClr val="tx1">
                  <a:lumMod val="75000"/>
                  <a:lumOff val="25000"/>
                </a:schemeClr>
              </a:solidFill>
            </a:endParaRPr>
          </a:p>
          <a:p>
            <a:pPr algn="just" fontAlgn="auto">
              <a:spcAft>
                <a:spcPts val="0"/>
              </a:spcAft>
              <a:buFont typeface="Wingdings 3" charset="2"/>
              <a:buChar char=""/>
              <a:defRPr/>
            </a:pPr>
            <a:endParaRPr lang="cs-CZ" sz="2400" b="1" dirty="0">
              <a:solidFill>
                <a:schemeClr val="tx1">
                  <a:lumMod val="75000"/>
                  <a:lumOff val="25000"/>
                </a:schemeClr>
              </a:solidFill>
            </a:endParaRPr>
          </a:p>
          <a:p>
            <a:pPr algn="just" fontAlgn="auto">
              <a:spcAft>
                <a:spcPts val="0"/>
              </a:spcAft>
              <a:buFont typeface="Wingdings 3" charset="2"/>
              <a:buChar char=""/>
              <a:defRPr/>
            </a:pPr>
            <a:r>
              <a:rPr lang="cs-CZ" sz="2400" b="1" dirty="0" smtClean="0">
                <a:solidFill>
                  <a:srgbClr val="0070C0"/>
                </a:solidFill>
              </a:rPr>
              <a:t>b</a:t>
            </a:r>
            <a:r>
              <a:rPr lang="cs-CZ" sz="2400" b="1" dirty="0">
                <a:solidFill>
                  <a:srgbClr val="0070C0"/>
                </a:solidFill>
              </a:rPr>
              <a:t>) kriteriální hodnocení </a:t>
            </a:r>
            <a:r>
              <a:rPr lang="cs-CZ" sz="2400" b="1" dirty="0" smtClean="0">
                <a:solidFill>
                  <a:schemeClr val="tx1">
                    <a:lumMod val="75000"/>
                    <a:lumOff val="25000"/>
                  </a:schemeClr>
                </a:solidFill>
              </a:rPr>
              <a:t>- </a:t>
            </a:r>
            <a:r>
              <a:rPr lang="cs-CZ" sz="2400" dirty="0">
                <a:solidFill>
                  <a:schemeClr val="tx1">
                    <a:lumMod val="75000"/>
                    <a:lumOff val="25000"/>
                  </a:schemeClr>
                </a:solidFill>
              </a:rPr>
              <a:t>hodnotíme výkon žáka ve vztahu k zvolenému kritériu nebo sadě </a:t>
            </a:r>
            <a:r>
              <a:rPr lang="cs-CZ" sz="2400" dirty="0" smtClean="0">
                <a:solidFill>
                  <a:schemeClr val="tx1">
                    <a:lumMod val="75000"/>
                    <a:lumOff val="25000"/>
                  </a:schemeClr>
                </a:solidFill>
              </a:rPr>
              <a:t>kritérií; měříme </a:t>
            </a:r>
            <a:r>
              <a:rPr lang="cs-CZ" sz="2400" b="1" dirty="0" smtClean="0">
                <a:solidFill>
                  <a:schemeClr val="tx1">
                    <a:lumMod val="75000"/>
                    <a:lumOff val="25000"/>
                  </a:schemeClr>
                </a:solidFill>
              </a:rPr>
              <a:t>absolutní výkon </a:t>
            </a:r>
            <a:r>
              <a:rPr lang="cs-CZ" sz="2400" dirty="0" smtClean="0">
                <a:solidFill>
                  <a:schemeClr val="tx1">
                    <a:lumMod val="75000"/>
                    <a:lumOff val="25000"/>
                  </a:schemeClr>
                </a:solidFill>
              </a:rPr>
              <a:t>vzhledem ke splnění stanovených cílů </a:t>
            </a:r>
          </a:p>
          <a:p>
            <a:pPr algn="just" fontAlgn="auto">
              <a:spcAft>
                <a:spcPts val="0"/>
              </a:spcAft>
              <a:buFont typeface="Wingdings 3" charset="2"/>
              <a:buChar char=""/>
              <a:defRPr/>
            </a:pPr>
            <a:r>
              <a:rPr lang="cs-CZ" sz="2400" b="1" dirty="0" smtClean="0">
                <a:solidFill>
                  <a:srgbClr val="00B050"/>
                </a:solidFill>
              </a:rPr>
              <a:t>c) hodnocení </a:t>
            </a:r>
            <a:r>
              <a:rPr lang="cs-CZ" sz="2400" b="1" dirty="0">
                <a:solidFill>
                  <a:srgbClr val="00B050"/>
                </a:solidFill>
              </a:rPr>
              <a:t>podle individuální vztahové normy </a:t>
            </a:r>
            <a:r>
              <a:rPr lang="cs-CZ" sz="2400" b="1" dirty="0">
                <a:solidFill>
                  <a:schemeClr val="tx1">
                    <a:lumMod val="75000"/>
                    <a:lumOff val="25000"/>
                  </a:schemeClr>
                </a:solidFill>
              </a:rPr>
              <a:t>– </a:t>
            </a:r>
            <a:r>
              <a:rPr lang="cs-CZ" sz="2400" dirty="0" smtClean="0">
                <a:solidFill>
                  <a:schemeClr val="tx1">
                    <a:lumMod val="75000"/>
                    <a:lumOff val="25000"/>
                  </a:schemeClr>
                </a:solidFill>
              </a:rPr>
              <a:t>posuzujeme </a:t>
            </a:r>
            <a:r>
              <a:rPr lang="cs-CZ" sz="2400" dirty="0">
                <a:solidFill>
                  <a:schemeClr val="tx1">
                    <a:lumMod val="75000"/>
                    <a:lumOff val="25000"/>
                  </a:schemeClr>
                </a:solidFill>
              </a:rPr>
              <a:t>práci žáka vzhledem k jeho předešlému </a:t>
            </a:r>
            <a:r>
              <a:rPr lang="cs-CZ" sz="2400" dirty="0" smtClean="0">
                <a:solidFill>
                  <a:schemeClr val="tx1">
                    <a:lumMod val="75000"/>
                    <a:lumOff val="25000"/>
                  </a:schemeClr>
                </a:solidFill>
              </a:rPr>
              <a:t>výkonu</a:t>
            </a:r>
            <a:endParaRPr lang="cs-CZ" dirty="0">
              <a:solidFill>
                <a:schemeClr val="tx1">
                  <a:lumMod val="75000"/>
                  <a:lumOff val="25000"/>
                </a:schemeClr>
              </a:solidFill>
            </a:endParaRPr>
          </a:p>
        </p:txBody>
      </p:sp>
      <p:pic>
        <p:nvPicPr>
          <p:cNvPr id="20484" name="Picture 2" descr="http://www.z-zahady.cz/wp-content/uploads/2011/09/gaussova_krivka_iq.png"/>
          <p:cNvPicPr>
            <a:picLocks noChangeAspect="1" noChangeArrowheads="1"/>
          </p:cNvPicPr>
          <p:nvPr/>
        </p:nvPicPr>
        <p:blipFill>
          <a:blip r:embed="rId2" cstate="print"/>
          <a:srcRect/>
          <a:stretch>
            <a:fillRect/>
          </a:stretch>
        </p:blipFill>
        <p:spPr bwMode="auto">
          <a:xfrm>
            <a:off x="2987824" y="2492896"/>
            <a:ext cx="2376165" cy="173254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Nadpis 1"/>
          <p:cNvSpPr>
            <a:spLocks noGrp="1"/>
          </p:cNvSpPr>
          <p:nvPr>
            <p:ph type="title"/>
          </p:nvPr>
        </p:nvSpPr>
        <p:spPr>
          <a:xfrm>
            <a:off x="611560" y="0"/>
            <a:ext cx="6348413" cy="1741487"/>
          </a:xfrm>
        </p:spPr>
        <p:txBody>
          <a:bodyPr/>
          <a:lstStyle/>
          <a:p>
            <a:pPr algn="ctr"/>
            <a:r>
              <a:rPr lang="cs-CZ" dirty="0" smtClean="0"/>
              <a:t>Typy školního hodnocení</a:t>
            </a:r>
            <a:br>
              <a:rPr lang="cs-CZ" dirty="0" smtClean="0"/>
            </a:br>
            <a:r>
              <a:rPr lang="cs-CZ" dirty="0" smtClean="0"/>
              <a:t>z hlediska procesu učení</a:t>
            </a:r>
          </a:p>
        </p:txBody>
      </p:sp>
      <p:sp>
        <p:nvSpPr>
          <p:cNvPr id="25603" name="Zástupný symbol pro obsah 2"/>
          <p:cNvSpPr>
            <a:spLocks noGrp="1"/>
          </p:cNvSpPr>
          <p:nvPr>
            <p:ph idx="1"/>
          </p:nvPr>
        </p:nvSpPr>
        <p:spPr>
          <a:xfrm>
            <a:off x="0" y="1196753"/>
            <a:ext cx="7596336" cy="5661248"/>
          </a:xfrm>
        </p:spPr>
        <p:txBody>
          <a:bodyPr>
            <a:normAutofit fontScale="92500"/>
          </a:bodyPr>
          <a:lstStyle/>
          <a:p>
            <a:pPr marL="0" indent="0" algn="ctr">
              <a:buNone/>
            </a:pPr>
            <a:r>
              <a:rPr lang="cs-CZ" sz="2400" i="1" dirty="0"/>
              <a:t>Když kuchař ochutnává polévku, jedná se o formativní hodnocení, když host ochutnává polévku, jedná se </a:t>
            </a:r>
            <a:r>
              <a:rPr lang="cs-CZ" sz="2400" i="1" dirty="0" smtClean="0"/>
              <a:t>o hodnocení </a:t>
            </a:r>
            <a:r>
              <a:rPr lang="cs-CZ" sz="2400" i="1" dirty="0" err="1" smtClean="0"/>
              <a:t>sumativní</a:t>
            </a:r>
            <a:r>
              <a:rPr lang="cs-CZ" sz="2400" i="1" dirty="0"/>
              <a:t> </a:t>
            </a:r>
            <a:r>
              <a:rPr lang="cs-CZ" sz="2400" dirty="0" smtClean="0"/>
              <a:t>(</a:t>
            </a:r>
            <a:r>
              <a:rPr lang="cs-CZ" sz="2400" dirty="0"/>
              <a:t>Robert </a:t>
            </a:r>
            <a:r>
              <a:rPr lang="cs-CZ" sz="2400" dirty="0" err="1"/>
              <a:t>Stake</a:t>
            </a:r>
            <a:r>
              <a:rPr lang="cs-CZ" sz="2400" dirty="0"/>
              <a:t>; in </a:t>
            </a:r>
            <a:r>
              <a:rPr lang="cs-CZ" sz="2400" dirty="0" err="1"/>
              <a:t>Roos</a:t>
            </a:r>
            <a:r>
              <a:rPr lang="cs-CZ" sz="2400" dirty="0"/>
              <a:t>, 2002)</a:t>
            </a:r>
          </a:p>
          <a:p>
            <a:pPr algn="just"/>
            <a:endParaRPr lang="cs-CZ" sz="2400" b="1" dirty="0" smtClean="0">
              <a:solidFill>
                <a:schemeClr val="accent1">
                  <a:lumMod val="60000"/>
                  <a:lumOff val="40000"/>
                </a:schemeClr>
              </a:solidFill>
            </a:endParaRPr>
          </a:p>
          <a:p>
            <a:pPr algn="just"/>
            <a:r>
              <a:rPr lang="cs-CZ" sz="2400" b="1" dirty="0" err="1" smtClean="0">
                <a:solidFill>
                  <a:srgbClr val="0033CC"/>
                </a:solidFill>
              </a:rPr>
              <a:t>Sumativní</a:t>
            </a:r>
            <a:r>
              <a:rPr lang="cs-CZ" sz="2400" b="1" dirty="0" smtClean="0">
                <a:solidFill>
                  <a:srgbClr val="0033CC"/>
                </a:solidFill>
              </a:rPr>
              <a:t> (závěrečné)</a:t>
            </a:r>
            <a:r>
              <a:rPr lang="cs-CZ" sz="2400" dirty="0" smtClean="0">
                <a:solidFill>
                  <a:srgbClr val="0033CC"/>
                </a:solidFill>
              </a:rPr>
              <a:t>: </a:t>
            </a:r>
            <a:r>
              <a:rPr lang="cs-CZ" sz="2400" dirty="0" smtClean="0"/>
              <a:t>zaměřuje se na </a:t>
            </a:r>
            <a:r>
              <a:rPr lang="cs-CZ" sz="2400" b="1" dirty="0" smtClean="0"/>
              <a:t>výsledky </a:t>
            </a:r>
            <a:r>
              <a:rPr lang="cs-CZ" sz="2400" dirty="0" smtClean="0"/>
              <a:t>(popř. produkty), zjišťuje konečný stav (např. známka na vysvědčení) a nese informaci jak pro žáka, tak pro jeho rodiče, pro učitele, pro vyšší vzdělávací stupeň, pro potenciálního zaměstnavatele atd. </a:t>
            </a:r>
          </a:p>
          <a:p>
            <a:pPr algn="just"/>
            <a:r>
              <a:rPr lang="cs-CZ" sz="2400" b="1" dirty="0" smtClean="0">
                <a:solidFill>
                  <a:srgbClr val="0033CC"/>
                </a:solidFill>
              </a:rPr>
              <a:t>Formativní</a:t>
            </a:r>
            <a:r>
              <a:rPr lang="cs-CZ" sz="2400" dirty="0" smtClean="0">
                <a:solidFill>
                  <a:srgbClr val="0033CC"/>
                </a:solidFill>
              </a:rPr>
              <a:t> (průběžné)</a:t>
            </a:r>
            <a:r>
              <a:rPr lang="cs-CZ" sz="2400" b="1" dirty="0" smtClean="0">
                <a:solidFill>
                  <a:srgbClr val="0033CC"/>
                </a:solidFill>
              </a:rPr>
              <a:t>:</a:t>
            </a:r>
            <a:r>
              <a:rPr lang="cs-CZ" sz="2400" dirty="0" smtClean="0">
                <a:solidFill>
                  <a:srgbClr val="0033CC"/>
                </a:solidFill>
              </a:rPr>
              <a:t> </a:t>
            </a:r>
            <a:r>
              <a:rPr lang="cs-CZ" sz="2400" dirty="0" smtClean="0"/>
              <a:t>zaměřuje se na </a:t>
            </a:r>
            <a:r>
              <a:rPr lang="cs-CZ" sz="2400" b="1" dirty="0" smtClean="0"/>
              <a:t>proces </a:t>
            </a:r>
            <a:r>
              <a:rPr lang="cs-CZ" sz="2400" dirty="0" smtClean="0"/>
              <a:t>a hlavním účelem je zpětná vazba pro žáka (i pro učitele o tom, kde je žák na cestě k cíli) a pozitivní formování jeho schopností. Poskytuje žákovi informaci v průběhu procesu učení, kdy se jeho výkon dá ještě zlepšit, slouží k jeho </a:t>
            </a:r>
            <a:r>
              <a:rPr lang="cs-CZ" sz="2400" dirty="0" err="1" smtClean="0"/>
              <a:t>seberozvoji</a:t>
            </a:r>
            <a:r>
              <a:rPr lang="cs-CZ" sz="2400" dirty="0" smtClean="0"/>
              <a:t>. </a:t>
            </a:r>
          </a:p>
          <a:p>
            <a:endParaRPr lang="cs-CZ" dirty="0" smtClean="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ctrTitle"/>
          </p:nvPr>
        </p:nvSpPr>
        <p:spPr>
          <a:xfrm>
            <a:off x="714375" y="1196752"/>
            <a:ext cx="6521450" cy="3024336"/>
          </a:xfrm>
        </p:spPr>
        <p:txBody>
          <a:bodyPr>
            <a:normAutofit/>
          </a:bodyPr>
          <a:lstStyle/>
          <a:p>
            <a:pPr algn="ctr"/>
            <a:r>
              <a:rPr lang="cs-CZ" altLang="cs-CZ" sz="4800" b="1" dirty="0" smtClean="0"/>
              <a:t>Formativní hodnocení v praxi</a:t>
            </a:r>
            <a:br>
              <a:rPr lang="cs-CZ" altLang="cs-CZ" sz="4800" b="1" dirty="0" smtClean="0"/>
            </a:br>
            <a:r>
              <a:rPr lang="cs-CZ" altLang="cs-CZ" sz="4800" b="1" dirty="0"/>
              <a:t/>
            </a:r>
            <a:br>
              <a:rPr lang="cs-CZ" altLang="cs-CZ" sz="4800" b="1" dirty="0"/>
            </a:br>
            <a:endParaRPr lang="cs-CZ" altLang="cs-CZ" sz="4800" b="1" dirty="0" smtClean="0"/>
          </a:p>
        </p:txBody>
      </p:sp>
      <p:sp>
        <p:nvSpPr>
          <p:cNvPr id="10243" name="Rectangle 3"/>
          <p:cNvSpPr>
            <a:spLocks noGrp="1" noChangeArrowheads="1"/>
          </p:cNvSpPr>
          <p:nvPr>
            <p:ph type="subTitle" idx="1"/>
          </p:nvPr>
        </p:nvSpPr>
        <p:spPr>
          <a:xfrm>
            <a:off x="395536" y="4437112"/>
            <a:ext cx="5112568" cy="2304256"/>
          </a:xfrm>
        </p:spPr>
        <p:txBody>
          <a:bodyPr rtlCol="0">
            <a:normAutofit fontScale="40000" lnSpcReduction="20000"/>
          </a:bodyPr>
          <a:lstStyle/>
          <a:p>
            <a:pPr fontAlgn="auto">
              <a:lnSpc>
                <a:spcPct val="90000"/>
              </a:lnSpc>
              <a:spcAft>
                <a:spcPts val="0"/>
              </a:spcAft>
              <a:buFont typeface="Wingdings 3" charset="2"/>
              <a:buNone/>
              <a:defRPr/>
            </a:pPr>
            <a:endParaRPr lang="cs-CZ" sz="2800" dirty="0" smtClean="0"/>
          </a:p>
          <a:p>
            <a:pPr fontAlgn="auto">
              <a:lnSpc>
                <a:spcPct val="90000"/>
              </a:lnSpc>
              <a:spcAft>
                <a:spcPts val="0"/>
              </a:spcAft>
              <a:buFont typeface="Wingdings 3" charset="2"/>
              <a:buNone/>
              <a:defRPr/>
            </a:pPr>
            <a:r>
              <a:rPr lang="cs-CZ" sz="6700" dirty="0" smtClean="0"/>
              <a:t>Veronika Laufková</a:t>
            </a:r>
          </a:p>
          <a:p>
            <a:pPr fontAlgn="auto">
              <a:lnSpc>
                <a:spcPct val="90000"/>
              </a:lnSpc>
              <a:spcAft>
                <a:spcPts val="0"/>
              </a:spcAft>
              <a:buFont typeface="Wingdings 3" charset="2"/>
              <a:buNone/>
              <a:defRPr/>
            </a:pPr>
            <a:r>
              <a:rPr lang="cs-CZ" sz="6000" dirty="0" smtClean="0"/>
              <a:t>veronika.laufkova@pedf.cuni.cz</a:t>
            </a:r>
          </a:p>
          <a:p>
            <a:pPr fontAlgn="auto">
              <a:lnSpc>
                <a:spcPct val="90000"/>
              </a:lnSpc>
              <a:spcAft>
                <a:spcPts val="0"/>
              </a:spcAft>
              <a:buFont typeface="Wingdings 3" charset="2"/>
              <a:buNone/>
              <a:defRPr/>
            </a:pPr>
            <a:r>
              <a:rPr lang="cs-CZ" sz="4600" dirty="0" smtClean="0"/>
              <a:t>Ústav výzkumu a rozvoje vzdělávání, </a:t>
            </a:r>
            <a:r>
              <a:rPr lang="cs-CZ" sz="4600" dirty="0" err="1" smtClean="0"/>
              <a:t>PedF</a:t>
            </a:r>
            <a:r>
              <a:rPr lang="cs-CZ" sz="4600" dirty="0" smtClean="0"/>
              <a:t> UK</a:t>
            </a:r>
          </a:p>
          <a:p>
            <a:pPr fontAlgn="auto">
              <a:lnSpc>
                <a:spcPct val="90000"/>
              </a:lnSpc>
              <a:spcAft>
                <a:spcPts val="0"/>
              </a:spcAft>
              <a:buFont typeface="Wingdings 3" charset="2"/>
              <a:buNone/>
              <a:defRPr/>
            </a:pPr>
            <a:r>
              <a:rPr lang="cs-CZ" sz="5100" dirty="0"/>
              <a:t>2</a:t>
            </a:r>
            <a:r>
              <a:rPr lang="cs-CZ" sz="5100" dirty="0" smtClean="0"/>
              <a:t>. 5. 2018</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681027"/>
            <a:ext cx="7308304" cy="852427"/>
          </a:xfrm>
        </p:spPr>
        <p:txBody>
          <a:bodyPr>
            <a:normAutofit fontScale="90000"/>
          </a:bodyPr>
          <a:lstStyle/>
          <a:p>
            <a:pPr algn="ctr"/>
            <a:r>
              <a:rPr lang="cs-CZ" dirty="0"/>
              <a:t>Typy školního hodnocení </a:t>
            </a:r>
            <a:br>
              <a:rPr lang="cs-CZ" dirty="0"/>
            </a:br>
            <a:endParaRPr lang="cs-CZ" dirty="0"/>
          </a:p>
        </p:txBody>
      </p:sp>
      <p:sp>
        <p:nvSpPr>
          <p:cNvPr id="3" name="Zástupný symbol pro obsah 2"/>
          <p:cNvSpPr>
            <a:spLocks noGrp="1"/>
          </p:cNvSpPr>
          <p:nvPr>
            <p:ph idx="1"/>
          </p:nvPr>
        </p:nvSpPr>
        <p:spPr>
          <a:xfrm>
            <a:off x="251520" y="1080120"/>
            <a:ext cx="7200800" cy="5589240"/>
          </a:xfrm>
        </p:spPr>
        <p:txBody>
          <a:bodyPr/>
          <a:lstStyle/>
          <a:p>
            <a:pPr marL="0" indent="0">
              <a:buNone/>
            </a:pPr>
            <a:r>
              <a:rPr lang="cs-CZ" sz="2400" dirty="0"/>
              <a:t>Dělení na </a:t>
            </a:r>
            <a:r>
              <a:rPr lang="cs-CZ" sz="2400" dirty="0" err="1"/>
              <a:t>sumativní</a:t>
            </a:r>
            <a:r>
              <a:rPr lang="cs-CZ" sz="2400" dirty="0"/>
              <a:t> a formativní vychází z</a:t>
            </a:r>
          </a:p>
          <a:p>
            <a:pPr marL="0" indent="0">
              <a:buNone/>
            </a:pPr>
            <a:endParaRPr lang="cs-CZ" dirty="0"/>
          </a:p>
          <a:p>
            <a:pPr marL="0" indent="0">
              <a:buNone/>
            </a:pPr>
            <a:endParaRPr lang="cs-CZ" dirty="0"/>
          </a:p>
          <a:p>
            <a:pPr marL="0" indent="0">
              <a:buNone/>
            </a:pPr>
            <a:endParaRPr lang="cs-CZ" dirty="0"/>
          </a:p>
          <a:p>
            <a:pPr marL="0" indent="0">
              <a:buNone/>
            </a:pPr>
            <a:endParaRPr lang="cs-CZ" dirty="0"/>
          </a:p>
          <a:p>
            <a:pPr marL="0" indent="0">
              <a:buNone/>
            </a:pPr>
            <a:endParaRPr lang="cs-CZ" dirty="0"/>
          </a:p>
          <a:p>
            <a:pPr marL="0" indent="0">
              <a:buNone/>
            </a:pPr>
            <a:endParaRPr lang="cs-CZ" dirty="0"/>
          </a:p>
          <a:p>
            <a:pPr marL="0" indent="0">
              <a:buNone/>
            </a:pPr>
            <a:endParaRPr lang="cs-CZ" dirty="0"/>
          </a:p>
          <a:p>
            <a:pPr marL="0" indent="0">
              <a:buNone/>
            </a:pPr>
            <a:endParaRPr lang="cs-CZ" dirty="0"/>
          </a:p>
          <a:p>
            <a:endParaRPr lang="cs-CZ" dirty="0"/>
          </a:p>
        </p:txBody>
      </p:sp>
      <p:graphicFrame>
        <p:nvGraphicFramePr>
          <p:cNvPr id="4" name="Tabulka 3"/>
          <p:cNvGraphicFramePr>
            <a:graphicFrameLocks noGrp="1"/>
          </p:cNvGraphicFramePr>
          <p:nvPr>
            <p:extLst/>
          </p:nvPr>
        </p:nvGraphicFramePr>
        <p:xfrm>
          <a:off x="296700" y="1722094"/>
          <a:ext cx="6714903" cy="5135906"/>
        </p:xfrm>
        <a:graphic>
          <a:graphicData uri="http://schemas.openxmlformats.org/drawingml/2006/table">
            <a:tbl>
              <a:tblPr firstRow="1" bandRow="1">
                <a:tableStyleId>{5C22544A-7EE6-4342-B048-85BDC9FD1C3A}</a:tableStyleId>
              </a:tblPr>
              <a:tblGrid>
                <a:gridCol w="2238301">
                  <a:extLst>
                    <a:ext uri="{9D8B030D-6E8A-4147-A177-3AD203B41FA5}">
                      <a16:colId xmlns:a16="http://schemas.microsoft.com/office/drawing/2014/main" val="20000"/>
                    </a:ext>
                  </a:extLst>
                </a:gridCol>
                <a:gridCol w="2238301">
                  <a:extLst>
                    <a:ext uri="{9D8B030D-6E8A-4147-A177-3AD203B41FA5}">
                      <a16:colId xmlns:a16="http://schemas.microsoft.com/office/drawing/2014/main" val="20001"/>
                    </a:ext>
                  </a:extLst>
                </a:gridCol>
                <a:gridCol w="2238301">
                  <a:extLst>
                    <a:ext uri="{9D8B030D-6E8A-4147-A177-3AD203B41FA5}">
                      <a16:colId xmlns:a16="http://schemas.microsoft.com/office/drawing/2014/main" val="20002"/>
                    </a:ext>
                  </a:extLst>
                </a:gridCol>
              </a:tblGrid>
              <a:tr h="472466">
                <a:tc>
                  <a:txBody>
                    <a:bodyPr/>
                    <a:lstStyle/>
                    <a:p>
                      <a:pPr algn="ctr"/>
                      <a:endParaRPr lang="cs-CZ" dirty="0"/>
                    </a:p>
                  </a:txBody>
                  <a:tcPr/>
                </a:tc>
                <a:tc>
                  <a:txBody>
                    <a:bodyPr/>
                    <a:lstStyle/>
                    <a:p>
                      <a:pPr algn="ctr"/>
                      <a:r>
                        <a:rPr lang="cs-CZ" dirty="0" err="1"/>
                        <a:t>sumativní</a:t>
                      </a:r>
                      <a:endParaRPr lang="cs-CZ" dirty="0"/>
                    </a:p>
                  </a:txBody>
                  <a:tcPr/>
                </a:tc>
                <a:tc>
                  <a:txBody>
                    <a:bodyPr/>
                    <a:lstStyle/>
                    <a:p>
                      <a:pPr algn="ctr"/>
                      <a:r>
                        <a:rPr lang="cs-CZ" dirty="0"/>
                        <a:t>formativní</a:t>
                      </a:r>
                    </a:p>
                  </a:txBody>
                  <a:tcPr/>
                </a:tc>
                <a:extLst>
                  <a:ext uri="{0D108BD9-81ED-4DB2-BD59-A6C34878D82A}">
                    <a16:rowId xmlns:a16="http://schemas.microsoft.com/office/drawing/2014/main" val="10000"/>
                  </a:ext>
                </a:extLst>
              </a:tr>
              <a:tr h="548219">
                <a:tc>
                  <a:txBody>
                    <a:bodyPr/>
                    <a:lstStyle/>
                    <a:p>
                      <a:pPr algn="ctr"/>
                      <a:endParaRPr lang="cs-CZ" b="1" dirty="0"/>
                    </a:p>
                    <a:p>
                      <a:pPr algn="ctr"/>
                      <a:r>
                        <a:rPr lang="cs-CZ" b="1" dirty="0"/>
                        <a:t>načasování</a:t>
                      </a:r>
                    </a:p>
                    <a:p>
                      <a:pPr algn="ctr"/>
                      <a:endParaRPr lang="cs-CZ" b="1" dirty="0"/>
                    </a:p>
                  </a:txBody>
                  <a:tcPr/>
                </a:tc>
                <a:tc>
                  <a:txBody>
                    <a:bodyPr/>
                    <a:lstStyle/>
                    <a:p>
                      <a:pPr algn="ctr"/>
                      <a:endParaRPr lang="cs-CZ" dirty="0"/>
                    </a:p>
                    <a:p>
                      <a:pPr algn="ctr"/>
                      <a:r>
                        <a:rPr lang="cs-CZ" dirty="0"/>
                        <a:t>na konci, zaměřeno na </a:t>
                      </a:r>
                      <a:r>
                        <a:rPr lang="cs-CZ" b="1" dirty="0"/>
                        <a:t>výsledek</a:t>
                      </a:r>
                    </a:p>
                  </a:txBody>
                  <a:tcPr/>
                </a:tc>
                <a:tc>
                  <a:txBody>
                    <a:bodyPr/>
                    <a:lstStyle/>
                    <a:p>
                      <a:pPr algn="ctr"/>
                      <a:endParaRPr lang="cs-CZ" dirty="0"/>
                    </a:p>
                    <a:p>
                      <a:pPr algn="ctr"/>
                      <a:r>
                        <a:rPr lang="cs-CZ" dirty="0"/>
                        <a:t>v</a:t>
                      </a:r>
                      <a:r>
                        <a:rPr lang="cs-CZ" baseline="0" dirty="0"/>
                        <a:t> průběhu, zaměřeno na </a:t>
                      </a:r>
                      <a:r>
                        <a:rPr lang="cs-CZ" b="1" baseline="0" dirty="0">
                          <a:solidFill>
                            <a:srgbClr val="FF0000"/>
                          </a:solidFill>
                        </a:rPr>
                        <a:t>proces</a:t>
                      </a:r>
                      <a:endParaRPr lang="cs-CZ" b="1" dirty="0">
                        <a:solidFill>
                          <a:srgbClr val="FF0000"/>
                        </a:solidFill>
                      </a:endParaRPr>
                    </a:p>
                  </a:txBody>
                  <a:tcPr/>
                </a:tc>
                <a:extLst>
                  <a:ext uri="{0D108BD9-81ED-4DB2-BD59-A6C34878D82A}">
                    <a16:rowId xmlns:a16="http://schemas.microsoft.com/office/drawing/2014/main" val="10001"/>
                  </a:ext>
                </a:extLst>
              </a:tr>
              <a:tr h="946241">
                <a:tc>
                  <a:txBody>
                    <a:bodyPr/>
                    <a:lstStyle/>
                    <a:p>
                      <a:pPr algn="ctr"/>
                      <a:endParaRPr lang="cs-CZ" b="1" dirty="0"/>
                    </a:p>
                    <a:p>
                      <a:pPr algn="ctr"/>
                      <a:r>
                        <a:rPr lang="cs-CZ" b="1" dirty="0"/>
                        <a:t>typ konečného adresáta</a:t>
                      </a:r>
                    </a:p>
                    <a:p>
                      <a:pPr algn="ctr"/>
                      <a:endParaRPr lang="cs-CZ" b="1" dirty="0"/>
                    </a:p>
                  </a:txBody>
                  <a:tcPr/>
                </a:tc>
                <a:tc>
                  <a:txBody>
                    <a:bodyPr/>
                    <a:lstStyle/>
                    <a:p>
                      <a:pPr algn="ctr"/>
                      <a:r>
                        <a:rPr lang="cs-CZ" sz="1800" b="1" kern="1200" dirty="0">
                          <a:solidFill>
                            <a:schemeClr val="dk1"/>
                          </a:solidFill>
                          <a:effectLst/>
                          <a:latin typeface="+mn-lt"/>
                          <a:ea typeface="+mn-ea"/>
                          <a:cs typeface="+mn-cs"/>
                        </a:rPr>
                        <a:t>rodiče,</a:t>
                      </a:r>
                    </a:p>
                    <a:p>
                      <a:pPr algn="ctr"/>
                      <a:r>
                        <a:rPr lang="cs-CZ" sz="1800" b="1" kern="1200" dirty="0">
                          <a:solidFill>
                            <a:schemeClr val="dk1"/>
                          </a:solidFill>
                          <a:effectLst/>
                          <a:latin typeface="+mn-lt"/>
                          <a:ea typeface="+mn-ea"/>
                          <a:cs typeface="+mn-cs"/>
                        </a:rPr>
                        <a:t>učitelé</a:t>
                      </a:r>
                    </a:p>
                    <a:p>
                      <a:pPr algn="ctr"/>
                      <a:r>
                        <a:rPr lang="cs-CZ" sz="1800" b="1" kern="1200" dirty="0">
                          <a:solidFill>
                            <a:schemeClr val="dk1"/>
                          </a:solidFill>
                          <a:effectLst/>
                          <a:latin typeface="+mn-lt"/>
                          <a:ea typeface="+mn-ea"/>
                          <a:cs typeface="+mn-cs"/>
                        </a:rPr>
                        <a:t>škola</a:t>
                      </a:r>
                      <a:r>
                        <a:rPr lang="cs-CZ" sz="1800" kern="1200" dirty="0">
                          <a:solidFill>
                            <a:schemeClr val="dk1"/>
                          </a:solidFill>
                          <a:effectLst/>
                          <a:latin typeface="+mn-lt"/>
                          <a:ea typeface="+mn-ea"/>
                          <a:cs typeface="+mn-cs"/>
                        </a:rPr>
                        <a:t>, na kterou se žák hlásí</a:t>
                      </a:r>
                    </a:p>
                    <a:p>
                      <a:pPr algn="ctr"/>
                      <a:r>
                        <a:rPr lang="cs-CZ" sz="1800" b="1" kern="1200" dirty="0">
                          <a:solidFill>
                            <a:schemeClr val="dk1"/>
                          </a:solidFill>
                          <a:effectLst/>
                          <a:latin typeface="+mn-lt"/>
                          <a:ea typeface="+mn-ea"/>
                          <a:cs typeface="+mn-cs"/>
                        </a:rPr>
                        <a:t>vzdělávací politika</a:t>
                      </a:r>
                    </a:p>
                  </a:txBody>
                  <a:tcPr/>
                </a:tc>
                <a:tc>
                  <a:txBody>
                    <a:bodyPr/>
                    <a:lstStyle/>
                    <a:p>
                      <a:pPr algn="ctr"/>
                      <a:endParaRPr lang="cs-CZ" dirty="0"/>
                    </a:p>
                    <a:p>
                      <a:pPr algn="ctr"/>
                      <a:endParaRPr lang="cs-CZ" dirty="0"/>
                    </a:p>
                    <a:p>
                      <a:pPr algn="ctr"/>
                      <a:r>
                        <a:rPr lang="cs-CZ" dirty="0"/>
                        <a:t>primárně </a:t>
                      </a:r>
                      <a:r>
                        <a:rPr lang="cs-CZ" b="1" dirty="0">
                          <a:solidFill>
                            <a:srgbClr val="FF0000"/>
                          </a:solidFill>
                        </a:rPr>
                        <a:t>žák</a:t>
                      </a:r>
                    </a:p>
                  </a:txBody>
                  <a:tcPr/>
                </a:tc>
                <a:extLst>
                  <a:ext uri="{0D108BD9-81ED-4DB2-BD59-A6C34878D82A}">
                    <a16:rowId xmlns:a16="http://schemas.microsoft.com/office/drawing/2014/main" val="10002"/>
                  </a:ext>
                </a:extLst>
              </a:tr>
              <a:tr h="946241">
                <a:tc>
                  <a:txBody>
                    <a:bodyPr/>
                    <a:lstStyle/>
                    <a:p>
                      <a:pPr algn="ctr"/>
                      <a:endParaRPr lang="cs-CZ" b="1" dirty="0"/>
                    </a:p>
                    <a:p>
                      <a:pPr algn="ctr"/>
                      <a:r>
                        <a:rPr lang="cs-CZ" b="1" dirty="0"/>
                        <a:t>účel, kterému daný typ slouží</a:t>
                      </a:r>
                    </a:p>
                    <a:p>
                      <a:pPr algn="ctr"/>
                      <a:endParaRPr lang="cs-CZ" b="1" dirty="0"/>
                    </a:p>
                  </a:txBody>
                  <a:tcPr/>
                </a:tc>
                <a:tc>
                  <a:txBody>
                    <a:bodyPr/>
                    <a:lstStyle/>
                    <a:p>
                      <a:pPr algn="ctr"/>
                      <a:endParaRPr lang="cs-CZ" dirty="0"/>
                    </a:p>
                    <a:p>
                      <a:pPr algn="ctr"/>
                      <a:r>
                        <a:rPr lang="cs-CZ" b="1" dirty="0"/>
                        <a:t>zhodnotit</a:t>
                      </a:r>
                      <a:r>
                        <a:rPr lang="cs-CZ" dirty="0"/>
                        <a:t>, </a:t>
                      </a:r>
                      <a:r>
                        <a:rPr lang="cs-CZ" sz="1800" b="1" kern="1200" dirty="0">
                          <a:solidFill>
                            <a:schemeClr val="dk1"/>
                          </a:solidFill>
                          <a:effectLst/>
                          <a:latin typeface="+mn-lt"/>
                          <a:ea typeface="+mn-ea"/>
                          <a:cs typeface="+mn-cs"/>
                        </a:rPr>
                        <a:t>zda </a:t>
                      </a:r>
                      <a:r>
                        <a:rPr lang="cs-CZ" sz="1800" kern="1200" dirty="0">
                          <a:solidFill>
                            <a:schemeClr val="dk1"/>
                          </a:solidFill>
                          <a:effectLst/>
                          <a:latin typeface="+mn-lt"/>
                          <a:ea typeface="+mn-ea"/>
                          <a:cs typeface="+mn-cs"/>
                        </a:rPr>
                        <a:t>žáci vědí či rozumějí </a:t>
                      </a:r>
                      <a:endParaRPr lang="cs-CZ" dirty="0"/>
                    </a:p>
                  </a:txBody>
                  <a:tcPr/>
                </a:tc>
                <a:tc>
                  <a:txBody>
                    <a:bodyPr/>
                    <a:lstStyle/>
                    <a:p>
                      <a:pPr algn="ctr"/>
                      <a:r>
                        <a:rPr lang="cs-CZ" sz="1800" b="1" kern="1200" dirty="0">
                          <a:solidFill>
                            <a:srgbClr val="FF0000"/>
                          </a:solidFill>
                          <a:effectLst/>
                          <a:latin typeface="+mn-lt"/>
                          <a:ea typeface="+mn-ea"/>
                          <a:cs typeface="+mn-cs"/>
                        </a:rPr>
                        <a:t>pomoci žákům, identifikovat jeho vzdělávací potřeby </a:t>
                      </a:r>
                      <a:r>
                        <a:rPr lang="cs-CZ" sz="1800" kern="1200" dirty="0">
                          <a:solidFill>
                            <a:schemeClr val="dk1"/>
                          </a:solidFill>
                          <a:effectLst/>
                          <a:latin typeface="+mn-lt"/>
                          <a:ea typeface="+mn-ea"/>
                          <a:cs typeface="+mn-cs"/>
                        </a:rPr>
                        <a:t>a přizpůsobit jim výuku s cílem </a:t>
                      </a:r>
                    </a:p>
                    <a:p>
                      <a:pPr algn="ctr"/>
                      <a:r>
                        <a:rPr lang="cs-CZ" sz="1800" b="1" kern="1200" dirty="0">
                          <a:solidFill>
                            <a:srgbClr val="FF0000"/>
                          </a:solidFill>
                          <a:effectLst/>
                          <a:latin typeface="+mn-lt"/>
                          <a:ea typeface="+mn-ea"/>
                          <a:cs typeface="+mn-cs"/>
                        </a:rPr>
                        <a:t>vylepšit jeho učební výsledky </a:t>
                      </a:r>
                      <a:endParaRPr lang="cs-CZ" b="1" dirty="0">
                        <a:solidFill>
                          <a:srgbClr val="FF0000"/>
                        </a:solidFill>
                      </a:endParaRPr>
                    </a:p>
                  </a:txBody>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42121338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lstStyle/>
          <a:p>
            <a:pPr algn="ctr"/>
            <a:r>
              <a:rPr lang="cs-CZ" sz="4400" dirty="0" smtClean="0"/>
              <a:t>Formativní hodnocení (hodnocení pro formativní účely)</a:t>
            </a:r>
            <a:endParaRPr lang="cs-CZ" sz="4400" dirty="0"/>
          </a:p>
        </p:txBody>
      </p:sp>
      <p:sp>
        <p:nvSpPr>
          <p:cNvPr id="3" name="Podnadpis 2"/>
          <p:cNvSpPr>
            <a:spLocks noGrp="1"/>
          </p:cNvSpPr>
          <p:nvPr>
            <p:ph type="subTitle" idx="1"/>
          </p:nvPr>
        </p:nvSpPr>
        <p:spPr>
          <a:xfrm>
            <a:off x="323528" y="4050834"/>
            <a:ext cx="6633787" cy="2042462"/>
          </a:xfrm>
        </p:spPr>
        <p:txBody>
          <a:bodyPr>
            <a:normAutofit/>
          </a:bodyPr>
          <a:lstStyle/>
          <a:p>
            <a:pPr marL="285750" indent="-285750" algn="ctr">
              <a:buFontTx/>
              <a:buChar char="-"/>
            </a:pPr>
            <a:r>
              <a:rPr lang="cs-CZ" sz="2400" dirty="0" smtClean="0">
                <a:solidFill>
                  <a:schemeClr val="tx1"/>
                </a:solidFill>
              </a:rPr>
              <a:t>hodnocení, které pomáhá v učení</a:t>
            </a:r>
          </a:p>
          <a:p>
            <a:pPr marL="285750" indent="-285750" algn="ctr">
              <a:buFontTx/>
              <a:buChar char="-"/>
            </a:pPr>
            <a:r>
              <a:rPr lang="cs-CZ" sz="2400" dirty="0" smtClean="0">
                <a:solidFill>
                  <a:schemeClr val="tx1"/>
                </a:solidFill>
              </a:rPr>
              <a:t>- hodnocení, které přináší radost – žákům i učitelům</a:t>
            </a:r>
          </a:p>
          <a:p>
            <a:pPr marL="285750" indent="-285750" algn="ctr">
              <a:buFontTx/>
              <a:buChar char="-"/>
            </a:pPr>
            <a:r>
              <a:rPr lang="cs-CZ" sz="2400" dirty="0" smtClean="0">
                <a:solidFill>
                  <a:schemeClr val="tx1"/>
                </a:solidFill>
              </a:rPr>
              <a:t>- hodnocení, které má smysl</a:t>
            </a:r>
            <a:endParaRPr lang="cs-CZ" sz="2400" dirty="0">
              <a:solidFill>
                <a:schemeClr val="tx1"/>
              </a:solidFill>
            </a:endParaRPr>
          </a:p>
        </p:txBody>
      </p:sp>
    </p:spTree>
    <p:extLst>
      <p:ext uri="{BB962C8B-B14F-4D97-AF65-F5344CB8AC3E}">
        <p14:creationId xmlns:p14="http://schemas.microsoft.com/office/powerpoint/2010/main" val="135348722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52536" y="476672"/>
            <a:ext cx="8640960" cy="1728192"/>
          </a:xfrm>
        </p:spPr>
        <p:txBody>
          <a:bodyPr>
            <a:normAutofit fontScale="90000"/>
          </a:bodyPr>
          <a:lstStyle/>
          <a:p>
            <a:pPr algn="ctr"/>
            <a:r>
              <a:rPr lang="cs-CZ" dirty="0"/>
              <a:t>Formativní hodnocení</a:t>
            </a:r>
            <a:br>
              <a:rPr lang="cs-CZ" dirty="0"/>
            </a:br>
            <a:r>
              <a:rPr lang="cs-CZ" sz="2400" dirty="0"/>
              <a:t>(hodnocení pro formativní účely / </a:t>
            </a:r>
            <a:br>
              <a:rPr lang="cs-CZ" sz="2400" dirty="0"/>
            </a:br>
            <a:r>
              <a:rPr lang="cs-CZ" sz="2400" dirty="0"/>
              <a:t>hodnocení ve formativní funkci / hodnocení pro učení /</a:t>
            </a:r>
            <a:br>
              <a:rPr lang="cs-CZ" sz="2400" dirty="0"/>
            </a:br>
            <a:r>
              <a:rPr lang="cs-CZ" sz="2400" dirty="0"/>
              <a:t>hodnocení zpětnovazebné)</a:t>
            </a:r>
          </a:p>
        </p:txBody>
      </p:sp>
      <p:sp>
        <p:nvSpPr>
          <p:cNvPr id="3" name="Zástupný symbol pro obsah 2"/>
          <p:cNvSpPr>
            <a:spLocks noGrp="1"/>
          </p:cNvSpPr>
          <p:nvPr>
            <p:ph idx="1"/>
          </p:nvPr>
        </p:nvSpPr>
        <p:spPr>
          <a:xfrm>
            <a:off x="107504" y="2204864"/>
            <a:ext cx="6912768" cy="4653136"/>
          </a:xfrm>
        </p:spPr>
        <p:txBody>
          <a:bodyPr>
            <a:normAutofit/>
          </a:bodyPr>
          <a:lstStyle/>
          <a:p>
            <a:pPr marL="0" indent="0">
              <a:buNone/>
            </a:pPr>
            <a:r>
              <a:rPr lang="cs-CZ" dirty="0">
                <a:solidFill>
                  <a:schemeClr val="tx1"/>
                </a:solidFill>
              </a:rPr>
              <a:t>Za formativní lze označit každé hodnocení, které přináší </a:t>
            </a:r>
            <a:r>
              <a:rPr lang="cs-CZ" dirty="0">
                <a:solidFill>
                  <a:srgbClr val="FF0000"/>
                </a:solidFill>
              </a:rPr>
              <a:t>užitečnou informaci učiteli i žákovi o aktuálním stavu vědomostí a dovedností žáka v procesu učení</a:t>
            </a:r>
            <a:r>
              <a:rPr lang="cs-CZ" dirty="0">
                <a:solidFill>
                  <a:schemeClr val="tx1"/>
                </a:solidFill>
              </a:rPr>
              <a:t>.</a:t>
            </a:r>
          </a:p>
          <a:p>
            <a:pPr marL="0" indent="0">
              <a:buNone/>
            </a:pPr>
            <a:r>
              <a:rPr lang="cs-CZ" dirty="0">
                <a:solidFill>
                  <a:schemeClr val="tx1"/>
                </a:solidFill>
              </a:rPr>
              <a:t>Tyto informace musí žákovi sdělovat, </a:t>
            </a:r>
            <a:r>
              <a:rPr lang="cs-CZ" dirty="0">
                <a:solidFill>
                  <a:srgbClr val="FF0000"/>
                </a:solidFill>
              </a:rPr>
              <a:t>kde se právě nachází</a:t>
            </a:r>
            <a:r>
              <a:rPr lang="cs-CZ" dirty="0">
                <a:solidFill>
                  <a:schemeClr val="tx1"/>
                </a:solidFill>
              </a:rPr>
              <a:t>, ale také </a:t>
            </a:r>
            <a:r>
              <a:rPr lang="cs-CZ" dirty="0">
                <a:solidFill>
                  <a:srgbClr val="FF0000"/>
                </a:solidFill>
              </a:rPr>
              <a:t>naznačovat to, co má dělat, aby se něčemu dalšímu naučil</a:t>
            </a:r>
            <a:r>
              <a:rPr lang="cs-CZ" dirty="0">
                <a:solidFill>
                  <a:schemeClr val="tx1"/>
                </a:solidFill>
              </a:rPr>
              <a:t> a dosáhl stanoveného cíle. </a:t>
            </a:r>
          </a:p>
          <a:p>
            <a:pPr marL="0" indent="0">
              <a:buNone/>
            </a:pPr>
            <a:r>
              <a:rPr lang="cs-CZ" dirty="0"/>
              <a:t>Už od roku 1998 </a:t>
            </a:r>
            <a:r>
              <a:rPr lang="cs-CZ" dirty="0">
                <a:solidFill>
                  <a:srgbClr val="FF0000"/>
                </a:solidFill>
              </a:rPr>
              <a:t>přesvědčivé doklady o přínosech FH na učení žáků. </a:t>
            </a:r>
          </a:p>
          <a:p>
            <a:pPr marL="0" indent="0">
              <a:buNone/>
            </a:pPr>
            <a:r>
              <a:rPr lang="cs-CZ" dirty="0"/>
              <a:t>Úspěch souvisí s tím, jak učitelé FH používají k přizpůsobení výukových a učebních postupů žáků. </a:t>
            </a:r>
          </a:p>
          <a:p>
            <a:pPr marL="0" indent="0">
              <a:buNone/>
            </a:pPr>
            <a:endParaRPr lang="cs-CZ" dirty="0"/>
          </a:p>
          <a:p>
            <a:pPr marL="0" indent="0" algn="ctr">
              <a:buNone/>
            </a:pPr>
            <a:endParaRPr lang="cs-CZ" b="1" dirty="0">
              <a:solidFill>
                <a:schemeClr val="accent1">
                  <a:lumMod val="75000"/>
                </a:schemeClr>
              </a:solidFill>
            </a:endParaRPr>
          </a:p>
          <a:p>
            <a:pPr marL="0" indent="0">
              <a:buNone/>
            </a:pPr>
            <a:endParaRPr lang="cs-CZ" sz="2200" dirty="0">
              <a:solidFill>
                <a:schemeClr val="tx1"/>
              </a:solidFill>
            </a:endParaRPr>
          </a:p>
          <a:p>
            <a:pPr marL="0" indent="0">
              <a:buNone/>
            </a:pPr>
            <a:endParaRPr lang="cs-CZ" sz="2400" dirty="0">
              <a:solidFill>
                <a:schemeClr val="tx1"/>
              </a:solidFill>
            </a:endParaRPr>
          </a:p>
          <a:p>
            <a:pPr marL="0" indent="0">
              <a:buNone/>
            </a:pPr>
            <a:endParaRPr lang="cs-CZ" sz="2400" dirty="0">
              <a:solidFill>
                <a:schemeClr val="tx1"/>
              </a:solidFill>
            </a:endParaRPr>
          </a:p>
          <a:p>
            <a:pPr marL="0" indent="0" algn="ctr">
              <a:buNone/>
            </a:pPr>
            <a:endParaRPr lang="cs-CZ" sz="2000" b="1" dirty="0">
              <a:solidFill>
                <a:schemeClr val="accent1">
                  <a:lumMod val="75000"/>
                </a:schemeClr>
              </a:solidFill>
            </a:endParaRPr>
          </a:p>
        </p:txBody>
      </p:sp>
    </p:spTree>
    <p:extLst>
      <p:ext uri="{BB962C8B-B14F-4D97-AF65-F5344CB8AC3E}">
        <p14:creationId xmlns:p14="http://schemas.microsoft.com/office/powerpoint/2010/main" val="13805881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37952" y="332656"/>
            <a:ext cx="6347713" cy="1320800"/>
          </a:xfrm>
        </p:spPr>
        <p:txBody>
          <a:bodyPr/>
          <a:lstStyle/>
          <a:p>
            <a:r>
              <a:rPr lang="cs-CZ" dirty="0"/>
              <a:t>Co formativní hodnocení NENÍ</a:t>
            </a:r>
          </a:p>
        </p:txBody>
      </p:sp>
      <p:sp>
        <p:nvSpPr>
          <p:cNvPr id="3" name="Zástupný symbol pro obsah 2"/>
          <p:cNvSpPr>
            <a:spLocks noGrp="1"/>
          </p:cNvSpPr>
          <p:nvPr>
            <p:ph idx="1"/>
          </p:nvPr>
        </p:nvSpPr>
        <p:spPr>
          <a:xfrm>
            <a:off x="323528" y="2060848"/>
            <a:ext cx="7704856" cy="4494444"/>
          </a:xfrm>
        </p:spPr>
        <p:txBody>
          <a:bodyPr>
            <a:noAutofit/>
          </a:bodyPr>
          <a:lstStyle/>
          <a:p>
            <a:pPr marL="0" indent="0" algn="ctr">
              <a:buNone/>
            </a:pPr>
            <a:r>
              <a:rPr lang="cs-CZ" sz="2400" i="1" dirty="0"/>
              <a:t>Jedna jedenáctiletá žačka mi nedávno hrdě oznámila, že je v angličtině nejlepší. Když jsem se zeptal, jak to ví, odpověděla, že už má sedm jedniček a </a:t>
            </a:r>
            <a:r>
              <a:rPr lang="cs-CZ" sz="2400" i="1" dirty="0" err="1"/>
              <a:t>Emča</a:t>
            </a:r>
            <a:r>
              <a:rPr lang="cs-CZ" sz="2400" i="1" dirty="0"/>
              <a:t> jen šest.</a:t>
            </a:r>
          </a:p>
          <a:p>
            <a:pPr marL="0" indent="0" algn="ctr">
              <a:buNone/>
            </a:pPr>
            <a:endParaRPr lang="cs-CZ" sz="2400" dirty="0"/>
          </a:p>
          <a:p>
            <a:pPr marL="0" indent="0">
              <a:buNone/>
            </a:pPr>
            <a:r>
              <a:rPr lang="cs-CZ" sz="2400" dirty="0">
                <a:solidFill>
                  <a:schemeClr val="tx1"/>
                </a:solidFill>
              </a:rPr>
              <a:t>Známky, body, procenta, plusy, mínusy, </a:t>
            </a:r>
            <a:r>
              <a:rPr lang="cs-CZ" sz="2400" dirty="0" err="1">
                <a:solidFill>
                  <a:schemeClr val="tx1"/>
                </a:solidFill>
              </a:rPr>
              <a:t>emotikony</a:t>
            </a:r>
            <a:r>
              <a:rPr lang="cs-CZ" sz="2400" dirty="0">
                <a:solidFill>
                  <a:schemeClr val="tx1"/>
                </a:solidFill>
              </a:rPr>
              <a:t>, bez dalšího komentáře, nejsou formativní! </a:t>
            </a:r>
          </a:p>
          <a:p>
            <a:pPr marL="0" indent="0">
              <a:buNone/>
            </a:pPr>
            <a:r>
              <a:rPr lang="cs-CZ" sz="2400" b="1" dirty="0">
                <a:solidFill>
                  <a:srgbClr val="FF0000"/>
                </a:solidFill>
              </a:rPr>
              <a:t>Chybí kvalitativní složka</a:t>
            </a:r>
            <a:r>
              <a:rPr lang="cs-CZ" sz="2400" b="1" dirty="0">
                <a:solidFill>
                  <a:schemeClr val="tx1"/>
                </a:solidFill>
              </a:rPr>
              <a:t> </a:t>
            </a:r>
            <a:r>
              <a:rPr lang="cs-CZ" sz="2400" dirty="0">
                <a:solidFill>
                  <a:schemeClr val="tx1"/>
                </a:solidFill>
              </a:rPr>
              <a:t>– z ní se žák nedozví, v jakém kritériu/oblasti/okruhu dovedností se práce daří/nedaří, a co má udělat proto, aby dokázal svou práci zlepšovat.</a:t>
            </a:r>
          </a:p>
          <a:p>
            <a:pPr marL="0" indent="0" algn="ctr">
              <a:buNone/>
            </a:pPr>
            <a:endParaRPr lang="cs-CZ" sz="2400" dirty="0">
              <a:solidFill>
                <a:schemeClr val="accent1">
                  <a:lumMod val="75000"/>
                </a:schemeClr>
              </a:solidFill>
            </a:endParaRPr>
          </a:p>
          <a:p>
            <a:endParaRPr lang="cs-CZ" sz="2600" dirty="0"/>
          </a:p>
        </p:txBody>
      </p:sp>
    </p:spTree>
    <p:extLst>
      <p:ext uri="{BB962C8B-B14F-4D97-AF65-F5344CB8AC3E}">
        <p14:creationId xmlns:p14="http://schemas.microsoft.com/office/powerpoint/2010/main" val="35234216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83568" y="0"/>
            <a:ext cx="6348413" cy="1320800"/>
          </a:xfrm>
        </p:spPr>
        <p:txBody>
          <a:bodyPr>
            <a:normAutofit fontScale="90000"/>
          </a:bodyPr>
          <a:lstStyle/>
          <a:p>
            <a:pPr algn="ctr"/>
            <a:r>
              <a:rPr lang="cs-CZ" b="1" dirty="0"/>
              <a:t>Zpětná vazba, metoda semaforu, učíme se navzájem</a:t>
            </a:r>
          </a:p>
        </p:txBody>
      </p:sp>
      <p:sp>
        <p:nvSpPr>
          <p:cNvPr id="3" name="Zástupný symbol pro obsah 2"/>
          <p:cNvSpPr>
            <a:spLocks noGrp="1"/>
          </p:cNvSpPr>
          <p:nvPr>
            <p:ph idx="1"/>
          </p:nvPr>
        </p:nvSpPr>
        <p:spPr>
          <a:xfrm>
            <a:off x="179512" y="1556792"/>
            <a:ext cx="7560840" cy="5301208"/>
          </a:xfrm>
        </p:spPr>
        <p:txBody>
          <a:bodyPr/>
          <a:lstStyle/>
          <a:p>
            <a:pPr fontAlgn="auto">
              <a:spcAft>
                <a:spcPts val="0"/>
              </a:spcAft>
              <a:buFont typeface="Wingdings 3" charset="2"/>
              <a:buChar char=""/>
              <a:defRPr/>
            </a:pPr>
            <a:r>
              <a:rPr lang="cs-CZ" sz="2400" dirty="0">
                <a:solidFill>
                  <a:schemeClr val="tx1">
                    <a:lumMod val="75000"/>
                    <a:lumOff val="25000"/>
                  </a:schemeClr>
                </a:solidFill>
              </a:rPr>
              <a:t>Video:</a:t>
            </a:r>
          </a:p>
          <a:p>
            <a:pPr marL="0" indent="0" fontAlgn="auto">
              <a:spcAft>
                <a:spcPts val="0"/>
              </a:spcAft>
              <a:buFont typeface="Wingdings 3" charset="2"/>
              <a:buNone/>
              <a:defRPr/>
            </a:pPr>
            <a:r>
              <a:rPr lang="cs-CZ" sz="2400" dirty="0">
                <a:solidFill>
                  <a:schemeClr val="tx1">
                    <a:lumMod val="75000"/>
                    <a:lumOff val="25000"/>
                  </a:schemeClr>
                </a:solidFill>
              </a:rPr>
              <a:t>https://www.youtube.com/watch?v=0GOJdAXhteY</a:t>
            </a:r>
          </a:p>
          <a:p>
            <a:pPr marL="0" indent="0" fontAlgn="auto">
              <a:spcAft>
                <a:spcPts val="0"/>
              </a:spcAft>
              <a:buFont typeface="Wingdings 3" charset="2"/>
              <a:buNone/>
              <a:defRPr/>
            </a:pPr>
            <a:r>
              <a:rPr lang="cs-CZ" sz="2400" dirty="0">
                <a:solidFill>
                  <a:schemeClr val="tx1">
                    <a:lumMod val="75000"/>
                    <a:lumOff val="25000"/>
                  </a:schemeClr>
                </a:solidFill>
              </a:rPr>
              <a:t> (Od 1´15´´)</a:t>
            </a:r>
          </a:p>
          <a:p>
            <a:pPr marL="0" indent="0">
              <a:buNone/>
            </a:pPr>
            <a:endParaRPr lang="cs-CZ" sz="2400" b="1" dirty="0"/>
          </a:p>
          <a:p>
            <a:pPr marL="0" indent="0">
              <a:buNone/>
            </a:pPr>
            <a:endParaRPr lang="cs-CZ" sz="2400" b="1" dirty="0"/>
          </a:p>
          <a:p>
            <a:r>
              <a:rPr lang="cs-CZ" sz="2400" b="1" dirty="0"/>
              <a:t>informace určená žákovi (informuje ho o tom, jak probíhá proces jeho učení)</a:t>
            </a:r>
          </a:p>
          <a:p>
            <a:r>
              <a:rPr lang="cs-CZ" sz="2400" b="1" dirty="0"/>
              <a:t>informace určená učiteli – </a:t>
            </a:r>
            <a:r>
              <a:rPr lang="cs-CZ" sz="2400" b="1" i="1" dirty="0">
                <a:solidFill>
                  <a:schemeClr val="accent1">
                    <a:lumMod val="75000"/>
                  </a:schemeClr>
                </a:solidFill>
              </a:rPr>
              <a:t>Jakou informaci získává ze zpětné vazby učitel?</a:t>
            </a:r>
            <a:endParaRPr lang="cs-CZ" sz="2400" i="1" dirty="0">
              <a:solidFill>
                <a:schemeClr val="accent1">
                  <a:lumMod val="75000"/>
                </a:schemeClr>
              </a:solidFill>
            </a:endParaRPr>
          </a:p>
        </p:txBody>
      </p:sp>
    </p:spTree>
    <p:extLst>
      <p:ext uri="{BB962C8B-B14F-4D97-AF65-F5344CB8AC3E}">
        <p14:creationId xmlns:p14="http://schemas.microsoft.com/office/powerpoint/2010/main" val="75791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Nadpis 1"/>
          <p:cNvSpPr>
            <a:spLocks noGrp="1"/>
          </p:cNvSpPr>
          <p:nvPr>
            <p:ph type="title"/>
          </p:nvPr>
        </p:nvSpPr>
        <p:spPr>
          <a:xfrm>
            <a:off x="609600" y="609600"/>
            <a:ext cx="6348413" cy="874713"/>
          </a:xfrm>
        </p:spPr>
        <p:txBody>
          <a:bodyPr/>
          <a:lstStyle/>
          <a:p>
            <a:pPr algn="ctr"/>
            <a:r>
              <a:rPr lang="cs-CZ" b="1" dirty="0"/>
              <a:t>Technika semaforu</a:t>
            </a:r>
            <a:endParaRPr lang="cs-CZ" dirty="0"/>
          </a:p>
        </p:txBody>
      </p:sp>
      <p:sp>
        <p:nvSpPr>
          <p:cNvPr id="66564" name="Rectangle 13"/>
          <p:cNvSpPr>
            <a:spLocks noChangeArrowheads="1"/>
          </p:cNvSpPr>
          <p:nvPr/>
        </p:nvSpPr>
        <p:spPr bwMode="auto">
          <a:xfrm>
            <a:off x="223838" y="593725"/>
            <a:ext cx="9144000" cy="0"/>
          </a:xfrm>
          <a:prstGeom prst="rect">
            <a:avLst/>
          </a:prstGeom>
          <a:noFill/>
          <a:ln w="9525">
            <a:noFill/>
            <a:miter lim="800000"/>
            <a:headEnd/>
            <a:tailEnd/>
          </a:ln>
          <a:effectLst/>
        </p:spPr>
        <p:txBody>
          <a:bodyPr wrap="none" anchor="ctr">
            <a:spAutoFit/>
          </a:bodyPr>
          <a:lstStyle/>
          <a:p>
            <a:endParaRPr lang="cs-CZ"/>
          </a:p>
        </p:txBody>
      </p:sp>
      <p:grpSp>
        <p:nvGrpSpPr>
          <p:cNvPr id="66565" name="Group 8"/>
          <p:cNvGrpSpPr>
            <a:grpSpLocks noChangeAspect="1"/>
          </p:cNvGrpSpPr>
          <p:nvPr/>
        </p:nvGrpSpPr>
        <p:grpSpPr bwMode="auto">
          <a:xfrm>
            <a:off x="4892675" y="1246188"/>
            <a:ext cx="3770313" cy="1885950"/>
            <a:chOff x="2362" y="4680"/>
            <a:chExt cx="6102" cy="3050"/>
          </a:xfrm>
        </p:grpSpPr>
        <p:sp>
          <p:nvSpPr>
            <p:cNvPr id="66576" name="AutoShape 12"/>
            <p:cNvSpPr>
              <a:spLocks noChangeAspect="1" noChangeArrowheads="1" noTextEdit="1"/>
            </p:cNvSpPr>
            <p:nvPr/>
          </p:nvSpPr>
          <p:spPr bwMode="auto">
            <a:xfrm>
              <a:off x="2362" y="4680"/>
              <a:ext cx="6102" cy="3050"/>
            </a:xfrm>
            <a:prstGeom prst="rect">
              <a:avLst/>
            </a:prstGeom>
            <a:noFill/>
            <a:ln w="9525">
              <a:noFill/>
              <a:miter lim="800000"/>
              <a:headEnd/>
              <a:tailEnd/>
            </a:ln>
          </p:spPr>
          <p:txBody>
            <a:bodyPr/>
            <a:lstStyle/>
            <a:p>
              <a:endParaRPr lang="cs-CZ"/>
            </a:p>
          </p:txBody>
        </p:sp>
        <p:sp>
          <p:nvSpPr>
            <p:cNvPr id="66577" name="Rectangle 11"/>
            <p:cNvSpPr>
              <a:spLocks noChangeArrowheads="1"/>
            </p:cNvSpPr>
            <p:nvPr/>
          </p:nvSpPr>
          <p:spPr bwMode="auto">
            <a:xfrm rot="-569194">
              <a:off x="2761" y="5051"/>
              <a:ext cx="1464" cy="2465"/>
            </a:xfrm>
            <a:prstGeom prst="rect">
              <a:avLst/>
            </a:prstGeom>
            <a:solidFill>
              <a:srgbClr val="FF0000"/>
            </a:solidFill>
            <a:ln w="9525">
              <a:solidFill>
                <a:srgbClr val="000000"/>
              </a:solidFill>
              <a:miter lim="800000"/>
              <a:headEnd/>
              <a:tailEnd/>
            </a:ln>
          </p:spPr>
          <p:txBody>
            <a:bodyPr/>
            <a:lstStyle/>
            <a:p>
              <a:endParaRPr lang="cs-CZ"/>
            </a:p>
          </p:txBody>
        </p:sp>
        <p:sp>
          <p:nvSpPr>
            <p:cNvPr id="66578" name="Rectangle 10"/>
            <p:cNvSpPr>
              <a:spLocks noChangeArrowheads="1"/>
            </p:cNvSpPr>
            <p:nvPr/>
          </p:nvSpPr>
          <p:spPr bwMode="auto">
            <a:xfrm>
              <a:off x="4690" y="5051"/>
              <a:ext cx="1463" cy="2465"/>
            </a:xfrm>
            <a:prstGeom prst="rect">
              <a:avLst/>
            </a:prstGeom>
            <a:solidFill>
              <a:srgbClr val="FFFF00"/>
            </a:solidFill>
            <a:ln w="9525">
              <a:solidFill>
                <a:srgbClr val="000000"/>
              </a:solidFill>
              <a:miter lim="800000"/>
              <a:headEnd/>
              <a:tailEnd/>
            </a:ln>
          </p:spPr>
          <p:txBody>
            <a:bodyPr/>
            <a:lstStyle/>
            <a:p>
              <a:endParaRPr lang="cs-CZ"/>
            </a:p>
          </p:txBody>
        </p:sp>
        <p:sp>
          <p:nvSpPr>
            <p:cNvPr id="66579" name="Rectangle 9"/>
            <p:cNvSpPr>
              <a:spLocks noChangeArrowheads="1"/>
            </p:cNvSpPr>
            <p:nvPr/>
          </p:nvSpPr>
          <p:spPr bwMode="auto">
            <a:xfrm rot="1036091">
              <a:off x="6642" y="5051"/>
              <a:ext cx="1464" cy="2465"/>
            </a:xfrm>
            <a:prstGeom prst="rect">
              <a:avLst/>
            </a:prstGeom>
            <a:solidFill>
              <a:srgbClr val="00B050"/>
            </a:solidFill>
            <a:ln w="9525">
              <a:solidFill>
                <a:srgbClr val="000000"/>
              </a:solidFill>
              <a:miter lim="800000"/>
              <a:headEnd/>
              <a:tailEnd/>
            </a:ln>
          </p:spPr>
          <p:txBody>
            <a:bodyPr/>
            <a:lstStyle/>
            <a:p>
              <a:endParaRPr lang="cs-CZ"/>
            </a:p>
          </p:txBody>
        </p:sp>
      </p:grpSp>
      <p:sp>
        <p:nvSpPr>
          <p:cNvPr id="66566" name="Rectangle 22"/>
          <p:cNvSpPr>
            <a:spLocks noChangeArrowheads="1"/>
          </p:cNvSpPr>
          <p:nvPr/>
        </p:nvSpPr>
        <p:spPr bwMode="auto">
          <a:xfrm>
            <a:off x="300038" y="246063"/>
            <a:ext cx="9144000" cy="457200"/>
          </a:xfrm>
          <a:prstGeom prst="rect">
            <a:avLst/>
          </a:prstGeom>
          <a:noFill/>
          <a:ln w="9525">
            <a:noFill/>
            <a:miter lim="800000"/>
            <a:headEnd/>
            <a:tailEnd/>
          </a:ln>
          <a:effectLst/>
        </p:spPr>
        <p:txBody>
          <a:bodyPr wrap="none" anchor="ctr">
            <a:spAutoFit/>
          </a:bodyPr>
          <a:lstStyle/>
          <a:p>
            <a:endParaRPr lang="cs-CZ"/>
          </a:p>
        </p:txBody>
      </p:sp>
      <p:grpSp>
        <p:nvGrpSpPr>
          <p:cNvPr id="66567" name="Group 14"/>
          <p:cNvGrpSpPr>
            <a:grpSpLocks noChangeAspect="1"/>
          </p:cNvGrpSpPr>
          <p:nvPr/>
        </p:nvGrpSpPr>
        <p:grpSpPr bwMode="auto">
          <a:xfrm>
            <a:off x="0" y="1500188"/>
            <a:ext cx="8648700" cy="5187950"/>
            <a:chOff x="2362" y="9945"/>
            <a:chExt cx="7200" cy="4320"/>
          </a:xfrm>
        </p:grpSpPr>
        <p:sp>
          <p:nvSpPr>
            <p:cNvPr id="66569" name="AutoShape 21"/>
            <p:cNvSpPr>
              <a:spLocks noChangeAspect="1" noChangeArrowheads="1" noTextEdit="1"/>
            </p:cNvSpPr>
            <p:nvPr/>
          </p:nvSpPr>
          <p:spPr bwMode="auto">
            <a:xfrm>
              <a:off x="2362" y="9945"/>
              <a:ext cx="7200" cy="4320"/>
            </a:xfrm>
            <a:prstGeom prst="rect">
              <a:avLst/>
            </a:prstGeom>
            <a:noFill/>
            <a:ln w="9525">
              <a:noFill/>
              <a:miter lim="800000"/>
              <a:headEnd/>
              <a:tailEnd/>
            </a:ln>
          </p:spPr>
          <p:txBody>
            <a:bodyPr/>
            <a:lstStyle/>
            <a:p>
              <a:endParaRPr lang="cs-CZ"/>
            </a:p>
          </p:txBody>
        </p:sp>
        <p:sp>
          <p:nvSpPr>
            <p:cNvPr id="66570" name="Rectangle 20"/>
            <p:cNvSpPr>
              <a:spLocks noChangeArrowheads="1"/>
            </p:cNvSpPr>
            <p:nvPr/>
          </p:nvSpPr>
          <p:spPr bwMode="auto">
            <a:xfrm>
              <a:off x="2549" y="10154"/>
              <a:ext cx="3403" cy="1238"/>
            </a:xfrm>
            <a:prstGeom prst="rect">
              <a:avLst/>
            </a:prstGeom>
            <a:solidFill>
              <a:srgbClr val="FFFFFF"/>
            </a:solidFill>
            <a:ln w="9525">
              <a:solidFill>
                <a:srgbClr val="000000"/>
              </a:solidFill>
              <a:miter lim="800000"/>
              <a:headEnd/>
              <a:tailEnd/>
            </a:ln>
          </p:spPr>
          <p:txBody>
            <a:bodyPr/>
            <a:lstStyle/>
            <a:p>
              <a:r>
                <a:rPr lang="en-US" altLang="cs-CZ" sz="2000" dirty="0" err="1">
                  <a:latin typeface="Times New Roman" pitchFamily="18" charset="0"/>
                  <a:cs typeface="Times New Roman" pitchFamily="18" charset="0"/>
                </a:rPr>
                <a:t>Vůbec</a:t>
              </a:r>
              <a:r>
                <a:rPr lang="en-US" altLang="cs-CZ" sz="2000" dirty="0">
                  <a:latin typeface="Times New Roman" pitchFamily="18" charset="0"/>
                  <a:cs typeface="Times New Roman" pitchFamily="18" charset="0"/>
                </a:rPr>
                <a:t> </a:t>
              </a:r>
              <a:r>
                <a:rPr lang="cs-CZ" altLang="cs-CZ" sz="2000" dirty="0">
                  <a:latin typeface="Times New Roman" pitchFamily="18" charset="0"/>
                  <a:cs typeface="Times New Roman" pitchFamily="18" charset="0"/>
                </a:rPr>
                <a:t>n</a:t>
              </a:r>
              <a:r>
                <a:rPr lang="en-US" altLang="cs-CZ" sz="2000" dirty="0" err="1">
                  <a:latin typeface="Times New Roman" pitchFamily="18" charset="0"/>
                  <a:cs typeface="Times New Roman" pitchFamily="18" charset="0"/>
                </a:rPr>
                <a:t>erozum</a:t>
              </a:r>
              <a:r>
                <a:rPr lang="en-US" altLang="cs-CZ" sz="2000" dirty="0" err="1">
                  <a:latin typeface="Calibri" pitchFamily="34" charset="0"/>
                  <a:cs typeface="Times New Roman" pitchFamily="18" charset="0"/>
                </a:rPr>
                <a:t>í</a:t>
              </a:r>
              <a:r>
                <a:rPr lang="en-US" altLang="cs-CZ" sz="2000" dirty="0" err="1">
                  <a:latin typeface="Times New Roman" pitchFamily="18" charset="0"/>
                  <a:cs typeface="Times New Roman" pitchFamily="18" charset="0"/>
                </a:rPr>
                <a:t>m</a:t>
              </a:r>
              <a:r>
                <a:rPr lang="en-US" altLang="cs-CZ" sz="2000" dirty="0">
                  <a:latin typeface="Times New Roman" pitchFamily="18" charset="0"/>
                  <a:cs typeface="Times New Roman" pitchFamily="18" charset="0"/>
                </a:rPr>
                <a:t>. </a:t>
              </a:r>
              <a:endParaRPr lang="cs-CZ" altLang="cs-CZ" sz="2000" dirty="0">
                <a:latin typeface="Times New Roman" pitchFamily="18" charset="0"/>
                <a:cs typeface="Times New Roman" pitchFamily="18" charset="0"/>
              </a:endParaRPr>
            </a:p>
            <a:p>
              <a:r>
                <a:rPr lang="en-US" altLang="cs-CZ" sz="2000" dirty="0" err="1">
                  <a:latin typeface="Times New Roman" pitchFamily="18" charset="0"/>
                  <a:cs typeface="Times New Roman" pitchFamily="18" charset="0"/>
                </a:rPr>
                <a:t>Můžeme</a:t>
              </a:r>
              <a:r>
                <a:rPr lang="en-US" altLang="cs-CZ" sz="2000" dirty="0">
                  <a:latin typeface="Times New Roman" pitchFamily="18" charset="0"/>
                  <a:cs typeface="Times New Roman" pitchFamily="18" charset="0"/>
                </a:rPr>
                <a:t> </a:t>
              </a:r>
              <a:r>
                <a:rPr lang="cs-CZ" altLang="cs-CZ" sz="2000" dirty="0">
                  <a:latin typeface="Times New Roman" pitchFamily="18" charset="0"/>
                  <a:cs typeface="Times New Roman" pitchFamily="18" charset="0"/>
                </a:rPr>
                <a:t>s</a:t>
              </a:r>
              <a:r>
                <a:rPr lang="en-US" altLang="cs-CZ" sz="2000" dirty="0" err="1">
                  <a:latin typeface="Times New Roman" pitchFamily="18" charset="0"/>
                  <a:cs typeface="Times New Roman" pitchFamily="18" charset="0"/>
                </a:rPr>
                <a:t>i</a:t>
              </a:r>
              <a:r>
                <a:rPr lang="en-US" altLang="cs-CZ" sz="2000" dirty="0">
                  <a:latin typeface="Times New Roman" pitchFamily="18" charset="0"/>
                  <a:cs typeface="Times New Roman" pitchFamily="18" charset="0"/>
                </a:rPr>
                <a:t> to </a:t>
              </a:r>
              <a:endParaRPr lang="cs-CZ" altLang="cs-CZ" sz="2000" dirty="0">
                <a:latin typeface="Times New Roman" pitchFamily="18" charset="0"/>
                <a:cs typeface="Times New Roman" pitchFamily="18" charset="0"/>
              </a:endParaRPr>
            </a:p>
            <a:p>
              <a:r>
                <a:rPr lang="cs-CZ" altLang="cs-CZ" sz="2000" dirty="0">
                  <a:latin typeface="Times New Roman" pitchFamily="18" charset="0"/>
                  <a:cs typeface="Times New Roman" pitchFamily="18" charset="0"/>
                </a:rPr>
                <a:t>v</a:t>
              </a:r>
              <a:r>
                <a:rPr lang="en-US" altLang="cs-CZ" sz="2000" dirty="0" err="1">
                  <a:latin typeface="Times New Roman" pitchFamily="18" charset="0"/>
                  <a:cs typeface="Times New Roman" pitchFamily="18" charset="0"/>
                </a:rPr>
                <a:t>ysvětlit</a:t>
              </a:r>
              <a:r>
                <a:rPr lang="en-US" altLang="cs-CZ" sz="2000" dirty="0">
                  <a:latin typeface="Times New Roman" pitchFamily="18" charset="0"/>
                  <a:cs typeface="Times New Roman" pitchFamily="18" charset="0"/>
                </a:rPr>
                <a:t> </a:t>
              </a:r>
              <a:r>
                <a:rPr lang="en-US" altLang="cs-CZ" sz="2000" dirty="0" err="1">
                  <a:latin typeface="Times New Roman" pitchFamily="18" charset="0"/>
                  <a:cs typeface="Times New Roman" pitchFamily="18" charset="0"/>
                </a:rPr>
                <a:t>znovu</a:t>
              </a:r>
              <a:r>
                <a:rPr lang="en-US" altLang="cs-CZ" sz="2000" dirty="0">
                  <a:latin typeface="Times New Roman" pitchFamily="18" charset="0"/>
                  <a:cs typeface="Times New Roman" pitchFamily="18" charset="0"/>
                </a:rPr>
                <a:t>?</a:t>
              </a:r>
              <a:endParaRPr lang="en-US" altLang="cs-CZ" sz="2000" dirty="0"/>
            </a:p>
          </p:txBody>
        </p:sp>
        <p:sp>
          <p:nvSpPr>
            <p:cNvPr id="66571" name="Rectangle 19"/>
            <p:cNvSpPr>
              <a:spLocks noChangeArrowheads="1"/>
            </p:cNvSpPr>
            <p:nvPr/>
          </p:nvSpPr>
          <p:spPr bwMode="auto">
            <a:xfrm>
              <a:off x="3750" y="11559"/>
              <a:ext cx="3333" cy="1237"/>
            </a:xfrm>
            <a:prstGeom prst="rect">
              <a:avLst/>
            </a:prstGeom>
            <a:solidFill>
              <a:srgbClr val="FFFFFF"/>
            </a:solidFill>
            <a:ln w="9525">
              <a:solidFill>
                <a:srgbClr val="000000"/>
              </a:solidFill>
              <a:miter lim="800000"/>
              <a:headEnd/>
              <a:tailEnd/>
            </a:ln>
          </p:spPr>
          <p:txBody>
            <a:bodyPr/>
            <a:lstStyle/>
            <a:p>
              <a:r>
                <a:rPr lang="en-US" altLang="cs-CZ" sz="2000" dirty="0" err="1">
                  <a:latin typeface="Times New Roman" pitchFamily="18" charset="0"/>
                  <a:cs typeface="Times New Roman" pitchFamily="18" charset="0"/>
                </a:rPr>
                <a:t>Mysl</a:t>
              </a:r>
              <a:r>
                <a:rPr lang="en-US" altLang="cs-CZ" sz="2000" dirty="0" err="1">
                  <a:latin typeface="Calibri" pitchFamily="34" charset="0"/>
                  <a:cs typeface="Times New Roman" pitchFamily="18" charset="0"/>
                </a:rPr>
                <a:t>í</a:t>
              </a:r>
              <a:r>
                <a:rPr lang="en-US" altLang="cs-CZ" sz="2000" dirty="0" err="1">
                  <a:latin typeface="Times New Roman" pitchFamily="18" charset="0"/>
                  <a:cs typeface="Times New Roman" pitchFamily="18" charset="0"/>
                </a:rPr>
                <a:t>m</a:t>
              </a:r>
              <a:r>
                <a:rPr lang="en-US" altLang="cs-CZ" sz="2000" dirty="0">
                  <a:latin typeface="Times New Roman" pitchFamily="18" charset="0"/>
                  <a:cs typeface="Times New Roman" pitchFamily="18" charset="0"/>
                </a:rPr>
                <a:t> </a:t>
              </a:r>
              <a:r>
                <a:rPr lang="en-US" altLang="cs-CZ" sz="2000" dirty="0" err="1">
                  <a:latin typeface="Times New Roman" pitchFamily="18" charset="0"/>
                  <a:cs typeface="Times New Roman" pitchFamily="18" charset="0"/>
                </a:rPr>
                <a:t>si</a:t>
              </a:r>
              <a:r>
                <a:rPr lang="en-US" altLang="cs-CZ" sz="2000" dirty="0">
                  <a:latin typeface="Times New Roman" pitchFamily="18" charset="0"/>
                  <a:cs typeface="Times New Roman" pitchFamily="18" charset="0"/>
                </a:rPr>
                <a:t>, </a:t>
              </a:r>
              <a:r>
                <a:rPr lang="en-US" altLang="cs-CZ" sz="2000" dirty="0" err="1">
                  <a:latin typeface="Times New Roman" pitchFamily="18" charset="0"/>
                  <a:cs typeface="Times New Roman" pitchFamily="18" charset="0"/>
                </a:rPr>
                <a:t>že</a:t>
              </a:r>
              <a:r>
                <a:rPr lang="en-US" altLang="cs-CZ" sz="2000" dirty="0">
                  <a:latin typeface="Times New Roman" pitchFamily="18" charset="0"/>
                  <a:cs typeface="Times New Roman" pitchFamily="18" charset="0"/>
                </a:rPr>
                <a:t> </a:t>
              </a:r>
              <a:r>
                <a:rPr lang="en-US" altLang="cs-CZ" sz="2000" dirty="0" err="1">
                  <a:latin typeface="Times New Roman" pitchFamily="18" charset="0"/>
                  <a:cs typeface="Times New Roman" pitchFamily="18" charset="0"/>
                </a:rPr>
                <a:t>jsem</a:t>
              </a:r>
              <a:r>
                <a:rPr lang="en-US" altLang="cs-CZ" sz="2000" dirty="0">
                  <a:latin typeface="Times New Roman" pitchFamily="18" charset="0"/>
                  <a:cs typeface="Times New Roman" pitchFamily="18" charset="0"/>
                </a:rPr>
                <a:t> </a:t>
              </a:r>
              <a:r>
                <a:rPr lang="cs-CZ" altLang="cs-CZ" sz="2000" dirty="0">
                  <a:latin typeface="Times New Roman" pitchFamily="18" charset="0"/>
                  <a:cs typeface="Times New Roman" pitchFamily="18" charset="0"/>
                </a:rPr>
                <a:t>		         </a:t>
              </a:r>
              <a:r>
                <a:rPr lang="en-US" altLang="cs-CZ" sz="2000" dirty="0" err="1">
                  <a:latin typeface="Times New Roman" pitchFamily="18" charset="0"/>
                  <a:cs typeface="Times New Roman" pitchFamily="18" charset="0"/>
                </a:rPr>
                <a:t>rozuměl</a:t>
              </a:r>
              <a:r>
                <a:rPr lang="en-US" altLang="cs-CZ" sz="2000" dirty="0">
                  <a:latin typeface="Times New Roman" pitchFamily="18" charset="0"/>
                  <a:cs typeface="Times New Roman" pitchFamily="18" charset="0"/>
                </a:rPr>
                <a:t>/a. Ale </a:t>
              </a:r>
              <a:r>
                <a:rPr lang="en-US" altLang="cs-CZ" sz="2000" dirty="0" err="1">
                  <a:latin typeface="Times New Roman" pitchFamily="18" charset="0"/>
                  <a:cs typeface="Times New Roman" pitchFamily="18" charset="0"/>
                </a:rPr>
                <a:t>možn</a:t>
              </a:r>
              <a:r>
                <a:rPr lang="en-US" altLang="cs-CZ" sz="2000" dirty="0" err="1">
                  <a:latin typeface="Calibri" pitchFamily="34" charset="0"/>
                  <a:cs typeface="Times New Roman" pitchFamily="18" charset="0"/>
                </a:rPr>
                <a:t>á</a:t>
              </a:r>
              <a:r>
                <a:rPr lang="en-US" altLang="cs-CZ" sz="2000" dirty="0">
                  <a:latin typeface="Times New Roman" pitchFamily="18" charset="0"/>
                  <a:cs typeface="Times New Roman" pitchFamily="18" charset="0"/>
                </a:rPr>
                <a:t> </a:t>
              </a:r>
              <a:r>
                <a:rPr lang="en-US" altLang="cs-CZ" sz="2000" dirty="0" err="1">
                  <a:latin typeface="Times New Roman" pitchFamily="18" charset="0"/>
                  <a:cs typeface="Times New Roman" pitchFamily="18" charset="0"/>
                </a:rPr>
                <a:t>je</a:t>
              </a:r>
              <a:r>
                <a:rPr lang="en-US" altLang="cs-CZ" sz="2000" dirty="0" err="1">
                  <a:latin typeface="Calibri" pitchFamily="34" charset="0"/>
                  <a:cs typeface="Times New Roman" pitchFamily="18" charset="0"/>
                </a:rPr>
                <a:t>š</a:t>
              </a:r>
              <a:r>
                <a:rPr lang="en-US" altLang="cs-CZ" sz="2000" dirty="0" err="1">
                  <a:latin typeface="Times New Roman" pitchFamily="18" charset="0"/>
                  <a:cs typeface="Times New Roman" pitchFamily="18" charset="0"/>
                </a:rPr>
                <a:t>tě</a:t>
              </a:r>
              <a:r>
                <a:rPr lang="en-US" altLang="cs-CZ" sz="2000" dirty="0">
                  <a:latin typeface="Times New Roman" pitchFamily="18" charset="0"/>
                  <a:cs typeface="Times New Roman" pitchFamily="18" charset="0"/>
                </a:rPr>
                <a:t> </a:t>
              </a:r>
              <a:endParaRPr lang="cs-CZ" altLang="cs-CZ" sz="2000" dirty="0">
                <a:latin typeface="Times New Roman" pitchFamily="18" charset="0"/>
                <a:cs typeface="Times New Roman" pitchFamily="18" charset="0"/>
              </a:endParaRPr>
            </a:p>
            <a:p>
              <a:r>
                <a:rPr lang="en-US" altLang="cs-CZ" sz="2000" dirty="0" err="1">
                  <a:latin typeface="Times New Roman" pitchFamily="18" charset="0"/>
                  <a:cs typeface="Times New Roman" pitchFamily="18" charset="0"/>
                </a:rPr>
                <a:t>budu</a:t>
              </a:r>
              <a:r>
                <a:rPr lang="en-US" altLang="cs-CZ" sz="2000" dirty="0">
                  <a:latin typeface="Times New Roman" pitchFamily="18" charset="0"/>
                  <a:cs typeface="Times New Roman" pitchFamily="18" charset="0"/>
                </a:rPr>
                <a:t> </a:t>
              </a:r>
              <a:r>
                <a:rPr lang="en-US" altLang="cs-CZ" sz="2000" dirty="0" err="1">
                  <a:latin typeface="Times New Roman" pitchFamily="18" charset="0"/>
                  <a:cs typeface="Times New Roman" pitchFamily="18" charset="0"/>
                </a:rPr>
                <a:t>potřebovat</a:t>
              </a:r>
              <a:r>
                <a:rPr lang="cs-CZ" altLang="cs-CZ" sz="2000" dirty="0">
                  <a:latin typeface="Times New Roman" pitchFamily="18" charset="0"/>
                  <a:cs typeface="Times New Roman" pitchFamily="18" charset="0"/>
                </a:rPr>
                <a:t> </a:t>
              </a:r>
              <a:r>
                <a:rPr lang="en-US" altLang="cs-CZ" sz="2000" dirty="0" err="1">
                  <a:latin typeface="Times New Roman" pitchFamily="18" charset="0"/>
                  <a:cs typeface="Times New Roman" pitchFamily="18" charset="0"/>
                </a:rPr>
                <a:t>čas</a:t>
              </a:r>
              <a:r>
                <a:rPr lang="en-US" altLang="cs-CZ" sz="2000" dirty="0">
                  <a:latin typeface="Times New Roman" pitchFamily="18" charset="0"/>
                  <a:cs typeface="Times New Roman" pitchFamily="18" charset="0"/>
                </a:rPr>
                <a:t>, </a:t>
              </a:r>
              <a:endParaRPr lang="cs-CZ" altLang="cs-CZ" sz="2000" dirty="0">
                <a:latin typeface="Times New Roman" pitchFamily="18" charset="0"/>
                <a:cs typeface="Times New Roman" pitchFamily="18" charset="0"/>
              </a:endParaRPr>
            </a:p>
            <a:p>
              <a:r>
                <a:rPr lang="en-US" altLang="cs-CZ" sz="2000" dirty="0" err="1">
                  <a:latin typeface="Times New Roman" pitchFamily="18" charset="0"/>
                  <a:cs typeface="Times New Roman" pitchFamily="18" charset="0"/>
                </a:rPr>
                <a:t>př</a:t>
              </a:r>
              <a:r>
                <a:rPr lang="en-US" altLang="cs-CZ" sz="2000" dirty="0" err="1">
                  <a:latin typeface="Calibri" pitchFamily="34" charset="0"/>
                  <a:cs typeface="Times New Roman" pitchFamily="18" charset="0"/>
                </a:rPr>
                <a:t>í</a:t>
              </a:r>
              <a:r>
                <a:rPr lang="en-US" altLang="cs-CZ" sz="2000" dirty="0" err="1">
                  <a:latin typeface="Times New Roman" pitchFamily="18" charset="0"/>
                  <a:cs typeface="Times New Roman" pitchFamily="18" charset="0"/>
                </a:rPr>
                <a:t>padně</a:t>
              </a:r>
              <a:r>
                <a:rPr lang="en-US" altLang="cs-CZ" sz="2000" dirty="0">
                  <a:latin typeface="Times New Roman" pitchFamily="18" charset="0"/>
                  <a:cs typeface="Times New Roman" pitchFamily="18" charset="0"/>
                </a:rPr>
                <a:t> </a:t>
              </a:r>
              <a:r>
                <a:rPr lang="en-US" altLang="cs-CZ" sz="2000" dirty="0" err="1">
                  <a:latin typeface="Times New Roman" pitchFamily="18" charset="0"/>
                  <a:cs typeface="Times New Roman" pitchFamily="18" charset="0"/>
                </a:rPr>
                <a:t>pomoc</a:t>
              </a:r>
              <a:r>
                <a:rPr lang="en-US" altLang="cs-CZ" sz="2000" dirty="0">
                  <a:latin typeface="Times New Roman" pitchFamily="18" charset="0"/>
                  <a:cs typeface="Times New Roman" pitchFamily="18" charset="0"/>
                </a:rPr>
                <a:t>.</a:t>
              </a:r>
              <a:endParaRPr lang="en-US" altLang="cs-CZ" sz="2000" dirty="0"/>
            </a:p>
          </p:txBody>
        </p:sp>
        <p:sp>
          <p:nvSpPr>
            <p:cNvPr id="66572" name="Rectangle 18"/>
            <p:cNvSpPr>
              <a:spLocks noChangeArrowheads="1"/>
            </p:cNvSpPr>
            <p:nvPr/>
          </p:nvSpPr>
          <p:spPr bwMode="auto">
            <a:xfrm>
              <a:off x="5833" y="12916"/>
              <a:ext cx="3214" cy="1238"/>
            </a:xfrm>
            <a:prstGeom prst="rect">
              <a:avLst/>
            </a:prstGeom>
            <a:solidFill>
              <a:srgbClr val="FFFFFF"/>
            </a:solidFill>
            <a:ln w="9525">
              <a:solidFill>
                <a:srgbClr val="000000"/>
              </a:solidFill>
              <a:miter lim="800000"/>
              <a:headEnd/>
              <a:tailEnd/>
            </a:ln>
          </p:spPr>
          <p:txBody>
            <a:bodyPr/>
            <a:lstStyle/>
            <a:p>
              <a:r>
                <a:rPr lang="en-US" altLang="cs-CZ" sz="2000" dirty="0" err="1">
                  <a:latin typeface="Times New Roman" pitchFamily="18" charset="0"/>
                  <a:cs typeface="Times New Roman" pitchFamily="18" charset="0"/>
                </a:rPr>
                <a:t>Porozuměl</a:t>
              </a:r>
              <a:r>
                <a:rPr lang="en-US" altLang="cs-CZ" sz="2000" dirty="0">
                  <a:latin typeface="Times New Roman" pitchFamily="18" charset="0"/>
                  <a:cs typeface="Times New Roman" pitchFamily="18" charset="0"/>
                </a:rPr>
                <a:t>/a </a:t>
              </a:r>
              <a:r>
                <a:rPr lang="en-US" altLang="cs-CZ" sz="2000" dirty="0" err="1">
                  <a:latin typeface="Times New Roman" pitchFamily="18" charset="0"/>
                  <a:cs typeface="Times New Roman" pitchFamily="18" charset="0"/>
                </a:rPr>
                <a:t>jsem</a:t>
              </a:r>
              <a:r>
                <a:rPr lang="cs-CZ" altLang="cs-CZ" sz="2000" dirty="0">
                  <a:latin typeface="Times New Roman" pitchFamily="18" charset="0"/>
                  <a:cs typeface="Times New Roman" pitchFamily="18" charset="0"/>
                </a:rPr>
                <a:t>.</a:t>
              </a:r>
            </a:p>
            <a:p>
              <a:r>
                <a:rPr lang="en-US" altLang="cs-CZ" sz="2000" dirty="0" err="1">
                  <a:latin typeface="Times New Roman" pitchFamily="18" charset="0"/>
                  <a:cs typeface="Times New Roman" pitchFamily="18" charset="0"/>
                </a:rPr>
                <a:t>Nepotřebuji</a:t>
              </a:r>
              <a:r>
                <a:rPr lang="en-US" altLang="cs-CZ" sz="2000" dirty="0">
                  <a:latin typeface="Times New Roman" pitchFamily="18" charset="0"/>
                  <a:cs typeface="Times New Roman" pitchFamily="18" charset="0"/>
                </a:rPr>
                <a:t> </a:t>
              </a:r>
              <a:r>
                <a:rPr lang="en-US" altLang="cs-CZ" sz="2000" dirty="0" err="1">
                  <a:latin typeface="Times New Roman" pitchFamily="18" charset="0"/>
                  <a:cs typeface="Times New Roman" pitchFamily="18" charset="0"/>
                </a:rPr>
                <a:t>ž</a:t>
              </a:r>
              <a:r>
                <a:rPr lang="en-US" altLang="cs-CZ" sz="2000" dirty="0" err="1">
                  <a:latin typeface="Calibri" pitchFamily="34" charset="0"/>
                  <a:cs typeface="Times New Roman" pitchFamily="18" charset="0"/>
                </a:rPr>
                <a:t>á</a:t>
              </a:r>
              <a:r>
                <a:rPr lang="en-US" altLang="cs-CZ" sz="2000" dirty="0" err="1">
                  <a:latin typeface="Times New Roman" pitchFamily="18" charset="0"/>
                  <a:cs typeface="Times New Roman" pitchFamily="18" charset="0"/>
                </a:rPr>
                <a:t>dnou</a:t>
              </a:r>
              <a:r>
                <a:rPr lang="en-US" altLang="cs-CZ" sz="2000" dirty="0">
                  <a:latin typeface="Times New Roman" pitchFamily="18" charset="0"/>
                  <a:cs typeface="Times New Roman" pitchFamily="18" charset="0"/>
                </a:rPr>
                <a:t> </a:t>
              </a:r>
              <a:r>
                <a:rPr lang="cs-CZ" altLang="cs-CZ" sz="2000" dirty="0">
                  <a:latin typeface="Times New Roman" pitchFamily="18" charset="0"/>
                  <a:cs typeface="Times New Roman" pitchFamily="18" charset="0"/>
                </a:rPr>
                <a:t>		        </a:t>
              </a:r>
              <a:r>
                <a:rPr lang="en-US" altLang="cs-CZ" sz="2000" dirty="0" err="1">
                  <a:latin typeface="Times New Roman" pitchFamily="18" charset="0"/>
                  <a:cs typeface="Times New Roman" pitchFamily="18" charset="0"/>
                </a:rPr>
                <a:t>dal</a:t>
              </a:r>
              <a:r>
                <a:rPr lang="en-US" altLang="cs-CZ" sz="2000" dirty="0" err="1">
                  <a:latin typeface="Calibri" pitchFamily="34" charset="0"/>
                  <a:cs typeface="Times New Roman" pitchFamily="18" charset="0"/>
                </a:rPr>
                <a:t>ší</a:t>
              </a:r>
              <a:r>
                <a:rPr lang="en-US" altLang="cs-CZ" sz="2000" dirty="0">
                  <a:latin typeface="Times New Roman" pitchFamily="18" charset="0"/>
                  <a:cs typeface="Times New Roman" pitchFamily="18" charset="0"/>
                </a:rPr>
                <a:t> </a:t>
              </a:r>
              <a:r>
                <a:rPr lang="en-US" altLang="cs-CZ" sz="2000" dirty="0" err="1">
                  <a:latin typeface="Times New Roman" pitchFamily="18" charset="0"/>
                  <a:cs typeface="Times New Roman" pitchFamily="18" charset="0"/>
                </a:rPr>
                <a:t>pomoc</a:t>
              </a:r>
              <a:r>
                <a:rPr lang="en-US" altLang="cs-CZ" sz="2000" dirty="0">
                  <a:latin typeface="Times New Roman" pitchFamily="18" charset="0"/>
                  <a:cs typeface="Times New Roman" pitchFamily="18" charset="0"/>
                </a:rPr>
                <a:t>.</a:t>
              </a:r>
              <a:endParaRPr lang="en-US" altLang="cs-CZ" sz="2000" dirty="0"/>
            </a:p>
          </p:txBody>
        </p:sp>
        <p:sp>
          <p:nvSpPr>
            <p:cNvPr id="66573" name="Oval 17"/>
            <p:cNvSpPr>
              <a:spLocks noChangeArrowheads="1"/>
            </p:cNvSpPr>
            <p:nvPr/>
          </p:nvSpPr>
          <p:spPr bwMode="auto">
            <a:xfrm>
              <a:off x="7847" y="13017"/>
              <a:ext cx="881" cy="869"/>
            </a:xfrm>
            <a:prstGeom prst="ellipse">
              <a:avLst/>
            </a:prstGeom>
            <a:solidFill>
              <a:srgbClr val="00B050"/>
            </a:solidFill>
            <a:ln w="9525">
              <a:solidFill>
                <a:srgbClr val="000000"/>
              </a:solidFill>
              <a:round/>
              <a:headEnd/>
              <a:tailEnd/>
            </a:ln>
          </p:spPr>
          <p:txBody>
            <a:bodyPr/>
            <a:lstStyle/>
            <a:p>
              <a:endParaRPr lang="cs-CZ"/>
            </a:p>
          </p:txBody>
        </p:sp>
        <p:sp>
          <p:nvSpPr>
            <p:cNvPr id="66574" name="Oval 16"/>
            <p:cNvSpPr>
              <a:spLocks noChangeArrowheads="1"/>
            </p:cNvSpPr>
            <p:nvPr/>
          </p:nvSpPr>
          <p:spPr bwMode="auto">
            <a:xfrm>
              <a:off x="6168" y="11709"/>
              <a:ext cx="881" cy="869"/>
            </a:xfrm>
            <a:prstGeom prst="ellipse">
              <a:avLst/>
            </a:prstGeom>
            <a:solidFill>
              <a:srgbClr val="FFFF00"/>
            </a:solidFill>
            <a:ln w="9525">
              <a:solidFill>
                <a:srgbClr val="000000"/>
              </a:solidFill>
              <a:round/>
              <a:headEnd/>
              <a:tailEnd/>
            </a:ln>
          </p:spPr>
          <p:txBody>
            <a:bodyPr/>
            <a:lstStyle/>
            <a:p>
              <a:endParaRPr lang="cs-CZ"/>
            </a:p>
          </p:txBody>
        </p:sp>
        <p:sp>
          <p:nvSpPr>
            <p:cNvPr id="66575" name="Oval 15"/>
            <p:cNvSpPr>
              <a:spLocks noChangeArrowheads="1"/>
            </p:cNvSpPr>
            <p:nvPr/>
          </p:nvSpPr>
          <p:spPr bwMode="auto">
            <a:xfrm>
              <a:off x="4983" y="10426"/>
              <a:ext cx="882" cy="869"/>
            </a:xfrm>
            <a:prstGeom prst="ellipse">
              <a:avLst/>
            </a:prstGeom>
            <a:solidFill>
              <a:srgbClr val="FF0000"/>
            </a:solidFill>
            <a:ln w="9525">
              <a:solidFill>
                <a:srgbClr val="000000"/>
              </a:solidFill>
              <a:round/>
              <a:headEnd/>
              <a:tailEnd/>
            </a:ln>
          </p:spPr>
          <p:txBody>
            <a:bodyPr/>
            <a:lstStyle/>
            <a:p>
              <a:endParaRPr lang="cs-CZ" dirty="0"/>
            </a:p>
          </p:txBody>
        </p:sp>
      </p:grpSp>
      <p:sp>
        <p:nvSpPr>
          <p:cNvPr id="66568" name="Rectangle 26"/>
          <p:cNvSpPr>
            <a:spLocks noChangeArrowheads="1"/>
          </p:cNvSpPr>
          <p:nvPr/>
        </p:nvSpPr>
        <p:spPr bwMode="auto">
          <a:xfrm>
            <a:off x="0" y="3913188"/>
            <a:ext cx="9144000" cy="0"/>
          </a:xfrm>
          <a:prstGeom prst="rect">
            <a:avLst/>
          </a:prstGeom>
          <a:noFill/>
          <a:ln w="9525">
            <a:noFill/>
            <a:miter lim="800000"/>
            <a:headEnd/>
            <a:tailEnd/>
          </a:ln>
          <a:effectLst/>
        </p:spPr>
        <p:txBody>
          <a:bodyPr wrap="none" anchor="ctr">
            <a:spAutoFit/>
          </a:bodyPr>
          <a:lstStyle/>
          <a:p>
            <a:endParaRPr lang="cs-CZ"/>
          </a:p>
        </p:txBody>
      </p:sp>
    </p:spTree>
    <p:extLst>
      <p:ext uri="{BB962C8B-B14F-4D97-AF65-F5344CB8AC3E}">
        <p14:creationId xmlns:p14="http://schemas.microsoft.com/office/powerpoint/2010/main" val="29191242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0"/>
            <a:ext cx="6347713" cy="720080"/>
          </a:xfrm>
        </p:spPr>
        <p:txBody>
          <a:bodyPr/>
          <a:lstStyle/>
          <a:p>
            <a:pPr algn="ctr"/>
            <a:r>
              <a:rPr lang="cs-CZ" dirty="0"/>
              <a:t>Další techniky</a:t>
            </a:r>
          </a:p>
        </p:txBody>
      </p:sp>
      <p:sp>
        <p:nvSpPr>
          <p:cNvPr id="3" name="Zástupný symbol pro obsah 2"/>
          <p:cNvSpPr>
            <a:spLocks noGrp="1"/>
          </p:cNvSpPr>
          <p:nvPr>
            <p:ph idx="1"/>
          </p:nvPr>
        </p:nvSpPr>
        <p:spPr>
          <a:xfrm>
            <a:off x="107504" y="908720"/>
            <a:ext cx="6336704" cy="5949280"/>
          </a:xfrm>
        </p:spPr>
        <p:txBody>
          <a:bodyPr>
            <a:noAutofit/>
          </a:bodyPr>
          <a:lstStyle/>
          <a:p>
            <a:pPr marL="0" indent="0">
              <a:buNone/>
            </a:pPr>
            <a:r>
              <a:rPr lang="cs-CZ" sz="2000" b="1" dirty="0"/>
              <a:t>Zeleno-červená karta</a:t>
            </a:r>
            <a:endParaRPr lang="cs-CZ" sz="2000" dirty="0"/>
          </a:p>
          <a:p>
            <a:pPr algn="just"/>
            <a:r>
              <a:rPr lang="cs-CZ" sz="2000" dirty="0"/>
              <a:t>Každý žák má na lavici kartičku se zeleným kolečkem a v okamžiku, kdy potřebuje poradit, ji otočí na druhou stranu s kolečkem červeným.</a:t>
            </a:r>
          </a:p>
          <a:p>
            <a:pPr algn="just"/>
            <a:r>
              <a:rPr lang="cs-CZ" sz="2000" dirty="0"/>
              <a:t>Učitel může pak k těm, kteří nerozumí, vyslat žáky, kteří úlohu již úspěšně vyřešili. </a:t>
            </a:r>
          </a:p>
          <a:p>
            <a:pPr marL="0" indent="0" algn="just">
              <a:buNone/>
            </a:pPr>
            <a:endParaRPr lang="cs-CZ" sz="2000" dirty="0"/>
          </a:p>
          <a:p>
            <a:pPr marL="0" indent="0" algn="just">
              <a:buNone/>
            </a:pPr>
            <a:r>
              <a:rPr lang="cs-CZ" sz="2000" b="1" dirty="0"/>
              <a:t>Barevné kelímky</a:t>
            </a:r>
            <a:r>
              <a:rPr lang="cs-CZ" sz="2000" dirty="0"/>
              <a:t>: </a:t>
            </a:r>
            <a:r>
              <a:rPr lang="cs-CZ" sz="2000" b="1" dirty="0"/>
              <a:t>bílá, zelená, žlutá, červená</a:t>
            </a:r>
          </a:p>
          <a:p>
            <a:pPr algn="just"/>
            <a:r>
              <a:rPr lang="cs-CZ" sz="2000" dirty="0"/>
              <a:t>Bílou barvou žák signalizuje, že pracuje. </a:t>
            </a:r>
          </a:p>
          <a:p>
            <a:pPr algn="just"/>
            <a:r>
              <a:rPr lang="cs-CZ" sz="2000" dirty="0"/>
              <a:t>Zelenou dává najevo, že má již hotovo a hledá ty žáky, kteří žádají o pomoc. </a:t>
            </a:r>
          </a:p>
          <a:p>
            <a:pPr algn="just"/>
            <a:r>
              <a:rPr lang="cs-CZ" sz="2000" dirty="0"/>
              <a:t>Žlutá barva slouží žákům, kteří si sami nevědí rady, a říkají si o podporu spolužáků.</a:t>
            </a:r>
          </a:p>
          <a:p>
            <a:pPr algn="just"/>
            <a:r>
              <a:rPr lang="cs-CZ" sz="2000" dirty="0"/>
              <a:t>Červenou barvou dává žák učiteli na vědomost, že vůbec nerozumí a potřebuje jeho pomoc.</a:t>
            </a:r>
          </a:p>
        </p:txBody>
      </p:sp>
      <p:pic>
        <p:nvPicPr>
          <p:cNvPr id="4098" name="Picture 2" descr="http://1.bp.blogspot.com/-qTu_80kMEJM/UciUm_EWR4I/AAAAAAAAB5Q/hUtjOXmxv5I/s1600/20130622_14135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44208" y="1932097"/>
            <a:ext cx="2809875" cy="3743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31901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188640"/>
            <a:ext cx="7067793" cy="1124744"/>
          </a:xfrm>
        </p:spPr>
        <p:txBody>
          <a:bodyPr>
            <a:normAutofit fontScale="90000"/>
          </a:bodyPr>
          <a:lstStyle/>
          <a:p>
            <a:pPr algn="ctr"/>
            <a:r>
              <a:rPr lang="cs-CZ" dirty="0" smtClean="0"/>
              <a:t>Proč používat formativní hodnocení?</a:t>
            </a:r>
            <a:endParaRPr lang="cs-CZ" dirty="0"/>
          </a:p>
        </p:txBody>
      </p:sp>
      <p:graphicFrame>
        <p:nvGraphicFramePr>
          <p:cNvPr id="4" name="Zástupný symbol pro obsah 3"/>
          <p:cNvGraphicFramePr>
            <a:graphicFrameLocks noGrp="1"/>
          </p:cNvGraphicFramePr>
          <p:nvPr>
            <p:ph idx="1"/>
            <p:extLst>
              <p:ext uri="{D42A27DB-BD31-4B8C-83A1-F6EECF244321}">
                <p14:modId xmlns:p14="http://schemas.microsoft.com/office/powerpoint/2010/main" val="911870583"/>
              </p:ext>
            </p:extLst>
          </p:nvPr>
        </p:nvGraphicFramePr>
        <p:xfrm>
          <a:off x="0" y="1124744"/>
          <a:ext cx="7668344" cy="57332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6694674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251520" y="1268760"/>
            <a:ext cx="7056784" cy="4809590"/>
          </a:xfrm>
        </p:spPr>
        <p:txBody>
          <a:bodyPr>
            <a:noAutofit/>
          </a:bodyPr>
          <a:lstStyle/>
          <a:p>
            <a:r>
              <a:rPr lang="cs-CZ" dirty="0"/>
              <a:t>Zaváděním FH se učitelé více zaměřují na </a:t>
            </a:r>
            <a:r>
              <a:rPr lang="cs-CZ" dirty="0">
                <a:solidFill>
                  <a:srgbClr val="FF0000"/>
                </a:solidFill>
              </a:rPr>
              <a:t>proces učení </a:t>
            </a:r>
            <a:r>
              <a:rPr lang="cs-CZ" dirty="0"/>
              <a:t>(možnost opravit si známku, slovní komentář ke známce) a </a:t>
            </a:r>
            <a:r>
              <a:rPr lang="cs-CZ" dirty="0">
                <a:solidFill>
                  <a:srgbClr val="FF0000"/>
                </a:solidFill>
              </a:rPr>
              <a:t>seberegulaci žáků.</a:t>
            </a:r>
            <a:r>
              <a:rPr lang="cs-CZ" dirty="0"/>
              <a:t> </a:t>
            </a:r>
          </a:p>
          <a:p>
            <a:r>
              <a:rPr lang="cs-CZ" dirty="0"/>
              <a:t>Žáci </a:t>
            </a:r>
            <a:r>
              <a:rPr lang="cs-CZ" dirty="0">
                <a:solidFill>
                  <a:srgbClr val="FF0000"/>
                </a:solidFill>
              </a:rPr>
              <a:t>si více uvědomují, co a proč se učí </a:t>
            </a:r>
            <a:r>
              <a:rPr lang="cs-CZ" dirty="0"/>
              <a:t>(potenciál hodnocení jako nástroje podpory a rozvoje učení žáků začíná být učiteli více využíván).</a:t>
            </a:r>
          </a:p>
          <a:p>
            <a:r>
              <a:rPr lang="cs-CZ" dirty="0"/>
              <a:t>Tím, že učitelé používají méně trestů, odměn a pochval, které mají nízký vliv na učení žáků, a soustředí se na zapojování žáků do procesu učení, používání popisného jazyka zpětné vazby a povzbuzování žáků, </a:t>
            </a:r>
            <a:r>
              <a:rPr lang="cs-CZ" dirty="0">
                <a:solidFill>
                  <a:srgbClr val="FF0000"/>
                </a:solidFill>
              </a:rPr>
              <a:t>žáci si více důvěřují, jsou vnitřně motivováni k učení</a:t>
            </a:r>
            <a:r>
              <a:rPr lang="cs-CZ" dirty="0"/>
              <a:t> a ve třídě panuje </a:t>
            </a:r>
            <a:r>
              <a:rPr lang="cs-CZ" dirty="0">
                <a:solidFill>
                  <a:srgbClr val="FF0000"/>
                </a:solidFill>
              </a:rPr>
              <a:t>lepší klima.</a:t>
            </a:r>
            <a:endParaRPr lang="cs-CZ" dirty="0"/>
          </a:p>
        </p:txBody>
      </p:sp>
    </p:spTree>
    <p:extLst>
      <p:ext uri="{BB962C8B-B14F-4D97-AF65-F5344CB8AC3E}">
        <p14:creationId xmlns:p14="http://schemas.microsoft.com/office/powerpoint/2010/main" val="30133489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260648"/>
            <a:ext cx="6347713" cy="1320800"/>
          </a:xfrm>
        </p:spPr>
        <p:txBody>
          <a:bodyPr/>
          <a:lstStyle/>
          <a:p>
            <a:pPr algn="ctr"/>
            <a:r>
              <a:rPr lang="cs-CZ" dirty="0"/>
              <a:t>Ztraceni cestou</a:t>
            </a:r>
          </a:p>
        </p:txBody>
      </p:sp>
      <p:sp>
        <p:nvSpPr>
          <p:cNvPr id="3" name="Zástupný symbol pro obsah 2"/>
          <p:cNvSpPr>
            <a:spLocks noGrp="1"/>
          </p:cNvSpPr>
          <p:nvPr>
            <p:ph idx="1"/>
          </p:nvPr>
        </p:nvSpPr>
        <p:spPr>
          <a:xfrm>
            <a:off x="0" y="1124744"/>
            <a:ext cx="7524328" cy="5733256"/>
          </a:xfrm>
        </p:spPr>
        <p:txBody>
          <a:bodyPr>
            <a:normAutofit/>
          </a:bodyPr>
          <a:lstStyle/>
          <a:p>
            <a:r>
              <a:rPr lang="cs-CZ" sz="2200" i="1" dirty="0"/>
              <a:t>Jste s žáky na výletě. Část z nich se cestou k vlaku ztratí. Telefonují vám, že se „někde“ ztratili. Nemají v mobilu žádnou aplikaci, která by jim pomohla. V jejich blízkosti se nenachází ani žádné turistické značky </a:t>
            </a:r>
            <a:r>
              <a:rPr lang="cs-CZ" sz="2200" dirty="0"/>
              <a:t>(Inspirace v textu Košťálové, Mikové a </a:t>
            </a:r>
            <a:r>
              <a:rPr lang="cs-CZ" sz="2200" dirty="0" err="1"/>
              <a:t>Stang</a:t>
            </a:r>
            <a:r>
              <a:rPr lang="cs-CZ" sz="2200" dirty="0"/>
              <a:t>, 2008, s. 19-20).</a:t>
            </a:r>
            <a:endParaRPr lang="cs-CZ" sz="2200" i="1" dirty="0"/>
          </a:p>
          <a:p>
            <a:r>
              <a:rPr lang="cs-CZ" sz="2200" i="1" dirty="0">
                <a:solidFill>
                  <a:schemeClr val="accent2">
                    <a:lumMod val="75000"/>
                  </a:schemeClr>
                </a:solidFill>
              </a:rPr>
              <a:t>Co potřebujete vědět k tomu, abyste jim dokázali poradit, kudy se mají vydat? </a:t>
            </a:r>
          </a:p>
          <a:p>
            <a:endParaRPr lang="cs-CZ" sz="2400" i="1" dirty="0">
              <a:solidFill>
                <a:schemeClr val="accent2">
                  <a:lumMod val="75000"/>
                </a:schemeClr>
              </a:solidFill>
            </a:endParaRPr>
          </a:p>
        </p:txBody>
      </p:sp>
      <p:pic>
        <p:nvPicPr>
          <p:cNvPr id="4" name="Obrázek 3">
            <a:extLst>
              <a:ext uri="{FF2B5EF4-FFF2-40B4-BE49-F238E27FC236}">
                <a16:creationId xmlns:a16="http://schemas.microsoft.com/office/drawing/2014/main" id="{8FB07A7F-B7C6-47F0-8267-2C8C26A2FCCB}"/>
              </a:ext>
            </a:extLst>
          </p:cNvPr>
          <p:cNvPicPr>
            <a:picLocks noChangeAspect="1"/>
          </p:cNvPicPr>
          <p:nvPr/>
        </p:nvPicPr>
        <p:blipFill>
          <a:blip r:embed="rId2"/>
          <a:stretch>
            <a:fillRect/>
          </a:stretch>
        </p:blipFill>
        <p:spPr>
          <a:xfrm>
            <a:off x="1331641" y="4000020"/>
            <a:ext cx="4392488" cy="3287458"/>
          </a:xfrm>
          <a:prstGeom prst="rect">
            <a:avLst/>
          </a:prstGeom>
        </p:spPr>
      </p:pic>
    </p:spTree>
    <p:extLst>
      <p:ext uri="{BB962C8B-B14F-4D97-AF65-F5344CB8AC3E}">
        <p14:creationId xmlns:p14="http://schemas.microsoft.com/office/powerpoint/2010/main" val="12429389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323850" y="571500"/>
            <a:ext cx="6934200" cy="838200"/>
          </a:xfrm>
        </p:spPr>
        <p:txBody>
          <a:bodyPr/>
          <a:lstStyle/>
          <a:p>
            <a:r>
              <a:rPr lang="cs-CZ" altLang="cs-CZ" b="1" dirty="0" smtClean="0"/>
              <a:t>Program  </a:t>
            </a:r>
          </a:p>
        </p:txBody>
      </p:sp>
      <p:sp>
        <p:nvSpPr>
          <p:cNvPr id="10243" name="Rectangle 3"/>
          <p:cNvSpPr>
            <a:spLocks noGrp="1" noChangeArrowheads="1"/>
          </p:cNvSpPr>
          <p:nvPr>
            <p:ph idx="1"/>
          </p:nvPr>
        </p:nvSpPr>
        <p:spPr>
          <a:xfrm>
            <a:off x="179388" y="1124744"/>
            <a:ext cx="7078662" cy="5733256"/>
          </a:xfrm>
        </p:spPr>
        <p:txBody>
          <a:bodyPr>
            <a:normAutofit/>
          </a:bodyPr>
          <a:lstStyle/>
          <a:p>
            <a:r>
              <a:rPr lang="cs-CZ" sz="2400" dirty="0" smtClean="0"/>
              <a:t>1</a:t>
            </a:r>
            <a:r>
              <a:rPr lang="cs-CZ" sz="2400" dirty="0"/>
              <a:t>. Jak můžeme žáky hodnotit? Aneb když známky </a:t>
            </a:r>
            <a:r>
              <a:rPr lang="cs-CZ" sz="2400" dirty="0" smtClean="0"/>
              <a:t>nestačí</a:t>
            </a:r>
          </a:p>
          <a:p>
            <a:r>
              <a:rPr lang="cs-CZ" sz="2400" dirty="0" smtClean="0"/>
              <a:t>Formy a typy hodnocení</a:t>
            </a:r>
          </a:p>
          <a:p>
            <a:r>
              <a:rPr lang="cs-CZ" sz="2400" dirty="0" smtClean="0"/>
              <a:t>Výchovně-vzdělávací cíle</a:t>
            </a:r>
          </a:p>
          <a:p>
            <a:r>
              <a:rPr lang="cs-CZ" sz="2400" dirty="0" smtClean="0"/>
              <a:t>Kriteriální </a:t>
            </a:r>
            <a:r>
              <a:rPr lang="cs-CZ" sz="2400" dirty="0"/>
              <a:t>hodnocení </a:t>
            </a:r>
            <a:endParaRPr lang="cs-CZ" sz="2400" dirty="0" smtClean="0"/>
          </a:p>
          <a:p>
            <a:r>
              <a:rPr lang="cs-CZ" sz="2400" dirty="0"/>
              <a:t>Poskytujeme zpětnou vazbu</a:t>
            </a:r>
          </a:p>
          <a:p>
            <a:r>
              <a:rPr lang="cs-CZ" sz="2400" dirty="0"/>
              <a:t>Popisný versus posuzující jazyk zpětné vazby</a:t>
            </a:r>
          </a:p>
          <a:p>
            <a:r>
              <a:rPr lang="cs-CZ" sz="2400" dirty="0" smtClean="0"/>
              <a:t>Sebehodnocení</a:t>
            </a:r>
          </a:p>
          <a:p>
            <a:r>
              <a:rPr lang="cs-CZ" sz="2400" dirty="0" smtClean="0"/>
              <a:t>Vrstevnické učení a hodnocení</a:t>
            </a:r>
          </a:p>
          <a:p>
            <a:r>
              <a:rPr lang="cs-CZ" sz="2400" dirty="0" smtClean="0"/>
              <a:t>Typy žáků z pohledu hodnocení</a:t>
            </a:r>
          </a:p>
          <a:p>
            <a:r>
              <a:rPr lang="cs-CZ" sz="2400" dirty="0" smtClean="0"/>
              <a:t>Spolupráce s rodiči</a:t>
            </a:r>
          </a:p>
          <a:p>
            <a:endParaRPr lang="cs-CZ" altLang="cs-CZ" dirty="0" smtClean="0"/>
          </a:p>
          <a:p>
            <a:endParaRPr lang="cs-CZ" altLang="cs-CZ" dirty="0" smtClean="0"/>
          </a:p>
          <a:p>
            <a:pPr>
              <a:buFont typeface="Monotype Sorts" pitchFamily="2" charset="2"/>
              <a:buNone/>
            </a:pPr>
            <a:endParaRPr lang="cs-CZ" altLang="cs-CZ" dirty="0" smtClean="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a:extLst>
              <a:ext uri="{FF2B5EF4-FFF2-40B4-BE49-F238E27FC236}">
                <a16:creationId xmlns:a16="http://schemas.microsoft.com/office/drawing/2014/main" id="{1C16CBC8-5F01-4ECD-AC00-832B5518C6AB}"/>
              </a:ext>
            </a:extLst>
          </p:cNvPr>
          <p:cNvSpPr>
            <a:spLocks noGrp="1"/>
          </p:cNvSpPr>
          <p:nvPr>
            <p:ph idx="1"/>
          </p:nvPr>
        </p:nvSpPr>
        <p:spPr>
          <a:xfrm>
            <a:off x="323528" y="1124744"/>
            <a:ext cx="6347714" cy="5184576"/>
          </a:xfrm>
        </p:spPr>
        <p:txBody>
          <a:bodyPr>
            <a:normAutofit/>
          </a:bodyPr>
          <a:lstStyle/>
          <a:p>
            <a:r>
              <a:rPr lang="cs-CZ" sz="2800" i="1" dirty="0"/>
              <a:t>Nejprve musíte zjistit, kde se vaši žáci nacházejí – tj. vyptávat se jich na okolní záchytné body, místa, která vám pomohou identifikovat, kde se ztratili.</a:t>
            </a:r>
          </a:p>
          <a:p>
            <a:endParaRPr lang="cs-CZ" sz="2800" i="1" dirty="0"/>
          </a:p>
          <a:p>
            <a:r>
              <a:rPr lang="cs-CZ" sz="2800" dirty="0"/>
              <a:t>Až když zjistíte, kde se nacházejí, můžete jim poradit, kudy se mají vydat, aby se k vám připojili. Velmi podobné je to s žákovou cestou k naplnění stanoveného cíle.</a:t>
            </a:r>
          </a:p>
          <a:p>
            <a:endParaRPr lang="cs-CZ" dirty="0"/>
          </a:p>
        </p:txBody>
      </p:sp>
    </p:spTree>
    <p:extLst>
      <p:ext uri="{BB962C8B-B14F-4D97-AF65-F5344CB8AC3E}">
        <p14:creationId xmlns:p14="http://schemas.microsoft.com/office/powerpoint/2010/main" val="1264995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45790" y="451188"/>
            <a:ext cx="7056784" cy="1320800"/>
          </a:xfrm>
        </p:spPr>
        <p:txBody>
          <a:bodyPr>
            <a:normAutofit/>
          </a:bodyPr>
          <a:lstStyle/>
          <a:p>
            <a:pPr algn="ctr"/>
            <a:r>
              <a:rPr lang="cs-CZ" dirty="0"/>
              <a:t>Žáci přebírají zodpovědnost </a:t>
            </a:r>
            <a:br>
              <a:rPr lang="cs-CZ" dirty="0"/>
            </a:br>
            <a:r>
              <a:rPr lang="cs-CZ" dirty="0"/>
              <a:t>za své učení</a:t>
            </a:r>
          </a:p>
        </p:txBody>
      </p:sp>
      <p:graphicFrame>
        <p:nvGraphicFramePr>
          <p:cNvPr id="4" name="Zástupný symbol pro obsah 3"/>
          <p:cNvGraphicFramePr>
            <a:graphicFrameLocks noGrp="1"/>
          </p:cNvGraphicFramePr>
          <p:nvPr>
            <p:ph idx="1"/>
            <p:extLst/>
          </p:nvPr>
        </p:nvGraphicFramePr>
        <p:xfrm>
          <a:off x="683568" y="1623883"/>
          <a:ext cx="7706816" cy="490637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Šipka: zahnutá doprava 2">
            <a:extLst>
              <a:ext uri="{FF2B5EF4-FFF2-40B4-BE49-F238E27FC236}">
                <a16:creationId xmlns:a16="http://schemas.microsoft.com/office/drawing/2014/main" id="{5437E8DC-8712-4D72-A110-DC6C56FED11F}"/>
              </a:ext>
            </a:extLst>
          </p:cNvPr>
          <p:cNvSpPr/>
          <p:nvPr/>
        </p:nvSpPr>
        <p:spPr>
          <a:xfrm>
            <a:off x="248775" y="2420888"/>
            <a:ext cx="683568" cy="3456384"/>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schemeClr val="tx1"/>
              </a:solidFill>
            </a:endParaRPr>
          </a:p>
        </p:txBody>
      </p:sp>
      <p:sp>
        <p:nvSpPr>
          <p:cNvPr id="5" name="Obdélník 4">
            <a:extLst>
              <a:ext uri="{FF2B5EF4-FFF2-40B4-BE49-F238E27FC236}">
                <a16:creationId xmlns:a16="http://schemas.microsoft.com/office/drawing/2014/main" id="{F4E588C2-8D52-4421-B24C-6513131C96A8}"/>
              </a:ext>
            </a:extLst>
          </p:cNvPr>
          <p:cNvSpPr/>
          <p:nvPr/>
        </p:nvSpPr>
        <p:spPr>
          <a:xfrm>
            <a:off x="145790" y="3905996"/>
            <a:ext cx="1075555" cy="4861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cs-CZ" sz="3000" dirty="0"/>
              <a:t>CÍLE</a:t>
            </a:r>
          </a:p>
        </p:txBody>
      </p:sp>
    </p:spTree>
    <p:extLst>
      <p:ext uri="{BB962C8B-B14F-4D97-AF65-F5344CB8AC3E}">
        <p14:creationId xmlns:p14="http://schemas.microsoft.com/office/powerpoint/2010/main" val="1818090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19193" y="620688"/>
            <a:ext cx="6849807" cy="1320800"/>
          </a:xfrm>
        </p:spPr>
        <p:txBody>
          <a:bodyPr/>
          <a:lstStyle/>
          <a:p>
            <a:pPr algn="ctr"/>
            <a:r>
              <a:rPr lang="cs-CZ" dirty="0"/>
              <a:t>Metody formativního hodnocení</a:t>
            </a:r>
          </a:p>
        </p:txBody>
      </p:sp>
      <p:graphicFrame>
        <p:nvGraphicFramePr>
          <p:cNvPr id="4" name="Zástupný symbol pro obsah 3"/>
          <p:cNvGraphicFramePr>
            <a:graphicFrameLocks noGrp="1"/>
          </p:cNvGraphicFramePr>
          <p:nvPr>
            <p:ph idx="1"/>
            <p:extLst>
              <p:ext uri="{D42A27DB-BD31-4B8C-83A1-F6EECF244321}">
                <p14:modId xmlns:p14="http://schemas.microsoft.com/office/powerpoint/2010/main" val="2466486406"/>
              </p:ext>
            </p:extLst>
          </p:nvPr>
        </p:nvGraphicFramePr>
        <p:xfrm>
          <a:off x="255063" y="1653456"/>
          <a:ext cx="7056784" cy="42484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734786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0228FED-C4BF-4D09-913C-5C9BD50278DA}"/>
              </a:ext>
            </a:extLst>
          </p:cNvPr>
          <p:cNvSpPr>
            <a:spLocks noGrp="1"/>
          </p:cNvSpPr>
          <p:nvPr>
            <p:ph type="ctrTitle"/>
          </p:nvPr>
        </p:nvSpPr>
        <p:spPr/>
        <p:txBody>
          <a:bodyPr/>
          <a:lstStyle/>
          <a:p>
            <a:r>
              <a:rPr lang="cs-CZ" dirty="0"/>
              <a:t>Praktické ukázky</a:t>
            </a:r>
          </a:p>
        </p:txBody>
      </p:sp>
      <p:sp>
        <p:nvSpPr>
          <p:cNvPr id="3" name="Podnadpis 2">
            <a:extLst>
              <a:ext uri="{FF2B5EF4-FFF2-40B4-BE49-F238E27FC236}">
                <a16:creationId xmlns:a16="http://schemas.microsoft.com/office/drawing/2014/main" id="{4EC1CC6E-9488-46D0-AFF5-21B6062EE6FE}"/>
              </a:ext>
            </a:extLst>
          </p:cNvPr>
          <p:cNvSpPr>
            <a:spLocks noGrp="1"/>
          </p:cNvSpPr>
          <p:nvPr>
            <p:ph type="subTitle" idx="1"/>
          </p:nvPr>
        </p:nvSpPr>
        <p:spPr/>
        <p:txBody>
          <a:bodyPr/>
          <a:lstStyle/>
          <a:p>
            <a:endParaRPr lang="cs-CZ"/>
          </a:p>
        </p:txBody>
      </p:sp>
    </p:spTree>
    <p:extLst>
      <p:ext uri="{BB962C8B-B14F-4D97-AF65-F5344CB8AC3E}">
        <p14:creationId xmlns:p14="http://schemas.microsoft.com/office/powerpoint/2010/main" val="278243779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lstStyle/>
          <a:p>
            <a:pPr algn="ctr"/>
            <a:r>
              <a:rPr lang="cs-CZ" dirty="0"/>
              <a:t>Kam jdu? Výchovně-vzdělávací cíle</a:t>
            </a:r>
          </a:p>
        </p:txBody>
      </p:sp>
      <p:sp>
        <p:nvSpPr>
          <p:cNvPr id="3" name="Podnadpis 2">
            <a:extLst>
              <a:ext uri="{FF2B5EF4-FFF2-40B4-BE49-F238E27FC236}">
                <a16:creationId xmlns:a16="http://schemas.microsoft.com/office/drawing/2014/main" id="{E4836DFE-C504-4C97-8535-1BDE535E6F28}"/>
              </a:ext>
            </a:extLst>
          </p:cNvPr>
          <p:cNvSpPr>
            <a:spLocks noGrp="1"/>
          </p:cNvSpPr>
          <p:nvPr>
            <p:ph type="subTitle" idx="1"/>
          </p:nvPr>
        </p:nvSpPr>
        <p:spPr>
          <a:xfrm>
            <a:off x="510241" y="4394040"/>
            <a:ext cx="6108101" cy="2347328"/>
          </a:xfrm>
        </p:spPr>
        <p:txBody>
          <a:bodyPr>
            <a:normAutofit/>
          </a:bodyPr>
          <a:lstStyle/>
          <a:p>
            <a:r>
              <a:rPr lang="cs-CZ" i="1" dirty="0"/>
              <a:t>Stanovujete si cíle výuky, když si hodinu připravujete?</a:t>
            </a:r>
          </a:p>
          <a:p>
            <a:r>
              <a:rPr lang="cs-CZ" i="1" dirty="0"/>
              <a:t>Jak takový cíl vypadá?</a:t>
            </a:r>
          </a:p>
          <a:p>
            <a:r>
              <a:rPr lang="cs-CZ" i="1" dirty="0"/>
              <a:t>Sdělujete tyto cíle žákům?</a:t>
            </a:r>
          </a:p>
          <a:p>
            <a:endParaRPr lang="cs-CZ" dirty="0"/>
          </a:p>
        </p:txBody>
      </p:sp>
    </p:spTree>
    <p:extLst>
      <p:ext uri="{BB962C8B-B14F-4D97-AF65-F5344CB8AC3E}">
        <p14:creationId xmlns:p14="http://schemas.microsoft.com/office/powerpoint/2010/main" val="24271803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04331" y="980728"/>
            <a:ext cx="6347713" cy="699805"/>
          </a:xfrm>
        </p:spPr>
        <p:txBody>
          <a:bodyPr/>
          <a:lstStyle/>
          <a:p>
            <a:r>
              <a:rPr lang="cs-CZ" dirty="0"/>
              <a:t>Výchovně-vzdělávací cíle</a:t>
            </a:r>
          </a:p>
        </p:txBody>
      </p:sp>
      <p:sp>
        <p:nvSpPr>
          <p:cNvPr id="3" name="Zástupný symbol pro obsah 2"/>
          <p:cNvSpPr>
            <a:spLocks noGrp="1"/>
          </p:cNvSpPr>
          <p:nvPr>
            <p:ph idx="1"/>
          </p:nvPr>
        </p:nvSpPr>
        <p:spPr>
          <a:xfrm>
            <a:off x="0" y="2060848"/>
            <a:ext cx="7956376" cy="4797152"/>
          </a:xfrm>
        </p:spPr>
        <p:txBody>
          <a:bodyPr>
            <a:normAutofit fontScale="92500" lnSpcReduction="20000"/>
          </a:bodyPr>
          <a:lstStyle/>
          <a:p>
            <a:pPr marL="0" indent="0" algn="ctr">
              <a:buNone/>
            </a:pPr>
            <a:r>
              <a:rPr lang="cs-CZ" sz="2400" i="1" dirty="0"/>
              <a:t>Dneska jsem učil našeho psa pískat.</a:t>
            </a:r>
            <a:endParaRPr lang="cs-CZ" sz="2400" dirty="0"/>
          </a:p>
          <a:p>
            <a:pPr marL="0" indent="0" algn="ctr">
              <a:buNone/>
            </a:pPr>
            <a:r>
              <a:rPr lang="cs-CZ" sz="2400" i="1" dirty="0"/>
              <a:t>Tak ať zapíská!</a:t>
            </a:r>
            <a:endParaRPr lang="cs-CZ" sz="2400" dirty="0"/>
          </a:p>
          <a:p>
            <a:pPr marL="0" indent="0" algn="ctr">
              <a:buNone/>
            </a:pPr>
            <a:r>
              <a:rPr lang="cs-CZ" sz="2400" i="1" dirty="0"/>
              <a:t>On ale neumí pískat. </a:t>
            </a:r>
            <a:endParaRPr lang="cs-CZ" sz="2400" dirty="0"/>
          </a:p>
          <a:p>
            <a:pPr marL="0" indent="0" algn="ctr">
              <a:buNone/>
            </a:pPr>
            <a:r>
              <a:rPr lang="cs-CZ" sz="2400" i="1" dirty="0"/>
              <a:t>Ale vždyť si říkal, </a:t>
            </a:r>
            <a:r>
              <a:rPr lang="cs-CZ" sz="2400" i="1" dirty="0" err="1"/>
              <a:t>žes</a:t>
            </a:r>
            <a:r>
              <a:rPr lang="cs-CZ" sz="2400" i="1" dirty="0"/>
              <a:t> ho učil pískat. </a:t>
            </a:r>
            <a:endParaRPr lang="cs-CZ" sz="2400" dirty="0"/>
          </a:p>
          <a:p>
            <a:pPr marL="0" indent="0" algn="ctr">
              <a:buNone/>
            </a:pPr>
            <a:r>
              <a:rPr lang="cs-CZ" sz="2400" i="1" dirty="0"/>
              <a:t>To jo, ale neříkal jsem, že se to naučil. </a:t>
            </a:r>
          </a:p>
          <a:p>
            <a:pPr marL="0" indent="0" algn="ctr">
              <a:buNone/>
            </a:pPr>
            <a:endParaRPr lang="cs-CZ" sz="2400" i="1" dirty="0"/>
          </a:p>
          <a:p>
            <a:pPr marL="0" indent="0" algn="ctr">
              <a:buNone/>
            </a:pPr>
            <a:r>
              <a:rPr lang="cs-CZ" sz="2400" dirty="0"/>
              <a:t>Explicitní vyjádření cíle může pomoci při plánování výuky. Směřuje totiž o jeden krok dále, než je uvažování o učivu. </a:t>
            </a:r>
          </a:p>
          <a:p>
            <a:pPr marL="0" indent="0" algn="ctr">
              <a:buNone/>
            </a:pPr>
            <a:r>
              <a:rPr lang="cs-CZ" sz="2400" dirty="0"/>
              <a:t>Učitel si tak nejen klade otázku, co se budou žáci učit, ale </a:t>
            </a:r>
            <a:r>
              <a:rPr lang="cs-CZ" sz="2400" b="1" dirty="0">
                <a:solidFill>
                  <a:srgbClr val="FF0000"/>
                </a:solidFill>
              </a:rPr>
              <a:t>co se mají naučit</a:t>
            </a:r>
            <a:r>
              <a:rPr lang="cs-CZ" sz="2400" dirty="0"/>
              <a:t>. </a:t>
            </a:r>
          </a:p>
          <a:p>
            <a:pPr marL="0" indent="0" algn="ctr">
              <a:buNone/>
            </a:pPr>
            <a:r>
              <a:rPr lang="cs-CZ" sz="2400" dirty="0"/>
              <a:t>Cíle tak mají potenciál posouvat učitele k hlubšímu přemýšlení o obsahu, rozsahu a uspořádání učiva. </a:t>
            </a:r>
          </a:p>
          <a:p>
            <a:pPr marL="0" indent="0" algn="ctr">
              <a:buNone/>
            </a:pPr>
            <a:r>
              <a:rPr lang="cs-CZ" i="1" dirty="0"/>
              <a:t> </a:t>
            </a:r>
            <a:endParaRPr lang="cs-CZ" dirty="0"/>
          </a:p>
          <a:p>
            <a:endParaRPr lang="cs-CZ" dirty="0"/>
          </a:p>
        </p:txBody>
      </p:sp>
    </p:spTree>
    <p:extLst>
      <p:ext uri="{BB962C8B-B14F-4D97-AF65-F5344CB8AC3E}">
        <p14:creationId xmlns:p14="http://schemas.microsoft.com/office/powerpoint/2010/main" val="32995137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0" y="0"/>
            <a:ext cx="8892480" cy="6858000"/>
          </a:xfrm>
        </p:spPr>
        <p:txBody>
          <a:bodyPr>
            <a:normAutofit fontScale="92500" lnSpcReduction="20000"/>
          </a:bodyPr>
          <a:lstStyle/>
          <a:p>
            <a:pPr marL="0" indent="0" algn="ctr">
              <a:buNone/>
            </a:pPr>
            <a:endParaRPr lang="cs-CZ" sz="2400" i="1" dirty="0"/>
          </a:p>
          <a:p>
            <a:pPr marL="0" indent="0" algn="ctr">
              <a:buNone/>
            </a:pPr>
            <a:endParaRPr lang="cs-CZ" i="1" dirty="0"/>
          </a:p>
          <a:p>
            <a:pPr marL="0" indent="0" algn="ctr">
              <a:buNone/>
            </a:pPr>
            <a:endParaRPr lang="cs-CZ" sz="2400" i="1" dirty="0"/>
          </a:p>
          <a:p>
            <a:pPr marL="0" indent="0" algn="ctr">
              <a:buNone/>
            </a:pPr>
            <a:endParaRPr lang="cs-CZ" i="1" dirty="0"/>
          </a:p>
          <a:p>
            <a:pPr marL="0" indent="0" algn="ctr">
              <a:buNone/>
            </a:pPr>
            <a:endParaRPr lang="cs-CZ" sz="2400" i="1" dirty="0"/>
          </a:p>
          <a:p>
            <a:pPr marL="0" indent="0" algn="ctr">
              <a:buNone/>
            </a:pPr>
            <a:endParaRPr lang="cs-CZ" i="1" dirty="0"/>
          </a:p>
          <a:p>
            <a:pPr marL="0" indent="0" algn="ctr">
              <a:buNone/>
            </a:pPr>
            <a:endParaRPr lang="cs-CZ" sz="2400" i="1" dirty="0"/>
          </a:p>
          <a:p>
            <a:pPr marL="0" indent="0" algn="ctr">
              <a:buNone/>
            </a:pPr>
            <a:endParaRPr lang="cs-CZ" i="1" dirty="0"/>
          </a:p>
          <a:p>
            <a:pPr marL="0" indent="0" algn="ctr">
              <a:buNone/>
            </a:pPr>
            <a:endParaRPr lang="cs-CZ" sz="2400" i="1" dirty="0"/>
          </a:p>
          <a:p>
            <a:pPr marL="0" indent="0" algn="ctr">
              <a:buNone/>
            </a:pPr>
            <a:endParaRPr lang="cs-CZ" sz="2400" i="1" dirty="0"/>
          </a:p>
          <a:p>
            <a:pPr marL="0" indent="0" algn="ctr">
              <a:buNone/>
            </a:pPr>
            <a:endParaRPr lang="cs-CZ" sz="2400" i="1" dirty="0"/>
          </a:p>
          <a:p>
            <a:pPr marL="0" indent="0" algn="ctr">
              <a:buNone/>
            </a:pPr>
            <a:endParaRPr lang="cs-CZ" sz="2400" i="1" dirty="0"/>
          </a:p>
          <a:p>
            <a:pPr marL="0" indent="0" algn="ctr">
              <a:buNone/>
            </a:pPr>
            <a:endParaRPr lang="cs-CZ" sz="2400" i="1" dirty="0"/>
          </a:p>
          <a:p>
            <a:pPr marL="0" indent="0" algn="ctr">
              <a:buNone/>
            </a:pPr>
            <a:r>
              <a:rPr lang="cs-CZ" sz="2400" i="1" dirty="0"/>
              <a:t>Nikdy bych nešel do třídy bez důkladné písemné přípravy. Zejména z hlediska metodického. Důležité nejsou otázky „co budu učit“ nebo „jak budu učit“, ale „</a:t>
            </a:r>
            <a:r>
              <a:rPr lang="cs-CZ" sz="2400" b="1" i="1" dirty="0"/>
              <a:t>co by měli žáci v hodině zvládnout“ </a:t>
            </a:r>
            <a:r>
              <a:rPr lang="cs-CZ" sz="2400" i="1" dirty="0"/>
              <a:t>a </a:t>
            </a:r>
            <a:r>
              <a:rPr lang="cs-CZ" sz="2400" b="1" i="1" dirty="0"/>
              <a:t>„jak budeme postupovat, abychom to vše společně zvládli“</a:t>
            </a:r>
            <a:r>
              <a:rPr lang="cs-CZ" sz="2400" dirty="0"/>
              <a:t>.</a:t>
            </a:r>
          </a:p>
          <a:p>
            <a:pPr marL="0" indent="0" algn="ctr">
              <a:buNone/>
            </a:pPr>
            <a:r>
              <a:rPr lang="cs-CZ" sz="2400" dirty="0"/>
              <a:t>(Červenka, 1993, s. 81)</a:t>
            </a:r>
          </a:p>
          <a:p>
            <a:endParaRPr lang="cs-CZ" dirty="0"/>
          </a:p>
        </p:txBody>
      </p:sp>
      <p:pic>
        <p:nvPicPr>
          <p:cNvPr id="1026" name="Picture 2" descr="http://g.denik.cz/1/8b/zs-milec-deti-a-ucitel-i-riditel-v-jedne-osobe-stanislav-cervenka_galerie-98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672" y="0"/>
            <a:ext cx="6048672" cy="48038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782144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EFBCC13-61A1-4678-A472-6E70017D8EA7}"/>
              </a:ext>
            </a:extLst>
          </p:cNvPr>
          <p:cNvSpPr>
            <a:spLocks noGrp="1"/>
          </p:cNvSpPr>
          <p:nvPr>
            <p:ph type="title"/>
          </p:nvPr>
        </p:nvSpPr>
        <p:spPr/>
        <p:txBody>
          <a:bodyPr/>
          <a:lstStyle/>
          <a:p>
            <a:pPr algn="ctr"/>
            <a:r>
              <a:rPr lang="cs-CZ" dirty="0"/>
              <a:t>Výchovně-vzdělávací cíle</a:t>
            </a:r>
          </a:p>
        </p:txBody>
      </p:sp>
      <p:sp>
        <p:nvSpPr>
          <p:cNvPr id="3" name="Zástupný symbol pro obsah 2">
            <a:extLst>
              <a:ext uri="{FF2B5EF4-FFF2-40B4-BE49-F238E27FC236}">
                <a16:creationId xmlns:a16="http://schemas.microsoft.com/office/drawing/2014/main" id="{71CEBC0F-F4F1-41F1-9E04-00680C24216A}"/>
              </a:ext>
            </a:extLst>
          </p:cNvPr>
          <p:cNvSpPr>
            <a:spLocks noGrp="1"/>
          </p:cNvSpPr>
          <p:nvPr>
            <p:ph idx="1"/>
          </p:nvPr>
        </p:nvSpPr>
        <p:spPr>
          <a:xfrm>
            <a:off x="323528" y="2204864"/>
            <a:ext cx="7416824" cy="4536504"/>
          </a:xfrm>
        </p:spPr>
        <p:txBody>
          <a:bodyPr/>
          <a:lstStyle/>
          <a:p>
            <a:r>
              <a:rPr lang="cs-CZ" sz="2200" dirty="0"/>
              <a:t>Kvalitní učení: </a:t>
            </a:r>
            <a:r>
              <a:rPr lang="cs-CZ" sz="2200" b="1" dirty="0">
                <a:solidFill>
                  <a:srgbClr val="FF0000"/>
                </a:solidFill>
              </a:rPr>
              <a:t>žákovo pochopení toho, čemu se má naučit, kam výukové aktivity směřují, jak pozná, že konkrétní znalosti a dovednosti ovládá</a:t>
            </a:r>
            <a:r>
              <a:rPr lang="cs-CZ" sz="2200" dirty="0"/>
              <a:t>. </a:t>
            </a:r>
          </a:p>
          <a:p>
            <a:r>
              <a:rPr lang="cs-CZ" sz="2200" dirty="0"/>
              <a:t>Žáci se s cíli vydávají na pomyslnou cestu vlastního učení a na jejím  konci se vracejí zpět, aby si uvědomili, jaká v jejich vědomostech nastala změna. </a:t>
            </a:r>
          </a:p>
          <a:p>
            <a:r>
              <a:rPr lang="cs-CZ" sz="2200" dirty="0"/>
              <a:t>Se stanovováním výukových cílů esenciálně souvisí poskytování zpětné vazby</a:t>
            </a:r>
            <a:r>
              <a:rPr lang="cs-CZ" sz="2200" dirty="0">
                <a:solidFill>
                  <a:srgbClr val="FF0000"/>
                </a:solidFill>
              </a:rPr>
              <a:t>. </a:t>
            </a:r>
            <a:r>
              <a:rPr lang="cs-CZ" sz="2200" b="1" dirty="0">
                <a:solidFill>
                  <a:srgbClr val="FF0000"/>
                </a:solidFill>
              </a:rPr>
              <a:t>Pokud žákům není jasné, kam směřují, jen těžko mohou pochopit informace o tom, jak se jim daří.</a:t>
            </a:r>
          </a:p>
        </p:txBody>
      </p:sp>
    </p:spTree>
    <p:extLst>
      <p:ext uri="{BB962C8B-B14F-4D97-AF65-F5344CB8AC3E}">
        <p14:creationId xmlns:p14="http://schemas.microsoft.com/office/powerpoint/2010/main" val="247888597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nvPr>
        </p:nvGraphicFramePr>
        <p:xfrm>
          <a:off x="827584" y="1700808"/>
          <a:ext cx="7488832" cy="45363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Nadpis 1"/>
          <p:cNvSpPr>
            <a:spLocks noGrp="1"/>
          </p:cNvSpPr>
          <p:nvPr>
            <p:ph type="title"/>
          </p:nvPr>
        </p:nvSpPr>
        <p:spPr>
          <a:xfrm>
            <a:off x="467544" y="801187"/>
            <a:ext cx="6347713" cy="908720"/>
          </a:xfrm>
        </p:spPr>
        <p:txBody>
          <a:bodyPr>
            <a:normAutofit fontScale="90000"/>
          </a:bodyPr>
          <a:lstStyle/>
          <a:p>
            <a:pPr algn="ctr"/>
            <a:r>
              <a:rPr lang="cs-CZ" dirty="0"/>
              <a:t>Stanovujeme výchovně-vzdělávací cíle</a:t>
            </a:r>
          </a:p>
        </p:txBody>
      </p:sp>
    </p:spTree>
    <p:extLst>
      <p:ext uri="{BB962C8B-B14F-4D97-AF65-F5344CB8AC3E}">
        <p14:creationId xmlns:p14="http://schemas.microsoft.com/office/powerpoint/2010/main" val="263398199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79513" y="-7639"/>
            <a:ext cx="8631724" cy="916358"/>
          </a:xfrm>
        </p:spPr>
        <p:txBody>
          <a:bodyPr>
            <a:normAutofit/>
          </a:bodyPr>
          <a:lstStyle/>
          <a:p>
            <a:pPr algn="ctr"/>
            <a:r>
              <a:rPr lang="cs-CZ" b="1" dirty="0"/>
              <a:t>Jak postupovat při stanovování cílů</a:t>
            </a:r>
            <a:endParaRPr lang="cs-CZ" dirty="0"/>
          </a:p>
        </p:txBody>
      </p:sp>
      <p:sp>
        <p:nvSpPr>
          <p:cNvPr id="3" name="Zástupný symbol pro obsah 2"/>
          <p:cNvSpPr>
            <a:spLocks noGrp="1"/>
          </p:cNvSpPr>
          <p:nvPr>
            <p:ph idx="1"/>
          </p:nvPr>
        </p:nvSpPr>
        <p:spPr>
          <a:xfrm>
            <a:off x="167333" y="908719"/>
            <a:ext cx="6076152" cy="5949281"/>
          </a:xfrm>
        </p:spPr>
        <p:txBody>
          <a:bodyPr>
            <a:normAutofit/>
          </a:bodyPr>
          <a:lstStyle/>
          <a:p>
            <a:pPr algn="just"/>
            <a:r>
              <a:rPr lang="cs-CZ" b="1" dirty="0"/>
              <a:t>Kalhous (2009) </a:t>
            </a:r>
            <a:r>
              <a:rPr lang="cs-CZ" dirty="0"/>
              <a:t>uvádí tyto požadavky na výchovně-vzdělávací cíle: </a:t>
            </a:r>
            <a:r>
              <a:rPr lang="cs-CZ" b="1" dirty="0"/>
              <a:t>komplexnost, konzistentnost, kontrolovatelnost, jednoznačnost a přiměřenost</a:t>
            </a:r>
            <a:r>
              <a:rPr lang="cs-CZ" dirty="0"/>
              <a:t>. </a:t>
            </a:r>
          </a:p>
          <a:p>
            <a:pPr algn="just"/>
            <a:r>
              <a:rPr lang="cs-CZ" dirty="0"/>
              <a:t>V anglosaských zemích se více uplatňuje na výchovně-vzdělávací cíl tzv. </a:t>
            </a:r>
            <a:r>
              <a:rPr lang="cs-CZ" b="1" dirty="0"/>
              <a:t>pravidlo SMART</a:t>
            </a:r>
            <a:r>
              <a:rPr lang="cs-CZ" dirty="0"/>
              <a:t>: </a:t>
            </a:r>
          </a:p>
          <a:p>
            <a:pPr algn="just">
              <a:buFont typeface="Wingdings" panose="05000000000000000000" pitchFamily="2" charset="2"/>
              <a:buChar char="§"/>
            </a:pPr>
            <a:r>
              <a:rPr lang="cs-CZ" b="1" dirty="0"/>
              <a:t> s</a:t>
            </a:r>
            <a:r>
              <a:rPr lang="cs-CZ" dirty="0"/>
              <a:t>pecifický</a:t>
            </a:r>
            <a:r>
              <a:rPr lang="cs-CZ" b="1" dirty="0"/>
              <a:t> </a:t>
            </a:r>
            <a:r>
              <a:rPr lang="cs-CZ" dirty="0"/>
              <a:t>(konkrétní pro téma a žáky, s nimiž pracujeme);</a:t>
            </a:r>
          </a:p>
          <a:p>
            <a:pPr algn="just">
              <a:buFont typeface="Wingdings" panose="05000000000000000000" pitchFamily="2" charset="2"/>
              <a:buChar char="§"/>
            </a:pPr>
            <a:r>
              <a:rPr lang="cs-CZ" b="1" dirty="0"/>
              <a:t> m</a:t>
            </a:r>
            <a:r>
              <a:rPr lang="cs-CZ" dirty="0"/>
              <a:t>ěřitelný</a:t>
            </a:r>
            <a:r>
              <a:rPr lang="cs-CZ" b="1" dirty="0"/>
              <a:t> </a:t>
            </a:r>
            <a:r>
              <a:rPr lang="cs-CZ" dirty="0"/>
              <a:t>(je patrné, co budu měřit a vyhodnocovat; žáci jsou s tím obeznámeni); </a:t>
            </a:r>
          </a:p>
          <a:p>
            <a:pPr algn="just">
              <a:buFont typeface="Wingdings" panose="05000000000000000000" pitchFamily="2" charset="2"/>
              <a:buChar char="§"/>
            </a:pPr>
            <a:r>
              <a:rPr lang="cs-CZ" b="1" dirty="0"/>
              <a:t> a</a:t>
            </a:r>
            <a:r>
              <a:rPr lang="cs-CZ" dirty="0"/>
              <a:t>kceptovatelný</a:t>
            </a:r>
            <a:r>
              <a:rPr lang="cs-CZ" b="1" dirty="0"/>
              <a:t> </a:t>
            </a:r>
            <a:r>
              <a:rPr lang="cs-CZ" dirty="0"/>
              <a:t>(žáci vědí co dělat, jaké úsilí vyvinout, a přijmou cíl za svůj); </a:t>
            </a:r>
          </a:p>
          <a:p>
            <a:pPr algn="just">
              <a:buFont typeface="Wingdings" panose="05000000000000000000" pitchFamily="2" charset="2"/>
              <a:buChar char="§"/>
            </a:pPr>
            <a:r>
              <a:rPr lang="cs-CZ" b="1" dirty="0"/>
              <a:t> r</a:t>
            </a:r>
            <a:r>
              <a:rPr lang="cs-CZ" dirty="0"/>
              <a:t>ealizovatelný (reálný ve svých odhadech, lze uskutečnit v dané třídě, učebně, je realistický vzhledem k osobě žáka atd.); </a:t>
            </a:r>
          </a:p>
          <a:p>
            <a:pPr algn="just">
              <a:buFont typeface="Wingdings" panose="05000000000000000000" pitchFamily="2" charset="2"/>
              <a:buChar char="§"/>
            </a:pPr>
            <a:r>
              <a:rPr lang="cs-CZ" b="1" dirty="0"/>
              <a:t> t</a:t>
            </a:r>
            <a:r>
              <a:rPr lang="cs-CZ" dirty="0"/>
              <a:t>erminovaný (časově vymezený – jedna hodina, několik hodin, celý rok).</a:t>
            </a:r>
          </a:p>
        </p:txBody>
      </p:sp>
      <p:pic>
        <p:nvPicPr>
          <p:cNvPr id="4" name="Obrázek 3" descr="smart-stanoveni-cilu-koncepce-specific-pixmac-fotka-80544443.jpg"/>
          <p:cNvPicPr>
            <a:picLocks noChangeAspect="1"/>
          </p:cNvPicPr>
          <p:nvPr/>
        </p:nvPicPr>
        <p:blipFill>
          <a:blip r:embed="rId2" cstate="print"/>
          <a:stretch>
            <a:fillRect/>
          </a:stretch>
        </p:blipFill>
        <p:spPr>
          <a:xfrm>
            <a:off x="6306678" y="1916832"/>
            <a:ext cx="2837322" cy="4005063"/>
          </a:xfrm>
          <a:prstGeom prst="rect">
            <a:avLst/>
          </a:prstGeom>
        </p:spPr>
      </p:pic>
    </p:spTree>
    <p:extLst>
      <p:ext uri="{BB962C8B-B14F-4D97-AF65-F5344CB8AC3E}">
        <p14:creationId xmlns:p14="http://schemas.microsoft.com/office/powerpoint/2010/main" val="18239451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23528" y="163984"/>
            <a:ext cx="6347713" cy="1320800"/>
          </a:xfrm>
        </p:spPr>
        <p:txBody>
          <a:bodyPr/>
          <a:lstStyle/>
          <a:p>
            <a:r>
              <a:rPr lang="cs-CZ" dirty="0" smtClean="0"/>
              <a:t>Cíle semináře</a:t>
            </a:r>
            <a:endParaRPr lang="cs-CZ" dirty="0"/>
          </a:p>
        </p:txBody>
      </p:sp>
      <p:sp>
        <p:nvSpPr>
          <p:cNvPr id="3" name="Zástupný symbol pro obsah 2"/>
          <p:cNvSpPr>
            <a:spLocks noGrp="1"/>
          </p:cNvSpPr>
          <p:nvPr>
            <p:ph idx="1"/>
          </p:nvPr>
        </p:nvSpPr>
        <p:spPr>
          <a:xfrm>
            <a:off x="179512" y="1052736"/>
            <a:ext cx="7416824" cy="5805264"/>
          </a:xfrm>
        </p:spPr>
        <p:txBody>
          <a:bodyPr>
            <a:normAutofit/>
          </a:bodyPr>
          <a:lstStyle/>
          <a:p>
            <a:r>
              <a:rPr lang="cs-CZ" sz="2800" dirty="0" smtClean="0"/>
              <a:t>Zamyslíte </a:t>
            </a:r>
            <a:r>
              <a:rPr lang="cs-CZ" sz="2800" dirty="0"/>
              <a:t>se nad formami, typy, metodami, technikami a nástroji školního hodnocení, které používáte.</a:t>
            </a:r>
          </a:p>
          <a:p>
            <a:r>
              <a:rPr lang="cs-CZ" sz="2800" dirty="0" smtClean="0"/>
              <a:t>Seznámíte </a:t>
            </a:r>
            <a:r>
              <a:rPr lang="cs-CZ" sz="2800" dirty="0" smtClean="0"/>
              <a:t>se snad s novými metodami</a:t>
            </a:r>
            <a:r>
              <a:rPr lang="cs-CZ" sz="2800" dirty="0"/>
              <a:t>, technikami a nástroji </a:t>
            </a:r>
            <a:r>
              <a:rPr lang="cs-CZ" sz="2800" dirty="0" smtClean="0"/>
              <a:t>formativního </a:t>
            </a:r>
            <a:r>
              <a:rPr lang="cs-CZ" sz="2800" dirty="0"/>
              <a:t>hodnocení.</a:t>
            </a:r>
          </a:p>
          <a:p>
            <a:r>
              <a:rPr lang="cs-CZ" sz="2800" dirty="0" smtClean="0"/>
              <a:t>Budete </a:t>
            </a:r>
            <a:r>
              <a:rPr lang="cs-CZ" sz="2800" dirty="0"/>
              <a:t>analyzovat výhody či nevýhody jednotlivých metod, technik a nástrojů.</a:t>
            </a:r>
          </a:p>
          <a:p>
            <a:r>
              <a:rPr lang="cs-CZ" sz="2800" dirty="0" smtClean="0"/>
              <a:t>Zamyslíte </a:t>
            </a:r>
            <a:r>
              <a:rPr lang="cs-CZ" sz="2800" dirty="0"/>
              <a:t>se, které metody či techniky hodnocení byste mohli využít ve vlastní výuce tak, aby se toho Vaši žáci více naučili.</a:t>
            </a:r>
          </a:p>
          <a:p>
            <a:endParaRPr lang="cs-CZ" sz="2400" dirty="0" smtClean="0"/>
          </a:p>
          <a:p>
            <a:endParaRPr lang="cs-CZ" dirty="0"/>
          </a:p>
        </p:txBody>
      </p:sp>
    </p:spTree>
    <p:extLst>
      <p:ext uri="{BB962C8B-B14F-4D97-AF65-F5344CB8AC3E}">
        <p14:creationId xmlns:p14="http://schemas.microsoft.com/office/powerpoint/2010/main" val="379444891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28600" y="332656"/>
            <a:ext cx="8287816" cy="6408712"/>
          </a:xfrm>
        </p:spPr>
        <p:txBody>
          <a:bodyPr>
            <a:normAutofit lnSpcReduction="10000"/>
          </a:bodyPr>
          <a:lstStyle/>
          <a:p>
            <a:pPr algn="just"/>
            <a:r>
              <a:rPr lang="cs-CZ" sz="2400" dirty="0"/>
              <a:t>Nestačí však cíle pouze správně zvolit a sdělit je žákům, stejně důležitá se jeví </a:t>
            </a:r>
            <a:r>
              <a:rPr lang="cs-CZ" sz="2400" b="1" dirty="0">
                <a:solidFill>
                  <a:srgbClr val="FF0000"/>
                </a:solidFill>
              </a:rPr>
              <a:t>potřeba se k cílům průběžně vracet a zhodnocovat, zda se k cíli žáci blíží, a poskytovat jim odpovídající úkoly a zpětnou vazbu</a:t>
            </a:r>
            <a:r>
              <a:rPr lang="cs-CZ" sz="2400" dirty="0"/>
              <a:t>, která ovlivní jejich celkový výkon. </a:t>
            </a:r>
          </a:p>
          <a:p>
            <a:pPr algn="just"/>
            <a:r>
              <a:rPr lang="cs-CZ" sz="2400" dirty="0"/>
              <a:t> Ideální stav je, když </a:t>
            </a:r>
            <a:r>
              <a:rPr lang="cs-CZ" sz="2400" dirty="0">
                <a:solidFill>
                  <a:srgbClr val="FF0000"/>
                </a:solidFill>
              </a:rPr>
              <a:t>každý žák pracuje na úrovni svého osobního maxima</a:t>
            </a:r>
            <a:r>
              <a:rPr lang="cs-CZ" sz="2400" dirty="0"/>
              <a:t> a přitom svoje učení zvládá, rozumí mu a prožívá svůj osobní úspěch, který vede k motivaci pro danou činnost (Dvořáková, 2011). </a:t>
            </a:r>
          </a:p>
          <a:p>
            <a:pPr algn="just"/>
            <a:r>
              <a:rPr lang="cs-CZ" sz="2400" dirty="0">
                <a:solidFill>
                  <a:schemeClr val="tx1">
                    <a:lumMod val="75000"/>
                    <a:lumOff val="25000"/>
                  </a:schemeClr>
                </a:solidFill>
              </a:rPr>
              <a:t>Pro učení je důležité, aby se z výukových cílů nakonec staly </a:t>
            </a:r>
            <a:r>
              <a:rPr lang="cs-CZ" sz="2400" b="1" dirty="0">
                <a:solidFill>
                  <a:srgbClr val="FF0000"/>
                </a:solidFill>
              </a:rPr>
              <a:t>žákovy osobní cíle</a:t>
            </a:r>
            <a:r>
              <a:rPr lang="cs-CZ" sz="2400" b="1" dirty="0">
                <a:solidFill>
                  <a:schemeClr val="tx1">
                    <a:lumMod val="75000"/>
                    <a:lumOff val="25000"/>
                  </a:schemeClr>
                </a:solidFill>
              </a:rPr>
              <a:t>.</a:t>
            </a:r>
            <a:r>
              <a:rPr lang="cs-CZ" sz="2400" dirty="0">
                <a:solidFill>
                  <a:schemeClr val="tx1">
                    <a:lumMod val="75000"/>
                    <a:lumOff val="25000"/>
                  </a:schemeClr>
                </a:solidFill>
              </a:rPr>
              <a:t> Pokud </a:t>
            </a:r>
            <a:r>
              <a:rPr lang="cs-CZ" sz="2400" b="1" dirty="0">
                <a:solidFill>
                  <a:schemeClr val="tx1">
                    <a:lumMod val="75000"/>
                    <a:lumOff val="25000"/>
                  </a:schemeClr>
                </a:solidFill>
              </a:rPr>
              <a:t>se žák naučí sám stanovovat si cíle </a:t>
            </a:r>
            <a:r>
              <a:rPr lang="cs-CZ" sz="2400" dirty="0">
                <a:solidFill>
                  <a:schemeClr val="tx1">
                    <a:lumMod val="75000"/>
                    <a:lumOff val="25000"/>
                  </a:schemeClr>
                </a:solidFill>
              </a:rPr>
              <a:t>svého učení, </a:t>
            </a:r>
            <a:r>
              <a:rPr lang="cs-CZ" sz="2400" b="1" dirty="0">
                <a:solidFill>
                  <a:schemeClr val="tx1">
                    <a:lumMod val="75000"/>
                    <a:lumOff val="25000"/>
                  </a:schemeClr>
                </a:solidFill>
              </a:rPr>
              <a:t>přebírá tím zodpovědnost za své učení </a:t>
            </a:r>
            <a:r>
              <a:rPr lang="cs-CZ" sz="2400" dirty="0">
                <a:solidFill>
                  <a:schemeClr val="tx1">
                    <a:lumMod val="75000"/>
                    <a:lumOff val="25000"/>
                  </a:schemeClr>
                </a:solidFill>
              </a:rPr>
              <a:t>a vědomě se podílí na řízení svého učení. </a:t>
            </a:r>
          </a:p>
          <a:p>
            <a:pPr algn="just"/>
            <a:r>
              <a:rPr lang="cs-CZ" sz="2400" dirty="0">
                <a:solidFill>
                  <a:srgbClr val="FF0000"/>
                </a:solidFill>
              </a:rPr>
              <a:t>Pomáhá: </a:t>
            </a:r>
            <a:r>
              <a:rPr lang="cs-CZ" sz="2400" dirty="0">
                <a:solidFill>
                  <a:schemeClr val="tx1">
                    <a:lumMod val="75000"/>
                    <a:lumOff val="25000"/>
                  </a:schemeClr>
                </a:solidFill>
              </a:rPr>
              <a:t>týdenní plány, žákovské diáře, týdenní sebehodnocení,  společné setkání učitele a žáka nad průběžnými výsledky. </a:t>
            </a:r>
          </a:p>
          <a:p>
            <a:pPr algn="just"/>
            <a:endParaRPr lang="cs-CZ" dirty="0">
              <a:solidFill>
                <a:schemeClr val="tx1">
                  <a:lumMod val="75000"/>
                  <a:lumOff val="25000"/>
                </a:schemeClr>
              </a:solidFill>
            </a:endParaRPr>
          </a:p>
          <a:p>
            <a:pPr algn="just"/>
            <a:endParaRPr lang="cs-CZ" sz="2400" dirty="0"/>
          </a:p>
          <a:p>
            <a:endParaRPr lang="cs-CZ" dirty="0"/>
          </a:p>
        </p:txBody>
      </p:sp>
    </p:spTree>
    <p:extLst>
      <p:ext uri="{BB962C8B-B14F-4D97-AF65-F5344CB8AC3E}">
        <p14:creationId xmlns:p14="http://schemas.microsoft.com/office/powerpoint/2010/main" val="102326406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24BA50D-96B5-48F3-AF99-EF6D163F1B8C}"/>
              </a:ext>
            </a:extLst>
          </p:cNvPr>
          <p:cNvSpPr>
            <a:spLocks noGrp="1"/>
          </p:cNvSpPr>
          <p:nvPr>
            <p:ph type="title"/>
          </p:nvPr>
        </p:nvSpPr>
        <p:spPr>
          <a:xfrm>
            <a:off x="971600" y="-5288"/>
            <a:ext cx="6347713" cy="986016"/>
          </a:xfrm>
        </p:spPr>
        <p:txBody>
          <a:bodyPr/>
          <a:lstStyle/>
          <a:p>
            <a:pPr algn="ctr"/>
            <a:r>
              <a:rPr lang="cs-CZ" dirty="0"/>
              <a:t>Týdenní plány </a:t>
            </a:r>
          </a:p>
        </p:txBody>
      </p:sp>
      <p:sp>
        <p:nvSpPr>
          <p:cNvPr id="3" name="Zástupný symbol pro obsah 2">
            <a:extLst>
              <a:ext uri="{FF2B5EF4-FFF2-40B4-BE49-F238E27FC236}">
                <a16:creationId xmlns:a16="http://schemas.microsoft.com/office/drawing/2014/main" id="{0CA0573F-FF11-4901-829B-796B02499E42}"/>
              </a:ext>
            </a:extLst>
          </p:cNvPr>
          <p:cNvSpPr>
            <a:spLocks noGrp="1"/>
          </p:cNvSpPr>
          <p:nvPr>
            <p:ph idx="1"/>
          </p:nvPr>
        </p:nvSpPr>
        <p:spPr>
          <a:xfrm>
            <a:off x="107504" y="980728"/>
            <a:ext cx="7272808" cy="5877272"/>
          </a:xfrm>
        </p:spPr>
        <p:txBody>
          <a:bodyPr>
            <a:normAutofit/>
          </a:bodyPr>
          <a:lstStyle/>
          <a:p>
            <a:r>
              <a:rPr lang="cs-CZ" b="1" dirty="0"/>
              <a:t>Doporučená struktura: </a:t>
            </a:r>
          </a:p>
          <a:p>
            <a:r>
              <a:rPr lang="cs-CZ" dirty="0"/>
              <a:t>ohlédnutí za minulým týdnem a informace o tomto týdnu;</a:t>
            </a:r>
          </a:p>
          <a:p>
            <a:r>
              <a:rPr lang="cs-CZ" dirty="0"/>
              <a:t>orientačně uvedené učivo, které si daný týden budou žáci osvojovat; </a:t>
            </a:r>
          </a:p>
          <a:p>
            <a:r>
              <a:rPr lang="cs-CZ" dirty="0"/>
              <a:t>domácí úkoly; </a:t>
            </a:r>
          </a:p>
          <a:p>
            <a:r>
              <a:rPr lang="cs-CZ" dirty="0"/>
              <a:t>sebehodnocení žáků; </a:t>
            </a:r>
          </a:p>
          <a:p>
            <a:r>
              <a:rPr lang="cs-CZ" dirty="0"/>
              <a:t>hodnocení učitele  - buď každý týden, nebo za určitý časový úsek;</a:t>
            </a:r>
          </a:p>
          <a:p>
            <a:r>
              <a:rPr lang="cs-CZ" dirty="0"/>
              <a:t>okénko pro rodiče – nemusí být zařazeno pokaždé; </a:t>
            </a:r>
          </a:p>
          <a:p>
            <a:r>
              <a:rPr lang="cs-CZ" dirty="0"/>
              <a:t>podpisy (dítě, rodič). </a:t>
            </a:r>
          </a:p>
          <a:p>
            <a:r>
              <a:rPr lang="cs-CZ" dirty="0"/>
              <a:t>Žák se tak učí vyhledávat v plánu dané úkoly a informace, rozvrhnout si práci na jednotlivé dny (s ohledem na školní a mimoškolní povinnosti), vede si portfolio týdenních plánů. </a:t>
            </a:r>
          </a:p>
          <a:p>
            <a:r>
              <a:rPr lang="cs-CZ" dirty="0"/>
              <a:t>Se stoupající ročníkem se zvyšuje zapojení žáků (náročnost plánování, schopnost sebehodnocení apod.).</a:t>
            </a:r>
          </a:p>
        </p:txBody>
      </p:sp>
    </p:spTree>
    <p:extLst>
      <p:ext uri="{BB962C8B-B14F-4D97-AF65-F5344CB8AC3E}">
        <p14:creationId xmlns:p14="http://schemas.microsoft.com/office/powerpoint/2010/main" val="178299210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CC58235-5591-437F-A821-D10DF0E243BD}"/>
              </a:ext>
            </a:extLst>
          </p:cNvPr>
          <p:cNvSpPr>
            <a:spLocks noGrp="1"/>
          </p:cNvSpPr>
          <p:nvPr>
            <p:ph type="title"/>
          </p:nvPr>
        </p:nvSpPr>
        <p:spPr>
          <a:xfrm>
            <a:off x="323528" y="29845"/>
            <a:ext cx="6347713" cy="662851"/>
          </a:xfrm>
        </p:spPr>
        <p:txBody>
          <a:bodyPr>
            <a:normAutofit fontScale="90000"/>
          </a:bodyPr>
          <a:lstStyle/>
          <a:p>
            <a:r>
              <a:rPr lang="cs-CZ" sz="2000" dirty="0" err="1"/>
              <a:t>Př</a:t>
            </a:r>
            <a:r>
              <a:rPr lang="cs-CZ" sz="2000" dirty="0"/>
              <a:t>: http://www.prvnacia2012.estranky.cz/clanky/tydenni-plany/tydenni-plan-3.---7.-cervna-2013.html</a:t>
            </a:r>
          </a:p>
        </p:txBody>
      </p:sp>
      <p:pic>
        <p:nvPicPr>
          <p:cNvPr id="5" name="Zástupný symbol pro obsah 4">
            <a:extLst>
              <a:ext uri="{FF2B5EF4-FFF2-40B4-BE49-F238E27FC236}">
                <a16:creationId xmlns:a16="http://schemas.microsoft.com/office/drawing/2014/main" id="{972EB6A0-0721-4625-B409-659F3D4D32A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6985" y="980728"/>
            <a:ext cx="8867015" cy="5661248"/>
          </a:xfrm>
        </p:spPr>
      </p:pic>
    </p:spTree>
    <p:extLst>
      <p:ext uri="{BB962C8B-B14F-4D97-AF65-F5344CB8AC3E}">
        <p14:creationId xmlns:p14="http://schemas.microsoft.com/office/powerpoint/2010/main" val="364841866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62CCB66-2A78-4BA4-8288-85F38CC19416}"/>
              </a:ext>
            </a:extLst>
          </p:cNvPr>
          <p:cNvSpPr>
            <a:spLocks noGrp="1"/>
          </p:cNvSpPr>
          <p:nvPr>
            <p:ph type="title"/>
          </p:nvPr>
        </p:nvSpPr>
        <p:spPr/>
        <p:txBody>
          <a:bodyPr/>
          <a:lstStyle/>
          <a:p>
            <a:endParaRPr lang="cs-CZ"/>
          </a:p>
        </p:txBody>
      </p:sp>
      <p:pic>
        <p:nvPicPr>
          <p:cNvPr id="5" name="Zástupný symbol pro obsah 4">
            <a:extLst>
              <a:ext uri="{FF2B5EF4-FFF2-40B4-BE49-F238E27FC236}">
                <a16:creationId xmlns:a16="http://schemas.microsoft.com/office/drawing/2014/main" id="{F4A4A00C-65B3-4DA6-A5ED-E2B693E5C91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0796" y="476672"/>
            <a:ext cx="9134432" cy="6042778"/>
          </a:xfrm>
        </p:spPr>
      </p:pic>
    </p:spTree>
    <p:extLst>
      <p:ext uri="{BB962C8B-B14F-4D97-AF65-F5344CB8AC3E}">
        <p14:creationId xmlns:p14="http://schemas.microsoft.com/office/powerpoint/2010/main" val="317973578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sp>
        <p:nvSpPr>
          <p:cNvPr id="3" name="Zástupný symbol pro obsah 2"/>
          <p:cNvSpPr>
            <a:spLocks noGrp="1"/>
          </p:cNvSpPr>
          <p:nvPr>
            <p:ph idx="1"/>
          </p:nvPr>
        </p:nvSpPr>
        <p:spPr>
          <a:xfrm>
            <a:off x="179512" y="2060848"/>
            <a:ext cx="7488832" cy="4463586"/>
          </a:xfrm>
        </p:spPr>
        <p:txBody>
          <a:bodyPr>
            <a:normAutofit lnSpcReduction="10000"/>
          </a:bodyPr>
          <a:lstStyle/>
          <a:p>
            <a:pPr algn="just"/>
            <a:r>
              <a:rPr lang="cs-CZ" sz="2400" dirty="0"/>
              <a:t>Jako velmi efektivní technika pro porozumění cílům učení (ze strany žáků) se jeví: </a:t>
            </a:r>
            <a:r>
              <a:rPr lang="cs-CZ" sz="2400" b="1" dirty="0">
                <a:solidFill>
                  <a:srgbClr val="FF0000"/>
                </a:solidFill>
              </a:rPr>
              <a:t>žáci sami navrhují testové položky včetně správných odpovědí ve vztahu k tomu, co se učili</a:t>
            </a:r>
            <a:r>
              <a:rPr lang="cs-CZ" sz="2400" b="1" dirty="0"/>
              <a:t>. </a:t>
            </a:r>
          </a:p>
          <a:p>
            <a:pPr algn="just"/>
            <a:r>
              <a:rPr lang="cs-CZ" sz="2400" dirty="0"/>
              <a:t>Tato technika se ve studii (in Wiliam, 2011, s. 68) se středoškoláky ukázala jako efektivnější, než když žáci psali cvičné testy zadané učitelem, než když se učili z učebnic nebo se připravovali na test samostudiem</a:t>
            </a:r>
            <a:r>
              <a:rPr lang="cs-CZ" sz="2400" dirty="0" smtClean="0"/>
              <a:t>.</a:t>
            </a:r>
          </a:p>
          <a:p>
            <a:pPr algn="just"/>
            <a:endParaRPr lang="cs-CZ" sz="2400" dirty="0"/>
          </a:p>
          <a:p>
            <a:pPr algn="just"/>
            <a:r>
              <a:rPr lang="cs-CZ" sz="2400" i="1" dirty="0" smtClean="0">
                <a:solidFill>
                  <a:schemeClr val="accent2">
                    <a:lumMod val="50000"/>
                  </a:schemeClr>
                </a:solidFill>
              </a:rPr>
              <a:t>Čemu tato technika pomáhá?</a:t>
            </a:r>
            <a:endParaRPr lang="cs-CZ" sz="2400" i="1" dirty="0">
              <a:solidFill>
                <a:schemeClr val="accent2">
                  <a:lumMod val="50000"/>
                </a:schemeClr>
              </a:solidFill>
            </a:endParaRPr>
          </a:p>
          <a:p>
            <a:pPr algn="just"/>
            <a:endParaRPr lang="cs-CZ" dirty="0"/>
          </a:p>
          <a:p>
            <a:endParaRPr lang="cs-CZ" dirty="0"/>
          </a:p>
        </p:txBody>
      </p:sp>
    </p:spTree>
    <p:extLst>
      <p:ext uri="{BB962C8B-B14F-4D97-AF65-F5344CB8AC3E}">
        <p14:creationId xmlns:p14="http://schemas.microsoft.com/office/powerpoint/2010/main" val="70172360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a:xfrm>
            <a:off x="467544" y="2636912"/>
            <a:ext cx="6840760" cy="2880320"/>
          </a:xfrm>
        </p:spPr>
        <p:txBody>
          <a:bodyPr>
            <a:normAutofit fontScale="90000"/>
          </a:bodyPr>
          <a:lstStyle/>
          <a:p>
            <a:pPr algn="ctr"/>
            <a:r>
              <a:rPr lang="cs-CZ" sz="3800" dirty="0"/>
              <a:t>Kde se právě nacházím a jak se dostanu k cíli?</a:t>
            </a:r>
            <a:br>
              <a:rPr lang="cs-CZ" sz="3800" dirty="0"/>
            </a:br>
            <a:r>
              <a:rPr lang="cs-CZ" sz="3800" b="1" dirty="0"/>
              <a:t>Kritéria hodnocení</a:t>
            </a:r>
            <a:r>
              <a:rPr lang="cs-CZ" sz="3100" dirty="0"/>
              <a:t/>
            </a:r>
            <a:br>
              <a:rPr lang="cs-CZ" sz="3100" dirty="0"/>
            </a:br>
            <a:r>
              <a:rPr lang="cs-CZ" dirty="0"/>
              <a:t/>
            </a:r>
            <a:br>
              <a:rPr lang="cs-CZ" dirty="0"/>
            </a:br>
            <a:endParaRPr lang="cs-CZ" sz="4800" dirty="0"/>
          </a:p>
        </p:txBody>
      </p:sp>
    </p:spTree>
    <p:extLst>
      <p:ext uri="{BB962C8B-B14F-4D97-AF65-F5344CB8AC3E}">
        <p14:creationId xmlns:p14="http://schemas.microsoft.com/office/powerpoint/2010/main" val="312110356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09600" y="0"/>
            <a:ext cx="6348413" cy="1320800"/>
          </a:xfrm>
        </p:spPr>
        <p:txBody>
          <a:bodyPr/>
          <a:lstStyle/>
          <a:p>
            <a:pPr algn="ctr"/>
            <a:r>
              <a:rPr lang="cs-CZ" b="1" dirty="0" smtClean="0"/>
              <a:t>Kritéria hodnocení</a:t>
            </a:r>
            <a:br>
              <a:rPr lang="cs-CZ" b="1" dirty="0" smtClean="0"/>
            </a:br>
            <a:r>
              <a:rPr lang="cs-CZ" b="1" dirty="0" smtClean="0"/>
              <a:t>Otázky k zamyšlení</a:t>
            </a:r>
            <a:endParaRPr lang="cs-CZ" b="1" dirty="0"/>
          </a:p>
        </p:txBody>
      </p:sp>
      <p:sp>
        <p:nvSpPr>
          <p:cNvPr id="3" name="Zástupný symbol pro obsah 2"/>
          <p:cNvSpPr>
            <a:spLocks noGrp="1"/>
          </p:cNvSpPr>
          <p:nvPr>
            <p:ph idx="1"/>
          </p:nvPr>
        </p:nvSpPr>
        <p:spPr>
          <a:xfrm>
            <a:off x="251520" y="1196752"/>
            <a:ext cx="7200800" cy="5661248"/>
          </a:xfrm>
        </p:spPr>
        <p:txBody>
          <a:bodyPr>
            <a:normAutofit fontScale="92500" lnSpcReduction="10000"/>
          </a:bodyPr>
          <a:lstStyle/>
          <a:p>
            <a:r>
              <a:rPr lang="cs-CZ" sz="3200" dirty="0" smtClean="0"/>
              <a:t>Máte měřítka na to, jak má vypadat a chutnat bábovka? </a:t>
            </a:r>
            <a:endParaRPr lang="cs-CZ" sz="3200" dirty="0"/>
          </a:p>
          <a:p>
            <a:endParaRPr lang="cs-CZ" sz="3200" dirty="0" smtClean="0"/>
          </a:p>
          <a:p>
            <a:endParaRPr lang="cs-CZ" sz="3200" dirty="0"/>
          </a:p>
          <a:p>
            <a:endParaRPr lang="cs-CZ" sz="3200" dirty="0" smtClean="0"/>
          </a:p>
          <a:p>
            <a:endParaRPr lang="cs-CZ" sz="3200" dirty="0"/>
          </a:p>
          <a:p>
            <a:endParaRPr lang="cs-CZ" sz="3200" dirty="0" smtClean="0"/>
          </a:p>
          <a:p>
            <a:endParaRPr lang="cs-CZ" sz="3200" i="1" dirty="0" smtClean="0">
              <a:solidFill>
                <a:schemeClr val="accent1">
                  <a:lumMod val="75000"/>
                </a:schemeClr>
              </a:solidFill>
            </a:endParaRPr>
          </a:p>
          <a:p>
            <a:r>
              <a:rPr lang="cs-CZ" sz="3200" i="1" dirty="0" smtClean="0">
                <a:solidFill>
                  <a:schemeClr val="accent1">
                    <a:lumMod val="75000"/>
                  </a:schemeClr>
                </a:solidFill>
              </a:rPr>
              <a:t>Používáte kritéria hodnocení ve výuce? Pokud ano, proč? </a:t>
            </a:r>
          </a:p>
          <a:p>
            <a:r>
              <a:rPr lang="cs-CZ" sz="3200" i="1" dirty="0" smtClean="0">
                <a:solidFill>
                  <a:schemeClr val="accent1">
                    <a:lumMod val="75000"/>
                  </a:schemeClr>
                </a:solidFill>
              </a:rPr>
              <a:t>K čemu Vám slouží?</a:t>
            </a:r>
            <a:endParaRPr lang="cs-CZ" sz="3200" i="1" dirty="0">
              <a:solidFill>
                <a:schemeClr val="accent1">
                  <a:lumMod val="75000"/>
                </a:schemeClr>
              </a:solidFill>
            </a:endParaRPr>
          </a:p>
        </p:txBody>
      </p:sp>
      <p:sp>
        <p:nvSpPr>
          <p:cNvPr id="4" name="AutoShape 2" descr="Výsledek obrázku pro bábovk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pic>
        <p:nvPicPr>
          <p:cNvPr id="5" name="Obrázek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0375" y="2397460"/>
            <a:ext cx="3463553" cy="2594322"/>
          </a:xfrm>
          <a:prstGeom prst="rect">
            <a:avLst/>
          </a:prstGeom>
        </p:spPr>
      </p:pic>
      <p:pic>
        <p:nvPicPr>
          <p:cNvPr id="6" name="Obrázek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54772" y="2397460"/>
            <a:ext cx="3492315" cy="2615865"/>
          </a:xfrm>
          <a:prstGeom prst="rect">
            <a:avLst/>
          </a:prstGeom>
        </p:spPr>
      </p:pic>
    </p:spTree>
    <p:extLst>
      <p:ext uri="{BB962C8B-B14F-4D97-AF65-F5344CB8AC3E}">
        <p14:creationId xmlns:p14="http://schemas.microsoft.com/office/powerpoint/2010/main" val="272911827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Nadpis 1"/>
          <p:cNvSpPr>
            <a:spLocks noGrp="1"/>
          </p:cNvSpPr>
          <p:nvPr>
            <p:ph type="title"/>
          </p:nvPr>
        </p:nvSpPr>
        <p:spPr>
          <a:xfrm>
            <a:off x="250825" y="92075"/>
            <a:ext cx="6299200" cy="888653"/>
          </a:xfrm>
        </p:spPr>
        <p:txBody>
          <a:bodyPr>
            <a:normAutofit/>
          </a:bodyPr>
          <a:lstStyle/>
          <a:p>
            <a:pPr algn="ctr"/>
            <a:r>
              <a:rPr lang="cs-CZ" dirty="0" smtClean="0"/>
              <a:t>Kritéria hodnocení</a:t>
            </a:r>
          </a:p>
        </p:txBody>
      </p:sp>
      <p:sp>
        <p:nvSpPr>
          <p:cNvPr id="3" name="Zástupný symbol pro obsah 2"/>
          <p:cNvSpPr>
            <a:spLocks noGrp="1"/>
          </p:cNvSpPr>
          <p:nvPr>
            <p:ph idx="1"/>
          </p:nvPr>
        </p:nvSpPr>
        <p:spPr>
          <a:xfrm>
            <a:off x="250825" y="980729"/>
            <a:ext cx="6913464" cy="5877272"/>
          </a:xfrm>
        </p:spPr>
        <p:txBody>
          <a:bodyPr rtlCol="0">
            <a:normAutofit/>
          </a:bodyPr>
          <a:lstStyle/>
          <a:p>
            <a:pPr marL="0" indent="0" algn="just" fontAlgn="auto">
              <a:spcAft>
                <a:spcPts val="0"/>
              </a:spcAft>
              <a:buNone/>
              <a:defRPr/>
            </a:pPr>
            <a:r>
              <a:rPr lang="cs-CZ" sz="2400" dirty="0"/>
              <a:t>Kritéria hodnocení „jsou měřítka, kterými poměřujeme kvalitu různých produktů“ (Chvál, 2008</a:t>
            </a:r>
            <a:r>
              <a:rPr lang="cs-CZ" sz="2400" dirty="0" smtClean="0"/>
              <a:t>) / průvodci učení (</a:t>
            </a:r>
            <a:r>
              <a:rPr lang="cs-CZ" sz="2400" dirty="0" err="1" smtClean="0"/>
              <a:t>Heritage</a:t>
            </a:r>
            <a:r>
              <a:rPr lang="cs-CZ" sz="2400" dirty="0" smtClean="0"/>
              <a:t>, 2010).</a:t>
            </a:r>
          </a:p>
          <a:p>
            <a:pPr marL="0" indent="0" algn="just" fontAlgn="auto">
              <a:spcAft>
                <a:spcPts val="0"/>
              </a:spcAft>
              <a:buNone/>
              <a:defRPr/>
            </a:pPr>
            <a:endParaRPr lang="cs-CZ" sz="2400" dirty="0" smtClean="0"/>
          </a:p>
          <a:p>
            <a:pPr marL="0" indent="0" algn="just" fontAlgn="auto">
              <a:spcAft>
                <a:spcPts val="0"/>
              </a:spcAft>
              <a:buNone/>
              <a:defRPr/>
            </a:pPr>
            <a:r>
              <a:rPr lang="cs-CZ" sz="2400" dirty="0" smtClean="0"/>
              <a:t>Mají úzkou vazbu na </a:t>
            </a:r>
            <a:r>
              <a:rPr lang="cs-CZ" sz="2400" dirty="0"/>
              <a:t>výchovně-vzdělávací cíle</a:t>
            </a:r>
            <a:r>
              <a:rPr lang="cs-CZ" sz="2400" dirty="0" smtClean="0"/>
              <a:t>.</a:t>
            </a:r>
          </a:p>
          <a:p>
            <a:pPr marL="0" indent="0" algn="just" fontAlgn="auto">
              <a:spcAft>
                <a:spcPts val="0"/>
              </a:spcAft>
              <a:buNone/>
              <a:defRPr/>
            </a:pPr>
            <a:endParaRPr lang="cs-CZ" sz="2400" dirty="0"/>
          </a:p>
          <a:p>
            <a:pPr marL="0" indent="0" algn="just" fontAlgn="auto">
              <a:spcAft>
                <a:spcPts val="0"/>
              </a:spcAft>
              <a:buNone/>
              <a:defRPr/>
            </a:pPr>
            <a:r>
              <a:rPr lang="cs-CZ" sz="2400" dirty="0" smtClean="0"/>
              <a:t>Příklady kritérií hodnocení – prostudujte je ve skupinkách a zodpovězte následující otázky:</a:t>
            </a:r>
          </a:p>
          <a:p>
            <a:pPr algn="ctr">
              <a:defRPr/>
            </a:pPr>
            <a:r>
              <a:rPr lang="cs-CZ" sz="2400" i="1" dirty="0" smtClean="0">
                <a:solidFill>
                  <a:srgbClr val="00B0F0"/>
                </a:solidFill>
              </a:rPr>
              <a:t>Podle </a:t>
            </a:r>
            <a:r>
              <a:rPr lang="cs-CZ" sz="2400" i="1" dirty="0">
                <a:solidFill>
                  <a:srgbClr val="00B0F0"/>
                </a:solidFill>
              </a:rPr>
              <a:t>jakých kritérií by se Vám nejlépe pracovalo a proč? Jak byste je upravili pro své žáky?</a:t>
            </a:r>
          </a:p>
          <a:p>
            <a:pPr algn="ctr">
              <a:defRPr/>
            </a:pPr>
            <a:r>
              <a:rPr lang="cs-CZ" sz="2400" i="1" dirty="0">
                <a:solidFill>
                  <a:srgbClr val="00B0F0"/>
                </a:solidFill>
              </a:rPr>
              <a:t>K čemu tato kritéria slouží učiteli?</a:t>
            </a:r>
          </a:p>
          <a:p>
            <a:pPr algn="ctr">
              <a:defRPr/>
            </a:pPr>
            <a:r>
              <a:rPr lang="cs-CZ" sz="2400" i="1" dirty="0">
                <a:solidFill>
                  <a:srgbClr val="00B0F0"/>
                </a:solidFill>
              </a:rPr>
              <a:t>K čemu tato kritéria slouží žákům</a:t>
            </a:r>
            <a:r>
              <a:rPr lang="cs-CZ" sz="2400" dirty="0">
                <a:solidFill>
                  <a:srgbClr val="00B0F0"/>
                </a:solidFill>
              </a:rPr>
              <a:t>?</a:t>
            </a:r>
          </a:p>
          <a:p>
            <a:pPr fontAlgn="auto">
              <a:spcAft>
                <a:spcPts val="0"/>
              </a:spcAft>
              <a:defRPr/>
            </a:pPr>
            <a:endParaRPr lang="cs-CZ" sz="2400" dirty="0" smtClean="0">
              <a:solidFill>
                <a:srgbClr val="0070C0"/>
              </a:solidFill>
            </a:endParaRPr>
          </a:p>
        </p:txBody>
      </p:sp>
    </p:spTree>
    <p:extLst>
      <p:ext uri="{BB962C8B-B14F-4D97-AF65-F5344CB8AC3E}">
        <p14:creationId xmlns:p14="http://schemas.microsoft.com/office/powerpoint/2010/main" val="326366451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Nadpis 1"/>
          <p:cNvSpPr>
            <a:spLocks noGrp="1"/>
          </p:cNvSpPr>
          <p:nvPr>
            <p:ph type="title"/>
          </p:nvPr>
        </p:nvSpPr>
        <p:spPr>
          <a:xfrm>
            <a:off x="609600" y="609600"/>
            <a:ext cx="6348413" cy="803275"/>
          </a:xfrm>
        </p:spPr>
        <p:txBody>
          <a:bodyPr>
            <a:normAutofit fontScale="90000"/>
          </a:bodyPr>
          <a:lstStyle/>
          <a:p>
            <a:r>
              <a:rPr lang="cs-CZ" dirty="0" smtClean="0"/>
              <a:t>Kritéria hodnocení I – </a:t>
            </a:r>
            <a:r>
              <a:rPr lang="cs-CZ" dirty="0" err="1" smtClean="0"/>
              <a:t>Checklist</a:t>
            </a:r>
            <a:endParaRPr lang="cs-CZ" dirty="0" smtClean="0"/>
          </a:p>
        </p:txBody>
      </p:sp>
      <p:sp>
        <p:nvSpPr>
          <p:cNvPr id="3" name="Zástupný symbol pro obsah 2"/>
          <p:cNvSpPr>
            <a:spLocks noGrp="1"/>
          </p:cNvSpPr>
          <p:nvPr>
            <p:ph idx="1"/>
          </p:nvPr>
        </p:nvSpPr>
        <p:spPr>
          <a:xfrm>
            <a:off x="468313" y="1412875"/>
            <a:ext cx="7488237" cy="5445125"/>
          </a:xfrm>
        </p:spPr>
        <p:txBody>
          <a:bodyPr rtlCol="0">
            <a:normAutofit/>
          </a:bodyPr>
          <a:lstStyle/>
          <a:p>
            <a:pPr marL="0" indent="0" fontAlgn="auto" hangingPunct="0">
              <a:spcAft>
                <a:spcPts val="0"/>
              </a:spcAft>
              <a:buFont typeface="Wingdings 3" charset="2"/>
              <a:buNone/>
              <a:defRPr/>
            </a:pPr>
            <a:r>
              <a:rPr lang="cs-CZ" sz="2000" b="1" dirty="0">
                <a:solidFill>
                  <a:schemeClr val="tx1">
                    <a:lumMod val="75000"/>
                    <a:lumOff val="25000"/>
                  </a:schemeClr>
                </a:solidFill>
              </a:rPr>
              <a:t>Kritéria </a:t>
            </a:r>
            <a:r>
              <a:rPr lang="cs-CZ" sz="2000" b="1" dirty="0" smtClean="0">
                <a:solidFill>
                  <a:schemeClr val="tx1">
                    <a:lumMod val="75000"/>
                    <a:lumOff val="25000"/>
                  </a:schemeClr>
                </a:solidFill>
              </a:rPr>
              <a:t>hodnocení (psaní úvahy)</a:t>
            </a:r>
            <a:endParaRPr lang="cs-CZ" sz="2000" dirty="0">
              <a:solidFill>
                <a:schemeClr val="tx1">
                  <a:lumMod val="75000"/>
                  <a:lumOff val="25000"/>
                </a:schemeClr>
              </a:solidFill>
            </a:endParaRPr>
          </a:p>
          <a:p>
            <a:pPr fontAlgn="auto" hangingPunct="0">
              <a:spcAft>
                <a:spcPts val="0"/>
              </a:spcAft>
              <a:buFont typeface="Wingdings 3" charset="2"/>
              <a:buChar char=""/>
              <a:defRPr/>
            </a:pPr>
            <a:r>
              <a:rPr lang="cs-CZ" sz="2000" dirty="0">
                <a:solidFill>
                  <a:schemeClr val="tx1">
                    <a:lumMod val="75000"/>
                    <a:lumOff val="25000"/>
                  </a:schemeClr>
                </a:solidFill>
              </a:rPr>
              <a:t>Myšlenková mapa……………………………….   </a:t>
            </a:r>
          </a:p>
          <a:p>
            <a:pPr fontAlgn="auto" hangingPunct="0">
              <a:spcAft>
                <a:spcPts val="0"/>
              </a:spcAft>
              <a:buFont typeface="Wingdings 3" charset="2"/>
              <a:buChar char=""/>
              <a:defRPr/>
            </a:pPr>
            <a:r>
              <a:rPr lang="cs-CZ" sz="2000" dirty="0">
                <a:solidFill>
                  <a:schemeClr val="tx1">
                    <a:lumMod val="75000"/>
                    <a:lumOff val="25000"/>
                  </a:schemeClr>
                </a:solidFill>
              </a:rPr>
              <a:t>Splnění tématu…………………………………...</a:t>
            </a:r>
          </a:p>
          <a:p>
            <a:pPr fontAlgn="auto" hangingPunct="0">
              <a:spcAft>
                <a:spcPts val="0"/>
              </a:spcAft>
              <a:buFont typeface="Wingdings 3" charset="2"/>
              <a:buChar char=""/>
              <a:defRPr/>
            </a:pPr>
            <a:r>
              <a:rPr lang="cs-CZ" sz="2000" dirty="0">
                <a:solidFill>
                  <a:schemeClr val="tx1">
                    <a:lumMod val="75000"/>
                    <a:lumOff val="25000"/>
                  </a:schemeClr>
                </a:solidFill>
              </a:rPr>
              <a:t>Dodržení slohového postupu………………….</a:t>
            </a:r>
          </a:p>
          <a:p>
            <a:pPr fontAlgn="auto" hangingPunct="0">
              <a:spcAft>
                <a:spcPts val="0"/>
              </a:spcAft>
              <a:buFont typeface="Wingdings 3" charset="2"/>
              <a:buChar char=""/>
              <a:defRPr/>
            </a:pPr>
            <a:r>
              <a:rPr lang="cs-CZ" sz="2000" dirty="0">
                <a:solidFill>
                  <a:schemeClr val="tx1">
                    <a:lumMod val="75000"/>
                    <a:lumOff val="25000"/>
                  </a:schemeClr>
                </a:solidFill>
              </a:rPr>
              <a:t>Řečnická otázka………………………………...</a:t>
            </a:r>
          </a:p>
          <a:p>
            <a:pPr fontAlgn="auto" hangingPunct="0">
              <a:spcAft>
                <a:spcPts val="0"/>
              </a:spcAft>
              <a:buFont typeface="Wingdings 3" charset="2"/>
              <a:buChar char=""/>
              <a:defRPr/>
            </a:pPr>
            <a:r>
              <a:rPr lang="cs-CZ" sz="2000" dirty="0">
                <a:solidFill>
                  <a:schemeClr val="tx1">
                    <a:lumMod val="75000"/>
                    <a:lumOff val="25000"/>
                  </a:schemeClr>
                </a:solidFill>
              </a:rPr>
              <a:t>Myšlenková originalita…………………………</a:t>
            </a:r>
          </a:p>
          <a:p>
            <a:pPr fontAlgn="auto" hangingPunct="0">
              <a:spcAft>
                <a:spcPts val="0"/>
              </a:spcAft>
              <a:buFont typeface="Wingdings 3" charset="2"/>
              <a:buChar char=""/>
              <a:defRPr/>
            </a:pPr>
            <a:r>
              <a:rPr lang="cs-CZ" sz="2000" dirty="0">
                <a:solidFill>
                  <a:schemeClr val="tx1">
                    <a:lumMod val="75000"/>
                    <a:lumOff val="25000"/>
                  </a:schemeClr>
                </a:solidFill>
              </a:rPr>
              <a:t>Souvislost a návaznost textu………………….</a:t>
            </a:r>
          </a:p>
          <a:p>
            <a:pPr fontAlgn="auto" hangingPunct="0">
              <a:spcAft>
                <a:spcPts val="0"/>
              </a:spcAft>
              <a:buFont typeface="Wingdings 3" charset="2"/>
              <a:buChar char=""/>
              <a:defRPr/>
            </a:pPr>
            <a:r>
              <a:rPr lang="cs-CZ" sz="2000" dirty="0">
                <a:solidFill>
                  <a:schemeClr val="tx1">
                    <a:lumMod val="75000"/>
                    <a:lumOff val="25000"/>
                  </a:schemeClr>
                </a:solidFill>
              </a:rPr>
              <a:t>Struktura textu (úvod, stať, závěr)……………</a:t>
            </a:r>
          </a:p>
          <a:p>
            <a:pPr fontAlgn="auto" hangingPunct="0">
              <a:spcAft>
                <a:spcPts val="0"/>
              </a:spcAft>
              <a:buFont typeface="Wingdings 3" charset="2"/>
              <a:buChar char=""/>
              <a:defRPr/>
            </a:pPr>
            <a:r>
              <a:rPr lang="cs-CZ" sz="2000" dirty="0">
                <a:solidFill>
                  <a:schemeClr val="tx1">
                    <a:lumMod val="75000"/>
                    <a:lumOff val="25000"/>
                  </a:schemeClr>
                </a:solidFill>
              </a:rPr>
              <a:t>Rozsah……………………………………………..</a:t>
            </a:r>
          </a:p>
          <a:p>
            <a:pPr fontAlgn="auto" hangingPunct="0">
              <a:spcAft>
                <a:spcPts val="0"/>
              </a:spcAft>
              <a:buFont typeface="Wingdings 3" charset="2"/>
              <a:buChar char=""/>
              <a:defRPr/>
            </a:pPr>
            <a:r>
              <a:rPr lang="cs-CZ" sz="2000" dirty="0">
                <a:solidFill>
                  <a:schemeClr val="tx1">
                    <a:lumMod val="75000"/>
                    <a:lumOff val="25000"/>
                  </a:schemeClr>
                </a:solidFill>
              </a:rPr>
              <a:t>Vhodný výběr jazykových prostředků………</a:t>
            </a:r>
          </a:p>
          <a:p>
            <a:pPr fontAlgn="auto" hangingPunct="0">
              <a:spcAft>
                <a:spcPts val="0"/>
              </a:spcAft>
              <a:buFont typeface="Wingdings 3" charset="2"/>
              <a:buChar char=""/>
              <a:defRPr/>
            </a:pPr>
            <a:r>
              <a:rPr lang="cs-CZ" sz="2000" dirty="0">
                <a:solidFill>
                  <a:schemeClr val="tx1">
                    <a:lumMod val="75000"/>
                    <a:lumOff val="25000"/>
                  </a:schemeClr>
                </a:solidFill>
              </a:rPr>
              <a:t>Pravopisná správnost…………………………..	</a:t>
            </a:r>
            <a:endParaRPr lang="cs-CZ" sz="2000" dirty="0" smtClean="0">
              <a:solidFill>
                <a:schemeClr val="tx1">
                  <a:lumMod val="75000"/>
                  <a:lumOff val="25000"/>
                </a:schemeClr>
              </a:solidFill>
            </a:endParaRPr>
          </a:p>
          <a:p>
            <a:pPr marL="0" indent="0" fontAlgn="auto" hangingPunct="0">
              <a:spcAft>
                <a:spcPts val="0"/>
              </a:spcAft>
              <a:buFont typeface="Wingdings 3" charset="2"/>
              <a:buNone/>
              <a:defRPr/>
            </a:pPr>
            <a:r>
              <a:rPr lang="cs-CZ" sz="2000" b="1" dirty="0" smtClean="0">
                <a:solidFill>
                  <a:schemeClr val="tx1">
                    <a:lumMod val="75000"/>
                    <a:lumOff val="25000"/>
                  </a:schemeClr>
                </a:solidFill>
              </a:rPr>
              <a:t>HODNOCENÍ</a:t>
            </a:r>
            <a:r>
              <a:rPr lang="cs-CZ" sz="2000" b="1" dirty="0">
                <a:solidFill>
                  <a:schemeClr val="tx1">
                    <a:lumMod val="75000"/>
                    <a:lumOff val="25000"/>
                  </a:schemeClr>
                </a:solidFill>
              </a:rPr>
              <a:t>:        %</a:t>
            </a:r>
            <a:endParaRPr lang="cs-CZ" sz="2000" dirty="0">
              <a:solidFill>
                <a:schemeClr val="tx1">
                  <a:lumMod val="75000"/>
                  <a:lumOff val="25000"/>
                </a:schemeClr>
              </a:solidFill>
            </a:endParaRPr>
          </a:p>
          <a:p>
            <a:pPr fontAlgn="auto">
              <a:spcAft>
                <a:spcPts val="0"/>
              </a:spcAft>
              <a:buFont typeface="Wingdings 3" charset="2"/>
              <a:buChar char=""/>
              <a:defRPr/>
            </a:pPr>
            <a:endParaRPr lang="cs-CZ" dirty="0">
              <a:solidFill>
                <a:schemeClr val="tx1">
                  <a:lumMod val="75000"/>
                  <a:lumOff val="25000"/>
                </a:schemeClr>
              </a:solidFill>
            </a:endParaRPr>
          </a:p>
        </p:txBody>
      </p:sp>
    </p:spTree>
    <p:extLst>
      <p:ext uri="{BB962C8B-B14F-4D97-AF65-F5344CB8AC3E}">
        <p14:creationId xmlns:p14="http://schemas.microsoft.com/office/powerpoint/2010/main" val="14442662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23528" y="20187"/>
            <a:ext cx="6984776" cy="1104557"/>
          </a:xfrm>
        </p:spPr>
        <p:txBody>
          <a:bodyPr>
            <a:normAutofit fontScale="90000"/>
          </a:bodyPr>
          <a:lstStyle/>
          <a:p>
            <a:pPr algn="ctr"/>
            <a:r>
              <a:rPr lang="cs-CZ" dirty="0"/>
              <a:t>Kritéria hodnocení </a:t>
            </a:r>
            <a:r>
              <a:rPr lang="cs-CZ" dirty="0" smtClean="0"/>
              <a:t>II </a:t>
            </a:r>
            <a:r>
              <a:rPr lang="cs-CZ" dirty="0"/>
              <a:t>– </a:t>
            </a:r>
            <a:r>
              <a:rPr lang="cs-CZ" dirty="0" smtClean="0"/>
              <a:t>Holistická sada kritérií – Moskal (2000)</a:t>
            </a:r>
            <a:endParaRPr lang="cs-CZ" dirty="0"/>
          </a:p>
        </p:txBody>
      </p:sp>
      <p:graphicFrame>
        <p:nvGraphicFramePr>
          <p:cNvPr id="4" name="Zástupný symbol pro obsah 3"/>
          <p:cNvGraphicFramePr>
            <a:graphicFrameLocks noGrp="1"/>
          </p:cNvGraphicFramePr>
          <p:nvPr>
            <p:ph idx="1"/>
            <p:extLst/>
          </p:nvPr>
        </p:nvGraphicFramePr>
        <p:xfrm>
          <a:off x="0" y="1196752"/>
          <a:ext cx="8316416" cy="5661247"/>
        </p:xfrm>
        <a:graphic>
          <a:graphicData uri="http://schemas.openxmlformats.org/drawingml/2006/table">
            <a:tbl>
              <a:tblPr firstRow="1" firstCol="1" lastRow="1" lastCol="1" bandRow="1" bandCol="1">
                <a:tableStyleId>{5C22544A-7EE6-4342-B048-85BDC9FD1C3A}</a:tableStyleId>
              </a:tblPr>
              <a:tblGrid>
                <a:gridCol w="1560006">
                  <a:extLst>
                    <a:ext uri="{9D8B030D-6E8A-4147-A177-3AD203B41FA5}">
                      <a16:colId xmlns:a16="http://schemas.microsoft.com/office/drawing/2014/main" val="20000"/>
                    </a:ext>
                  </a:extLst>
                </a:gridCol>
                <a:gridCol w="6756410">
                  <a:extLst>
                    <a:ext uri="{9D8B030D-6E8A-4147-A177-3AD203B41FA5}">
                      <a16:colId xmlns:a16="http://schemas.microsoft.com/office/drawing/2014/main" val="20001"/>
                    </a:ext>
                  </a:extLst>
                </a:gridCol>
              </a:tblGrid>
              <a:tr h="297959">
                <a:tc gridSpan="2">
                  <a:txBody>
                    <a:bodyPr/>
                    <a:lstStyle/>
                    <a:p>
                      <a:pPr algn="ctr">
                        <a:spcAft>
                          <a:spcPts val="0"/>
                        </a:spcAft>
                      </a:pPr>
                      <a:r>
                        <a:rPr lang="cs-CZ" sz="1600" dirty="0">
                          <a:effectLst/>
                          <a:latin typeface="Times New Roman" panose="02020603050405020304" pitchFamily="18" charset="0"/>
                          <a:cs typeface="Times New Roman" panose="02020603050405020304" pitchFamily="18" charset="0"/>
                        </a:rPr>
                        <a:t>Sada kritérií pro písemný projev</a:t>
                      </a:r>
                      <a:endParaRPr lang="cs-CZ"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1">
                        <a:lumMod val="75000"/>
                      </a:schemeClr>
                    </a:solidFill>
                  </a:tcPr>
                </a:tc>
                <a:tc hMerge="1">
                  <a:txBody>
                    <a:bodyPr/>
                    <a:lstStyle/>
                    <a:p>
                      <a:endParaRPr lang="cs-CZ"/>
                    </a:p>
                  </a:txBody>
                  <a:tcPr/>
                </a:tc>
                <a:extLst>
                  <a:ext uri="{0D108BD9-81ED-4DB2-BD59-A6C34878D82A}">
                    <a16:rowId xmlns:a16="http://schemas.microsoft.com/office/drawing/2014/main" val="10000"/>
                  </a:ext>
                </a:extLst>
              </a:tr>
              <a:tr h="297959">
                <a:tc>
                  <a:txBody>
                    <a:bodyPr/>
                    <a:lstStyle/>
                    <a:p>
                      <a:pPr algn="ctr">
                        <a:spcAft>
                          <a:spcPts val="0"/>
                        </a:spcAft>
                      </a:pPr>
                      <a:r>
                        <a:rPr lang="cs-CZ" sz="1600">
                          <a:effectLst/>
                          <a:latin typeface="Times New Roman" panose="02020603050405020304" pitchFamily="18" charset="0"/>
                          <a:cs typeface="Times New Roman" panose="02020603050405020304" pitchFamily="18" charset="0"/>
                        </a:rPr>
                        <a:t>Body</a:t>
                      </a:r>
                      <a:endParaRPr lang="cs-CZ"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1">
                        <a:lumMod val="75000"/>
                      </a:schemeClr>
                    </a:solidFill>
                  </a:tcPr>
                </a:tc>
                <a:tc>
                  <a:txBody>
                    <a:bodyPr/>
                    <a:lstStyle/>
                    <a:p>
                      <a:pPr algn="ctr">
                        <a:spcAft>
                          <a:spcPts val="0"/>
                        </a:spcAft>
                      </a:pPr>
                      <a:r>
                        <a:rPr lang="cs-CZ" sz="1600" dirty="0">
                          <a:effectLst/>
                          <a:latin typeface="Times New Roman" panose="02020603050405020304" pitchFamily="18" charset="0"/>
                          <a:cs typeface="Times New Roman" panose="02020603050405020304" pitchFamily="18" charset="0"/>
                        </a:rPr>
                        <a:t>Popis</a:t>
                      </a:r>
                      <a:endParaRPr lang="cs-CZ"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1">
                        <a:lumMod val="75000"/>
                      </a:schemeClr>
                    </a:solidFill>
                  </a:tcPr>
                </a:tc>
                <a:extLst>
                  <a:ext uri="{0D108BD9-81ED-4DB2-BD59-A6C34878D82A}">
                    <a16:rowId xmlns:a16="http://schemas.microsoft.com/office/drawing/2014/main" val="10001"/>
                  </a:ext>
                </a:extLst>
              </a:tr>
              <a:tr h="1191842">
                <a:tc>
                  <a:txBody>
                    <a:bodyPr/>
                    <a:lstStyle/>
                    <a:p>
                      <a:pPr algn="ctr">
                        <a:spcAft>
                          <a:spcPts val="0"/>
                        </a:spcAft>
                      </a:pPr>
                      <a:r>
                        <a:rPr lang="cs-CZ" sz="1600" dirty="0">
                          <a:effectLst/>
                          <a:latin typeface="Times New Roman" panose="02020603050405020304" pitchFamily="18" charset="0"/>
                          <a:cs typeface="Times New Roman" panose="02020603050405020304" pitchFamily="18" charset="0"/>
                        </a:rPr>
                        <a:t>3</a:t>
                      </a:r>
                    </a:p>
                    <a:p>
                      <a:pPr algn="ctr">
                        <a:spcAft>
                          <a:spcPts val="0"/>
                        </a:spcAft>
                      </a:pPr>
                      <a:r>
                        <a:rPr lang="cs-CZ" sz="1600" dirty="0">
                          <a:effectLst/>
                          <a:latin typeface="Times New Roman" panose="02020603050405020304" pitchFamily="18" charset="0"/>
                          <a:cs typeface="Times New Roman" panose="02020603050405020304" pitchFamily="18" charset="0"/>
                        </a:rPr>
                        <a:t>Excelentní</a:t>
                      </a:r>
                      <a:endParaRPr lang="cs-CZ"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solidFill>
                      <a:schemeClr val="accent1">
                        <a:lumMod val="75000"/>
                      </a:schemeClr>
                    </a:solidFill>
                  </a:tcPr>
                </a:tc>
                <a:tc>
                  <a:txBody>
                    <a:bodyPr/>
                    <a:lstStyle/>
                    <a:p>
                      <a:pPr algn="ctr">
                        <a:spcAft>
                          <a:spcPts val="0"/>
                        </a:spcAft>
                      </a:pPr>
                      <a:r>
                        <a:rPr lang="cs-CZ" sz="1600" dirty="0">
                          <a:effectLst/>
                          <a:latin typeface="Times New Roman" panose="02020603050405020304" pitchFamily="18" charset="0"/>
                          <a:cs typeface="Times New Roman" panose="02020603050405020304" pitchFamily="18" charset="0"/>
                        </a:rPr>
                        <a:t>Text splňuje všechny formální i obsahové náležitosti. </a:t>
                      </a:r>
                    </a:p>
                    <a:p>
                      <a:pPr algn="ctr">
                        <a:spcAft>
                          <a:spcPts val="0"/>
                        </a:spcAft>
                      </a:pPr>
                      <a:r>
                        <a:rPr lang="cs-CZ" sz="1600" dirty="0">
                          <a:effectLst/>
                          <a:latin typeface="Times New Roman" panose="02020603050405020304" pitchFamily="18" charset="0"/>
                          <a:cs typeface="Times New Roman" panose="02020603050405020304" pitchFamily="18" charset="0"/>
                        </a:rPr>
                        <a:t>Text je koherentní a kohezní, srozumitelný. Žák používá vhodné slovní obraty, vyjadřuje se bez gramatických chyb a téma pojímá zcela originálně</a:t>
                      </a:r>
                      <a:r>
                        <a:rPr lang="cs-CZ" sz="1600" dirty="0" smtClean="0">
                          <a:effectLst/>
                          <a:latin typeface="Times New Roman" panose="02020603050405020304" pitchFamily="18" charset="0"/>
                          <a:cs typeface="Times New Roman" panose="02020603050405020304" pitchFamily="18" charset="0"/>
                        </a:rPr>
                        <a:t>.</a:t>
                      </a:r>
                      <a:endParaRPr lang="cs-CZ"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solidFill>
                      <a:schemeClr val="accent1">
                        <a:lumMod val="75000"/>
                      </a:schemeClr>
                    </a:solidFill>
                  </a:tcPr>
                </a:tc>
                <a:extLst>
                  <a:ext uri="{0D108BD9-81ED-4DB2-BD59-A6C34878D82A}">
                    <a16:rowId xmlns:a16="http://schemas.microsoft.com/office/drawing/2014/main" val="10002"/>
                  </a:ext>
                </a:extLst>
              </a:tr>
              <a:tr h="1191842">
                <a:tc>
                  <a:txBody>
                    <a:bodyPr/>
                    <a:lstStyle/>
                    <a:p>
                      <a:pPr algn="ctr">
                        <a:spcAft>
                          <a:spcPts val="0"/>
                        </a:spcAft>
                      </a:pPr>
                      <a:r>
                        <a:rPr lang="cs-CZ" sz="1600" dirty="0">
                          <a:effectLst/>
                          <a:latin typeface="Times New Roman" panose="02020603050405020304" pitchFamily="18" charset="0"/>
                          <a:cs typeface="Times New Roman" panose="02020603050405020304" pitchFamily="18" charset="0"/>
                        </a:rPr>
                        <a:t>2</a:t>
                      </a:r>
                    </a:p>
                    <a:p>
                      <a:pPr algn="ctr">
                        <a:spcAft>
                          <a:spcPts val="0"/>
                        </a:spcAft>
                      </a:pPr>
                      <a:r>
                        <a:rPr lang="cs-CZ" sz="1600" dirty="0">
                          <a:effectLst/>
                          <a:latin typeface="Times New Roman" panose="02020603050405020304" pitchFamily="18" charset="0"/>
                          <a:cs typeface="Times New Roman" panose="02020603050405020304" pitchFamily="18" charset="0"/>
                        </a:rPr>
                        <a:t>Adekvátní</a:t>
                      </a:r>
                      <a:endParaRPr lang="cs-CZ"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solidFill>
                      <a:schemeClr val="accent1">
                        <a:lumMod val="75000"/>
                      </a:schemeClr>
                    </a:solidFill>
                  </a:tcPr>
                </a:tc>
                <a:tc>
                  <a:txBody>
                    <a:bodyPr/>
                    <a:lstStyle/>
                    <a:p>
                      <a:pPr algn="ctr">
                        <a:spcAft>
                          <a:spcPts val="0"/>
                        </a:spcAft>
                      </a:pPr>
                      <a:r>
                        <a:rPr lang="cs-CZ" sz="1600">
                          <a:effectLst/>
                          <a:latin typeface="Times New Roman" panose="02020603050405020304" pitchFamily="18" charset="0"/>
                          <a:cs typeface="Times New Roman" panose="02020603050405020304" pitchFamily="18" charset="0"/>
                        </a:rPr>
                        <a:t>Text splňuje alespoň dvě třetiny formálních i obsahových náležitostí. Koheznost a koherentnost textu je na dobré úrovni. Nevhodné slovní obraty jsou užity nejvíce třikrát, gramatických chyb text obsahuje maximálně pět. Téma je pojato originálně. </a:t>
                      </a:r>
                      <a:endParaRPr lang="cs-CZ"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solidFill>
                      <a:schemeClr val="accent1">
                        <a:lumMod val="75000"/>
                      </a:schemeClr>
                    </a:solidFill>
                  </a:tcPr>
                </a:tc>
                <a:extLst>
                  <a:ext uri="{0D108BD9-81ED-4DB2-BD59-A6C34878D82A}">
                    <a16:rowId xmlns:a16="http://schemas.microsoft.com/office/drawing/2014/main" val="10003"/>
                  </a:ext>
                </a:extLst>
              </a:tr>
              <a:tr h="1489803">
                <a:tc>
                  <a:txBody>
                    <a:bodyPr/>
                    <a:lstStyle/>
                    <a:p>
                      <a:pPr algn="ctr">
                        <a:spcAft>
                          <a:spcPts val="0"/>
                        </a:spcAft>
                      </a:pPr>
                      <a:r>
                        <a:rPr lang="cs-CZ" sz="1600" dirty="0">
                          <a:effectLst/>
                          <a:latin typeface="Times New Roman" panose="02020603050405020304" pitchFamily="18" charset="0"/>
                          <a:cs typeface="Times New Roman" panose="02020603050405020304" pitchFamily="18" charset="0"/>
                        </a:rPr>
                        <a:t>1</a:t>
                      </a:r>
                    </a:p>
                    <a:p>
                      <a:pPr algn="ctr">
                        <a:spcAft>
                          <a:spcPts val="0"/>
                        </a:spcAft>
                      </a:pPr>
                      <a:r>
                        <a:rPr lang="cs-CZ" sz="1600" dirty="0">
                          <a:effectLst/>
                          <a:latin typeface="Times New Roman" panose="02020603050405020304" pitchFamily="18" charset="0"/>
                          <a:cs typeface="Times New Roman" panose="02020603050405020304" pitchFamily="18" charset="0"/>
                        </a:rPr>
                        <a:t>Potřebuje vylepšení</a:t>
                      </a:r>
                      <a:endParaRPr lang="cs-CZ"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solidFill>
                      <a:schemeClr val="accent1">
                        <a:lumMod val="75000"/>
                      </a:schemeClr>
                    </a:solidFill>
                  </a:tcPr>
                </a:tc>
                <a:tc>
                  <a:txBody>
                    <a:bodyPr/>
                    <a:lstStyle/>
                    <a:p>
                      <a:pPr algn="ctr">
                        <a:spcAft>
                          <a:spcPts val="0"/>
                        </a:spcAft>
                      </a:pPr>
                      <a:r>
                        <a:rPr lang="cs-CZ" sz="1600" dirty="0">
                          <a:effectLst/>
                          <a:latin typeface="Times New Roman" panose="02020603050405020304" pitchFamily="18" charset="0"/>
                          <a:cs typeface="Times New Roman" panose="02020603050405020304" pitchFamily="18" charset="0"/>
                        </a:rPr>
                        <a:t>Text splňuje polovinu formálních a obsahových náležitostí. </a:t>
                      </a:r>
                    </a:p>
                    <a:p>
                      <a:pPr algn="ctr">
                        <a:spcAft>
                          <a:spcPts val="0"/>
                        </a:spcAft>
                      </a:pPr>
                      <a:r>
                        <a:rPr lang="cs-CZ" sz="1600" dirty="0" err="1">
                          <a:effectLst/>
                          <a:latin typeface="Times New Roman" panose="02020603050405020304" pitchFamily="18" charset="0"/>
                          <a:cs typeface="Times New Roman" panose="02020603050405020304" pitchFamily="18" charset="0"/>
                        </a:rPr>
                        <a:t>Koheznost</a:t>
                      </a:r>
                      <a:r>
                        <a:rPr lang="cs-CZ" sz="1600" dirty="0">
                          <a:effectLst/>
                          <a:latin typeface="Times New Roman" panose="02020603050405020304" pitchFamily="18" charset="0"/>
                          <a:cs typeface="Times New Roman" panose="02020603050405020304" pitchFamily="18" charset="0"/>
                        </a:rPr>
                        <a:t> a </a:t>
                      </a:r>
                      <a:r>
                        <a:rPr lang="cs-CZ" sz="1600" dirty="0" err="1">
                          <a:effectLst/>
                          <a:latin typeface="Times New Roman" panose="02020603050405020304" pitchFamily="18" charset="0"/>
                          <a:cs typeface="Times New Roman" panose="02020603050405020304" pitchFamily="18" charset="0"/>
                        </a:rPr>
                        <a:t>koherentnost</a:t>
                      </a:r>
                      <a:r>
                        <a:rPr lang="cs-CZ" sz="1600" dirty="0">
                          <a:effectLst/>
                          <a:latin typeface="Times New Roman" panose="02020603050405020304" pitchFamily="18" charset="0"/>
                          <a:cs typeface="Times New Roman" panose="02020603050405020304" pitchFamily="18" charset="0"/>
                        </a:rPr>
                        <a:t> textu není na tak dobré úrovni – text je proto místy nesrozumitelný. Nevhodné slovní obraty jsou použity na několika místech v textu. Gramatických chyb je v textu maximálně 10. Téma není pojato příliš originálně.</a:t>
                      </a:r>
                      <a:endParaRPr lang="cs-CZ"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solidFill>
                      <a:schemeClr val="accent1">
                        <a:lumMod val="75000"/>
                      </a:schemeClr>
                    </a:solidFill>
                  </a:tcPr>
                </a:tc>
                <a:extLst>
                  <a:ext uri="{0D108BD9-81ED-4DB2-BD59-A6C34878D82A}">
                    <a16:rowId xmlns:a16="http://schemas.microsoft.com/office/drawing/2014/main" val="10004"/>
                  </a:ext>
                </a:extLst>
              </a:tr>
              <a:tr h="1191842">
                <a:tc>
                  <a:txBody>
                    <a:bodyPr/>
                    <a:lstStyle/>
                    <a:p>
                      <a:pPr algn="ctr">
                        <a:spcAft>
                          <a:spcPts val="0"/>
                        </a:spcAft>
                      </a:pPr>
                      <a:r>
                        <a:rPr lang="cs-CZ" sz="1600" dirty="0">
                          <a:effectLst/>
                          <a:latin typeface="Times New Roman" panose="02020603050405020304" pitchFamily="18" charset="0"/>
                          <a:cs typeface="Times New Roman" panose="02020603050405020304" pitchFamily="18" charset="0"/>
                        </a:rPr>
                        <a:t>0</a:t>
                      </a:r>
                    </a:p>
                    <a:p>
                      <a:pPr algn="ctr">
                        <a:spcAft>
                          <a:spcPts val="0"/>
                        </a:spcAft>
                      </a:pPr>
                      <a:r>
                        <a:rPr lang="cs-CZ" sz="1600" dirty="0">
                          <a:effectLst/>
                          <a:latin typeface="Times New Roman" panose="02020603050405020304" pitchFamily="18" charset="0"/>
                          <a:cs typeface="Times New Roman" panose="02020603050405020304" pitchFamily="18" charset="0"/>
                        </a:rPr>
                        <a:t>Neadekvátní</a:t>
                      </a:r>
                      <a:endParaRPr lang="cs-CZ"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solidFill>
                      <a:schemeClr val="accent1">
                        <a:lumMod val="75000"/>
                      </a:schemeClr>
                    </a:solidFill>
                  </a:tcPr>
                </a:tc>
                <a:tc>
                  <a:txBody>
                    <a:bodyPr/>
                    <a:lstStyle/>
                    <a:p>
                      <a:pPr algn="ctr">
                        <a:spcAft>
                          <a:spcPts val="0"/>
                        </a:spcAft>
                      </a:pPr>
                      <a:r>
                        <a:rPr lang="cs-CZ" sz="1600" dirty="0">
                          <a:effectLst/>
                          <a:latin typeface="Times New Roman" panose="02020603050405020304" pitchFamily="18" charset="0"/>
                          <a:cs typeface="Times New Roman" panose="02020603050405020304" pitchFamily="18" charset="0"/>
                        </a:rPr>
                        <a:t>Text nevyhovuje žádným formálním ani obsahovým náležitostem. Text je zcela nekoherentní, nekohezní a nesrozumitelný. Žák používá nevhodné slovní obraty. V textu je více než 10 gramatických chyb. Pojetí tématu není originální.</a:t>
                      </a:r>
                      <a:endParaRPr lang="cs-CZ"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solidFill>
                      <a:schemeClr val="accent1">
                        <a:lumMod val="75000"/>
                      </a:schemeClr>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410727079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Nadpis 1"/>
          <p:cNvSpPr>
            <a:spLocks noGrp="1"/>
          </p:cNvSpPr>
          <p:nvPr>
            <p:ph type="title"/>
          </p:nvPr>
        </p:nvSpPr>
        <p:spPr>
          <a:xfrm>
            <a:off x="435512" y="81757"/>
            <a:ext cx="6347713" cy="1320800"/>
          </a:xfrm>
        </p:spPr>
        <p:txBody>
          <a:bodyPr>
            <a:normAutofit fontScale="90000"/>
          </a:bodyPr>
          <a:lstStyle/>
          <a:p>
            <a:pPr algn="ctr"/>
            <a:r>
              <a:rPr lang="cs-CZ" dirty="0" smtClean="0"/>
              <a:t>Otázky k zamyšlení – vyjádřete se písemně k těmto otázkám</a:t>
            </a:r>
          </a:p>
        </p:txBody>
      </p:sp>
      <p:sp>
        <p:nvSpPr>
          <p:cNvPr id="11267" name="Zástupný symbol pro obsah 2"/>
          <p:cNvSpPr>
            <a:spLocks noGrp="1"/>
          </p:cNvSpPr>
          <p:nvPr>
            <p:ph idx="1"/>
          </p:nvPr>
        </p:nvSpPr>
        <p:spPr>
          <a:xfrm>
            <a:off x="107504" y="1340768"/>
            <a:ext cx="6675721" cy="5517232"/>
          </a:xfrm>
        </p:spPr>
        <p:txBody>
          <a:bodyPr>
            <a:normAutofit lnSpcReduction="10000"/>
          </a:bodyPr>
          <a:lstStyle/>
          <a:p>
            <a:pPr algn="just"/>
            <a:r>
              <a:rPr lang="cs-CZ" sz="2400" dirty="0" smtClean="0">
                <a:solidFill>
                  <a:schemeClr val="accent1">
                    <a:lumMod val="50000"/>
                  </a:schemeClr>
                </a:solidFill>
              </a:rPr>
              <a:t>1. Napište si, co se Vám vybaví, když se řekne hodnocení.</a:t>
            </a:r>
          </a:p>
          <a:p>
            <a:pPr algn="just"/>
            <a:endParaRPr lang="cs-CZ" sz="2400" dirty="0"/>
          </a:p>
          <a:p>
            <a:pPr algn="just"/>
            <a:endParaRPr lang="cs-CZ" sz="2400" dirty="0" smtClean="0"/>
          </a:p>
          <a:p>
            <a:pPr algn="just"/>
            <a:endParaRPr lang="cs-CZ" sz="2400" dirty="0"/>
          </a:p>
          <a:p>
            <a:pPr algn="just"/>
            <a:endParaRPr lang="cs-CZ" sz="2400" dirty="0" smtClean="0"/>
          </a:p>
          <a:p>
            <a:pPr algn="just"/>
            <a:endParaRPr lang="cs-CZ" sz="2400" dirty="0"/>
          </a:p>
          <a:p>
            <a:pPr algn="just"/>
            <a:r>
              <a:rPr lang="cs-CZ" sz="2400" dirty="0" smtClean="0">
                <a:solidFill>
                  <a:schemeClr val="accent1">
                    <a:lumMod val="50000"/>
                  </a:schemeClr>
                </a:solidFill>
              </a:rPr>
              <a:t>2. Jaký zážitek v souvislosti se školním hodnocením se Vám vybaví z doby, kdy jste vy sami byli ještě žáci.</a:t>
            </a:r>
          </a:p>
          <a:p>
            <a:pPr algn="just"/>
            <a:r>
              <a:rPr lang="cs-CZ" sz="2400" dirty="0" smtClean="0">
                <a:solidFill>
                  <a:schemeClr val="accent1">
                    <a:lumMod val="50000"/>
                  </a:schemeClr>
                </a:solidFill>
              </a:rPr>
              <a:t>3. Jak </a:t>
            </a:r>
            <a:r>
              <a:rPr lang="cs-CZ" sz="2400" dirty="0">
                <a:solidFill>
                  <a:schemeClr val="accent1">
                    <a:lumMod val="50000"/>
                  </a:schemeClr>
                </a:solidFill>
              </a:rPr>
              <a:t>byste </a:t>
            </a:r>
            <a:r>
              <a:rPr lang="cs-CZ" sz="2400" dirty="0" smtClean="0">
                <a:solidFill>
                  <a:schemeClr val="accent1">
                    <a:lumMod val="50000"/>
                  </a:schemeClr>
                </a:solidFill>
              </a:rPr>
              <a:t>charakterizoval</a:t>
            </a:r>
            <a:r>
              <a:rPr lang="cs-CZ" sz="2400" dirty="0">
                <a:solidFill>
                  <a:schemeClr val="accent1">
                    <a:lumMod val="50000"/>
                  </a:schemeClr>
                </a:solidFill>
              </a:rPr>
              <a:t>i</a:t>
            </a:r>
            <a:r>
              <a:rPr lang="cs-CZ" sz="2400" dirty="0" smtClean="0">
                <a:solidFill>
                  <a:schemeClr val="accent1">
                    <a:lumMod val="50000"/>
                  </a:schemeClr>
                </a:solidFill>
              </a:rPr>
              <a:t> </a:t>
            </a:r>
            <a:r>
              <a:rPr lang="cs-CZ" sz="2400" dirty="0">
                <a:solidFill>
                  <a:schemeClr val="accent1">
                    <a:lumMod val="50000"/>
                  </a:schemeClr>
                </a:solidFill>
              </a:rPr>
              <a:t>svůj vztah </a:t>
            </a:r>
            <a:r>
              <a:rPr lang="cs-CZ" sz="2400" dirty="0" smtClean="0">
                <a:solidFill>
                  <a:schemeClr val="accent1">
                    <a:lumMod val="50000"/>
                  </a:schemeClr>
                </a:solidFill>
              </a:rPr>
              <a:t>k hodnocení z pohledu učitele?  </a:t>
            </a:r>
          </a:p>
          <a:p>
            <a:pPr marL="0" indent="0" algn="ctr">
              <a:buNone/>
            </a:pPr>
            <a:r>
              <a:rPr lang="cs-CZ" sz="2400" dirty="0" smtClean="0">
                <a:solidFill>
                  <a:schemeClr val="tx1"/>
                </a:solidFill>
              </a:rPr>
              <a:t>Sdílejte ve dvojicích / trojicích</a:t>
            </a:r>
            <a:endParaRPr lang="cs-CZ" sz="2400" dirty="0">
              <a:solidFill>
                <a:schemeClr val="tx1"/>
              </a:solidFill>
            </a:endParaRPr>
          </a:p>
          <a:p>
            <a:endParaRPr lang="cs-CZ" sz="2400" dirty="0" smtClean="0"/>
          </a:p>
        </p:txBody>
      </p:sp>
      <p:sp>
        <p:nvSpPr>
          <p:cNvPr id="4" name="Ovál 3"/>
          <p:cNvSpPr/>
          <p:nvPr/>
        </p:nvSpPr>
        <p:spPr>
          <a:xfrm>
            <a:off x="2986480" y="2665642"/>
            <a:ext cx="2447925" cy="100806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cs-CZ" dirty="0" smtClean="0"/>
              <a:t>HODNOCENÍ</a:t>
            </a:r>
            <a:endParaRPr lang="cs-CZ" dirty="0"/>
          </a:p>
        </p:txBody>
      </p:sp>
      <p:cxnSp>
        <p:nvCxnSpPr>
          <p:cNvPr id="6" name="Přímá spojnice 5"/>
          <p:cNvCxnSpPr/>
          <p:nvPr/>
        </p:nvCxnSpPr>
        <p:spPr>
          <a:xfrm flipV="1">
            <a:off x="4722967" y="1952920"/>
            <a:ext cx="431800" cy="576263"/>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Přímá spojnice 6"/>
          <p:cNvCxnSpPr/>
          <p:nvPr/>
        </p:nvCxnSpPr>
        <p:spPr>
          <a:xfrm flipH="1" flipV="1">
            <a:off x="3275856" y="1952920"/>
            <a:ext cx="333513" cy="599101"/>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Přímá spojnice 7"/>
          <p:cNvCxnSpPr/>
          <p:nvPr/>
        </p:nvCxnSpPr>
        <p:spPr>
          <a:xfrm flipV="1">
            <a:off x="2725703" y="3614443"/>
            <a:ext cx="431800" cy="576262"/>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Přímá spojnice 8"/>
          <p:cNvCxnSpPr/>
          <p:nvPr/>
        </p:nvCxnSpPr>
        <p:spPr>
          <a:xfrm flipV="1">
            <a:off x="4139952" y="3774639"/>
            <a:ext cx="70490" cy="664418"/>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Přímá spojnice 10"/>
          <p:cNvCxnSpPr/>
          <p:nvPr/>
        </p:nvCxnSpPr>
        <p:spPr>
          <a:xfrm flipH="1" flipV="1">
            <a:off x="5144807" y="3696107"/>
            <a:ext cx="435305" cy="494598"/>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Přímá spojnice 11"/>
          <p:cNvCxnSpPr/>
          <p:nvPr/>
        </p:nvCxnSpPr>
        <p:spPr>
          <a:xfrm flipV="1">
            <a:off x="5580112" y="2896689"/>
            <a:ext cx="864096" cy="29429"/>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Přímá spojnice 12"/>
          <p:cNvCxnSpPr/>
          <p:nvPr/>
        </p:nvCxnSpPr>
        <p:spPr>
          <a:xfrm>
            <a:off x="2195736" y="2665642"/>
            <a:ext cx="529967" cy="260476"/>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07950" y="11113"/>
            <a:ext cx="6840538" cy="969962"/>
          </a:xfrm>
        </p:spPr>
        <p:txBody>
          <a:bodyPr rtlCol="0">
            <a:normAutofit fontScale="90000"/>
          </a:bodyPr>
          <a:lstStyle/>
          <a:p>
            <a:pPr algn="ctr" fontAlgn="auto">
              <a:spcAft>
                <a:spcPts val="0"/>
              </a:spcAft>
              <a:defRPr/>
            </a:pPr>
            <a:r>
              <a:rPr lang="cs-CZ" dirty="0" smtClean="0"/>
              <a:t>Kritéria III - Sada kritérií</a:t>
            </a:r>
            <a:br>
              <a:rPr lang="cs-CZ" dirty="0" smtClean="0"/>
            </a:br>
            <a:r>
              <a:rPr lang="cs-CZ" dirty="0" smtClean="0"/>
              <a:t>Recitace básně (</a:t>
            </a:r>
            <a:r>
              <a:rPr lang="cs-CZ" sz="3100" dirty="0" smtClean="0"/>
              <a:t>ZŠ Projektová)</a:t>
            </a:r>
            <a:endParaRPr lang="cs-CZ" sz="3100" dirty="0"/>
          </a:p>
        </p:txBody>
      </p:sp>
      <p:graphicFrame>
        <p:nvGraphicFramePr>
          <p:cNvPr id="5" name="Zástupný symbol pro obsah 4"/>
          <p:cNvGraphicFramePr>
            <a:graphicFrameLocks noGrp="1"/>
          </p:cNvGraphicFramePr>
          <p:nvPr>
            <p:ph idx="1"/>
            <p:extLst/>
          </p:nvPr>
        </p:nvGraphicFramePr>
        <p:xfrm>
          <a:off x="107950" y="1052513"/>
          <a:ext cx="7776868" cy="5815681"/>
        </p:xfrm>
        <a:graphic>
          <a:graphicData uri="http://schemas.openxmlformats.org/drawingml/2006/table">
            <a:tbl>
              <a:tblPr firstRow="1" firstCol="1" lastRow="1" lastCol="1" bandRow="1" bandCol="1">
                <a:tableStyleId>{5C22544A-7EE6-4342-B048-85BDC9FD1C3A}</a:tableStyleId>
              </a:tblPr>
              <a:tblGrid>
                <a:gridCol w="1944217">
                  <a:extLst>
                    <a:ext uri="{9D8B030D-6E8A-4147-A177-3AD203B41FA5}">
                      <a16:colId xmlns:a16="http://schemas.microsoft.com/office/drawing/2014/main" val="20000"/>
                    </a:ext>
                  </a:extLst>
                </a:gridCol>
                <a:gridCol w="1944217">
                  <a:extLst>
                    <a:ext uri="{9D8B030D-6E8A-4147-A177-3AD203B41FA5}">
                      <a16:colId xmlns:a16="http://schemas.microsoft.com/office/drawing/2014/main" val="20001"/>
                    </a:ext>
                  </a:extLst>
                </a:gridCol>
                <a:gridCol w="1944217">
                  <a:extLst>
                    <a:ext uri="{9D8B030D-6E8A-4147-A177-3AD203B41FA5}">
                      <a16:colId xmlns:a16="http://schemas.microsoft.com/office/drawing/2014/main" val="20002"/>
                    </a:ext>
                  </a:extLst>
                </a:gridCol>
                <a:gridCol w="1944217">
                  <a:extLst>
                    <a:ext uri="{9D8B030D-6E8A-4147-A177-3AD203B41FA5}">
                      <a16:colId xmlns:a16="http://schemas.microsoft.com/office/drawing/2014/main" val="20003"/>
                    </a:ext>
                  </a:extLst>
                </a:gridCol>
              </a:tblGrid>
              <a:tr h="325265">
                <a:tc gridSpan="4">
                  <a:txBody>
                    <a:bodyPr/>
                    <a:lstStyle/>
                    <a:p>
                      <a:pPr algn="ctr" hangingPunct="0">
                        <a:lnSpc>
                          <a:spcPct val="107000"/>
                        </a:lnSpc>
                        <a:spcAft>
                          <a:spcPts val="0"/>
                        </a:spcAft>
                      </a:pPr>
                      <a:r>
                        <a:rPr lang="cs-CZ" sz="1800" dirty="0">
                          <a:solidFill>
                            <a:schemeClr val="bg1"/>
                          </a:solidFill>
                          <a:effectLst/>
                        </a:rPr>
                        <a:t>Analytická sada kritérií – Recitace básně</a:t>
                      </a:r>
                      <a:endParaRPr lang="cs-CZ" sz="1800" dirty="0">
                        <a:solidFill>
                          <a:schemeClr val="bg1"/>
                        </a:solidFill>
                        <a:effectLst/>
                        <a:latin typeface="Times New Roman" panose="02020603050405020304" pitchFamily="18" charset="0"/>
                        <a:ea typeface="Times New Roman" panose="02020603050405020304" pitchFamily="18" charset="0"/>
                      </a:endParaRPr>
                    </a:p>
                  </a:txBody>
                  <a:tcPr marL="59137" marR="59137" marT="0" marB="0">
                    <a:solidFill>
                      <a:schemeClr val="accent1">
                        <a:lumMod val="75000"/>
                      </a:schemeClr>
                    </a:solidFill>
                  </a:tcPr>
                </a:tc>
                <a:tc hMerge="1">
                  <a:txBody>
                    <a:bodyPr/>
                    <a:lstStyle/>
                    <a:p>
                      <a:endParaRPr lang="cs-CZ"/>
                    </a:p>
                  </a:txBody>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10000"/>
                  </a:ext>
                </a:extLst>
              </a:tr>
              <a:tr h="243817">
                <a:tc>
                  <a:txBody>
                    <a:bodyPr/>
                    <a:lstStyle/>
                    <a:p>
                      <a:pPr hangingPunct="0">
                        <a:lnSpc>
                          <a:spcPct val="107000"/>
                        </a:lnSpc>
                        <a:spcAft>
                          <a:spcPts val="0"/>
                        </a:spcAft>
                      </a:pPr>
                      <a:r>
                        <a:rPr lang="cs-CZ" sz="1400">
                          <a:effectLst/>
                        </a:rPr>
                        <a:t> </a:t>
                      </a:r>
                      <a:endParaRPr lang="cs-CZ" sz="1400">
                        <a:effectLst/>
                        <a:latin typeface="Times New Roman" panose="02020603050405020304" pitchFamily="18" charset="0"/>
                        <a:ea typeface="Times New Roman" panose="02020603050405020304" pitchFamily="18" charset="0"/>
                      </a:endParaRPr>
                    </a:p>
                  </a:txBody>
                  <a:tcPr marL="59137" marR="59137" marT="0" marB="0"/>
                </a:tc>
                <a:tc>
                  <a:txBody>
                    <a:bodyPr/>
                    <a:lstStyle/>
                    <a:p>
                      <a:pPr algn="ctr" hangingPunct="0">
                        <a:lnSpc>
                          <a:spcPct val="107000"/>
                        </a:lnSpc>
                        <a:spcAft>
                          <a:spcPts val="0"/>
                        </a:spcAft>
                      </a:pPr>
                      <a:r>
                        <a:rPr lang="cs-CZ" sz="1400" b="1" dirty="0">
                          <a:solidFill>
                            <a:schemeClr val="tx1"/>
                          </a:solidFill>
                          <a:effectLst/>
                        </a:rPr>
                        <a:t>Kvalita 1</a:t>
                      </a:r>
                      <a:endParaRPr lang="cs-CZ" sz="1400" b="1" dirty="0">
                        <a:solidFill>
                          <a:schemeClr val="tx1"/>
                        </a:solidFill>
                        <a:effectLst/>
                        <a:latin typeface="Times New Roman" panose="02020603050405020304" pitchFamily="18" charset="0"/>
                        <a:ea typeface="Times New Roman" panose="02020603050405020304" pitchFamily="18" charset="0"/>
                      </a:endParaRPr>
                    </a:p>
                  </a:txBody>
                  <a:tcPr marL="59137" marR="59137" marT="0" marB="0">
                    <a:solidFill>
                      <a:schemeClr val="accent1">
                        <a:lumMod val="20000"/>
                        <a:lumOff val="80000"/>
                      </a:schemeClr>
                    </a:solidFill>
                  </a:tcPr>
                </a:tc>
                <a:tc>
                  <a:txBody>
                    <a:bodyPr/>
                    <a:lstStyle/>
                    <a:p>
                      <a:pPr algn="ctr" hangingPunct="0">
                        <a:lnSpc>
                          <a:spcPct val="107000"/>
                        </a:lnSpc>
                        <a:spcAft>
                          <a:spcPts val="0"/>
                        </a:spcAft>
                      </a:pPr>
                      <a:r>
                        <a:rPr lang="cs-CZ" sz="1400" b="1" dirty="0">
                          <a:solidFill>
                            <a:schemeClr val="tx1"/>
                          </a:solidFill>
                          <a:effectLst/>
                        </a:rPr>
                        <a:t>Kvalita 2</a:t>
                      </a:r>
                      <a:endParaRPr lang="cs-CZ" sz="1400" b="1" dirty="0">
                        <a:solidFill>
                          <a:schemeClr val="tx1"/>
                        </a:solidFill>
                        <a:effectLst/>
                        <a:latin typeface="Times New Roman" panose="02020603050405020304" pitchFamily="18" charset="0"/>
                        <a:ea typeface="Times New Roman" panose="02020603050405020304" pitchFamily="18" charset="0"/>
                      </a:endParaRPr>
                    </a:p>
                  </a:txBody>
                  <a:tcPr marL="59137" marR="59137" marT="0" marB="0">
                    <a:solidFill>
                      <a:schemeClr val="accent1">
                        <a:lumMod val="40000"/>
                        <a:lumOff val="60000"/>
                      </a:schemeClr>
                    </a:solidFill>
                  </a:tcPr>
                </a:tc>
                <a:tc>
                  <a:txBody>
                    <a:bodyPr/>
                    <a:lstStyle/>
                    <a:p>
                      <a:pPr algn="ctr" hangingPunct="0">
                        <a:lnSpc>
                          <a:spcPct val="107000"/>
                        </a:lnSpc>
                        <a:spcAft>
                          <a:spcPts val="0"/>
                        </a:spcAft>
                      </a:pPr>
                      <a:r>
                        <a:rPr lang="cs-CZ" sz="1400" dirty="0">
                          <a:solidFill>
                            <a:schemeClr val="tx1"/>
                          </a:solidFill>
                          <a:effectLst/>
                        </a:rPr>
                        <a:t>Kvalita 3</a:t>
                      </a:r>
                      <a:endParaRPr lang="cs-CZ" sz="1400" dirty="0">
                        <a:solidFill>
                          <a:schemeClr val="tx1"/>
                        </a:solidFill>
                        <a:effectLst/>
                        <a:latin typeface="Times New Roman" panose="02020603050405020304" pitchFamily="18" charset="0"/>
                        <a:ea typeface="Times New Roman" panose="02020603050405020304" pitchFamily="18" charset="0"/>
                      </a:endParaRPr>
                    </a:p>
                  </a:txBody>
                  <a:tcPr marL="59137" marR="59137" marT="0" marB="0">
                    <a:solidFill>
                      <a:schemeClr val="accent1">
                        <a:lumMod val="60000"/>
                        <a:lumOff val="40000"/>
                      </a:schemeClr>
                    </a:solidFill>
                  </a:tcPr>
                </a:tc>
                <a:extLst>
                  <a:ext uri="{0D108BD9-81ED-4DB2-BD59-A6C34878D82A}">
                    <a16:rowId xmlns:a16="http://schemas.microsoft.com/office/drawing/2014/main" val="10001"/>
                  </a:ext>
                </a:extLst>
              </a:tr>
              <a:tr h="1462906">
                <a:tc>
                  <a:txBody>
                    <a:bodyPr/>
                    <a:lstStyle/>
                    <a:p>
                      <a:pPr algn="ctr" hangingPunct="0">
                        <a:lnSpc>
                          <a:spcPct val="107000"/>
                        </a:lnSpc>
                        <a:spcAft>
                          <a:spcPts val="0"/>
                        </a:spcAft>
                      </a:pPr>
                      <a:r>
                        <a:rPr lang="cs-CZ" sz="1600" dirty="0">
                          <a:solidFill>
                            <a:schemeClr val="bg1"/>
                          </a:solidFill>
                          <a:effectLst/>
                        </a:rPr>
                        <a:t>Schopnost reprodukovat text zpaměti</a:t>
                      </a:r>
                      <a:endParaRPr lang="cs-CZ" sz="1600" dirty="0">
                        <a:solidFill>
                          <a:schemeClr val="bg1"/>
                        </a:solidFill>
                        <a:effectLst/>
                        <a:latin typeface="Times New Roman" panose="02020603050405020304" pitchFamily="18" charset="0"/>
                        <a:ea typeface="Times New Roman" panose="02020603050405020304" pitchFamily="18" charset="0"/>
                      </a:endParaRPr>
                    </a:p>
                  </a:txBody>
                  <a:tcPr marL="59137" marR="59137" marT="0" marB="0" anchor="ctr">
                    <a:solidFill>
                      <a:schemeClr val="accent1">
                        <a:lumMod val="75000"/>
                      </a:schemeClr>
                    </a:solidFill>
                  </a:tcPr>
                </a:tc>
                <a:tc>
                  <a:txBody>
                    <a:bodyPr/>
                    <a:lstStyle/>
                    <a:p>
                      <a:pPr algn="ctr" hangingPunct="0">
                        <a:lnSpc>
                          <a:spcPct val="107000"/>
                        </a:lnSpc>
                        <a:spcAft>
                          <a:spcPts val="0"/>
                        </a:spcAft>
                      </a:pPr>
                      <a:r>
                        <a:rPr lang="cs-CZ" sz="1500" dirty="0">
                          <a:effectLst/>
                        </a:rPr>
                        <a:t>Žák recituje zpaměti báseň, která má min. 16 veršů, bez pomoci učitele.</a:t>
                      </a:r>
                      <a:endParaRPr lang="cs-CZ" sz="1500" dirty="0">
                        <a:effectLst/>
                        <a:latin typeface="Times New Roman" panose="02020603050405020304" pitchFamily="18" charset="0"/>
                        <a:ea typeface="Times New Roman" panose="02020603050405020304" pitchFamily="18" charset="0"/>
                      </a:endParaRPr>
                    </a:p>
                  </a:txBody>
                  <a:tcPr marL="59137" marR="59137" marT="0" marB="0">
                    <a:solidFill>
                      <a:schemeClr val="accent1">
                        <a:lumMod val="20000"/>
                        <a:lumOff val="80000"/>
                      </a:schemeClr>
                    </a:solidFill>
                  </a:tcPr>
                </a:tc>
                <a:tc>
                  <a:txBody>
                    <a:bodyPr/>
                    <a:lstStyle/>
                    <a:p>
                      <a:pPr algn="ctr" hangingPunct="0">
                        <a:lnSpc>
                          <a:spcPct val="107000"/>
                        </a:lnSpc>
                        <a:spcAft>
                          <a:spcPts val="0"/>
                        </a:spcAft>
                      </a:pPr>
                      <a:r>
                        <a:rPr lang="cs-CZ" sz="1500" dirty="0">
                          <a:effectLst/>
                        </a:rPr>
                        <a:t>Žák umí zarecitovat polovinu básně (10-6 veršů). K recitaci potřebuje občasnou pomoc učitele či text s básní.</a:t>
                      </a:r>
                      <a:endParaRPr lang="cs-CZ" sz="1500" dirty="0">
                        <a:effectLst/>
                        <a:latin typeface="Times New Roman" panose="02020603050405020304" pitchFamily="18" charset="0"/>
                        <a:ea typeface="Times New Roman" panose="02020603050405020304" pitchFamily="18" charset="0"/>
                      </a:endParaRPr>
                    </a:p>
                  </a:txBody>
                  <a:tcPr marL="59137" marR="59137" marT="0" marB="0">
                    <a:solidFill>
                      <a:schemeClr val="accent1">
                        <a:lumMod val="40000"/>
                        <a:lumOff val="60000"/>
                      </a:schemeClr>
                    </a:solidFill>
                  </a:tcPr>
                </a:tc>
                <a:tc>
                  <a:txBody>
                    <a:bodyPr/>
                    <a:lstStyle/>
                    <a:p>
                      <a:pPr algn="ctr" hangingPunct="0">
                        <a:lnSpc>
                          <a:spcPct val="107000"/>
                        </a:lnSpc>
                        <a:spcAft>
                          <a:spcPts val="0"/>
                        </a:spcAft>
                      </a:pPr>
                      <a:r>
                        <a:rPr lang="cs-CZ" sz="1500" b="0" dirty="0">
                          <a:solidFill>
                            <a:schemeClr val="tx1"/>
                          </a:solidFill>
                          <a:effectLst/>
                        </a:rPr>
                        <a:t>Žák umí recitovat méně než 6 veršů. K recitaci potřebuje stálou pomoc učitele nebo text s básní.</a:t>
                      </a:r>
                      <a:endParaRPr lang="cs-CZ" sz="1500" b="0" dirty="0">
                        <a:solidFill>
                          <a:schemeClr val="tx1"/>
                        </a:solidFill>
                        <a:effectLst/>
                        <a:latin typeface="Times New Roman" panose="02020603050405020304" pitchFamily="18" charset="0"/>
                        <a:ea typeface="Times New Roman" panose="02020603050405020304" pitchFamily="18" charset="0"/>
                      </a:endParaRPr>
                    </a:p>
                  </a:txBody>
                  <a:tcPr marL="59137" marR="59137" marT="0" marB="0">
                    <a:solidFill>
                      <a:schemeClr val="accent1">
                        <a:lumMod val="60000"/>
                        <a:lumOff val="40000"/>
                      </a:schemeClr>
                    </a:solidFill>
                  </a:tcPr>
                </a:tc>
                <a:extLst>
                  <a:ext uri="{0D108BD9-81ED-4DB2-BD59-A6C34878D82A}">
                    <a16:rowId xmlns:a16="http://schemas.microsoft.com/office/drawing/2014/main" val="10002"/>
                  </a:ext>
                </a:extLst>
              </a:tr>
              <a:tr h="2066773">
                <a:tc>
                  <a:txBody>
                    <a:bodyPr/>
                    <a:lstStyle/>
                    <a:p>
                      <a:pPr algn="ctr" hangingPunct="0">
                        <a:lnSpc>
                          <a:spcPct val="107000"/>
                        </a:lnSpc>
                        <a:spcAft>
                          <a:spcPts val="0"/>
                        </a:spcAft>
                      </a:pPr>
                      <a:r>
                        <a:rPr lang="cs-CZ" sz="1600" dirty="0">
                          <a:solidFill>
                            <a:schemeClr val="bg1"/>
                          </a:solidFill>
                          <a:effectLst/>
                        </a:rPr>
                        <a:t>Způsob recitace</a:t>
                      </a:r>
                      <a:endParaRPr lang="cs-CZ" sz="1600" dirty="0">
                        <a:solidFill>
                          <a:schemeClr val="bg1"/>
                        </a:solidFill>
                        <a:effectLst/>
                        <a:latin typeface="Times New Roman" panose="02020603050405020304" pitchFamily="18" charset="0"/>
                        <a:ea typeface="Times New Roman" panose="02020603050405020304" pitchFamily="18" charset="0"/>
                      </a:endParaRPr>
                    </a:p>
                  </a:txBody>
                  <a:tcPr marL="59137" marR="59137" marT="0" marB="0" anchor="ctr">
                    <a:solidFill>
                      <a:schemeClr val="accent1">
                        <a:lumMod val="75000"/>
                      </a:schemeClr>
                    </a:solidFill>
                  </a:tcPr>
                </a:tc>
                <a:tc>
                  <a:txBody>
                    <a:bodyPr/>
                    <a:lstStyle/>
                    <a:p>
                      <a:pPr algn="ctr" hangingPunct="0">
                        <a:lnSpc>
                          <a:spcPct val="107000"/>
                        </a:lnSpc>
                        <a:spcAft>
                          <a:spcPts val="0"/>
                        </a:spcAft>
                      </a:pPr>
                      <a:r>
                        <a:rPr lang="cs-CZ" sz="1500" dirty="0">
                          <a:effectLst/>
                        </a:rPr>
                        <a:t>Recitátor mluví zcela srozumitelně a nahlas. Přizpůsobuje modulaci hlasu a tempo přednesu potřebám básně. Nepoužívá výplňková slova.</a:t>
                      </a:r>
                      <a:endParaRPr lang="cs-CZ" sz="1500" dirty="0">
                        <a:effectLst/>
                        <a:latin typeface="Times New Roman" panose="02020603050405020304" pitchFamily="18" charset="0"/>
                        <a:ea typeface="Times New Roman" panose="02020603050405020304" pitchFamily="18" charset="0"/>
                      </a:endParaRPr>
                    </a:p>
                  </a:txBody>
                  <a:tcPr marL="59137" marR="59137" marT="0" marB="0">
                    <a:solidFill>
                      <a:schemeClr val="accent1">
                        <a:lumMod val="20000"/>
                        <a:lumOff val="80000"/>
                      </a:schemeClr>
                    </a:solidFill>
                  </a:tcPr>
                </a:tc>
                <a:tc>
                  <a:txBody>
                    <a:bodyPr/>
                    <a:lstStyle/>
                    <a:p>
                      <a:pPr algn="ctr" hangingPunct="0">
                        <a:lnSpc>
                          <a:spcPct val="107000"/>
                        </a:lnSpc>
                        <a:spcAft>
                          <a:spcPts val="0"/>
                        </a:spcAft>
                      </a:pPr>
                      <a:r>
                        <a:rPr lang="cs-CZ" sz="1500" dirty="0">
                          <a:effectLst/>
                        </a:rPr>
                        <a:t>Recitátor mluví srozumitelně a nahlas pouze po upozornění učitele či diváků. Nerespektuje rytmus básně. Občas se objeví výplňkové slovo.</a:t>
                      </a:r>
                      <a:endParaRPr lang="cs-CZ" sz="1500" dirty="0">
                        <a:effectLst/>
                        <a:latin typeface="Times New Roman" panose="02020603050405020304" pitchFamily="18" charset="0"/>
                        <a:ea typeface="Times New Roman" panose="02020603050405020304" pitchFamily="18" charset="0"/>
                      </a:endParaRPr>
                    </a:p>
                  </a:txBody>
                  <a:tcPr marL="59137" marR="59137" marT="0" marB="0">
                    <a:solidFill>
                      <a:schemeClr val="accent1">
                        <a:lumMod val="40000"/>
                        <a:lumOff val="60000"/>
                      </a:schemeClr>
                    </a:solidFill>
                  </a:tcPr>
                </a:tc>
                <a:tc>
                  <a:txBody>
                    <a:bodyPr/>
                    <a:lstStyle/>
                    <a:p>
                      <a:pPr algn="ctr" hangingPunct="0">
                        <a:lnSpc>
                          <a:spcPct val="107000"/>
                        </a:lnSpc>
                        <a:spcAft>
                          <a:spcPts val="0"/>
                        </a:spcAft>
                      </a:pPr>
                      <a:r>
                        <a:rPr lang="cs-CZ" sz="1500" b="0" dirty="0">
                          <a:solidFill>
                            <a:schemeClr val="tx1"/>
                          </a:solidFill>
                          <a:effectLst/>
                        </a:rPr>
                        <a:t>Recitátor mluví potichu a nesrozumitelně. Hlas je monotónní, tempo příliš pomalé nebo rychlé. Přednes je doplněn výplňkovými slovy.</a:t>
                      </a:r>
                      <a:endParaRPr lang="cs-CZ" sz="1500" b="0" dirty="0">
                        <a:solidFill>
                          <a:schemeClr val="tx1"/>
                        </a:solidFill>
                        <a:effectLst/>
                        <a:latin typeface="Times New Roman" panose="02020603050405020304" pitchFamily="18" charset="0"/>
                        <a:ea typeface="Times New Roman" panose="02020603050405020304" pitchFamily="18" charset="0"/>
                      </a:endParaRPr>
                    </a:p>
                  </a:txBody>
                  <a:tcPr marL="59137" marR="59137" marT="0" marB="0">
                    <a:solidFill>
                      <a:schemeClr val="accent1">
                        <a:lumMod val="60000"/>
                        <a:lumOff val="40000"/>
                      </a:schemeClr>
                    </a:solidFill>
                  </a:tcPr>
                </a:tc>
                <a:extLst>
                  <a:ext uri="{0D108BD9-81ED-4DB2-BD59-A6C34878D82A}">
                    <a16:rowId xmlns:a16="http://schemas.microsoft.com/office/drawing/2014/main" val="10003"/>
                  </a:ext>
                </a:extLst>
              </a:tr>
              <a:tr h="1706725">
                <a:tc>
                  <a:txBody>
                    <a:bodyPr/>
                    <a:lstStyle/>
                    <a:p>
                      <a:pPr algn="ctr" hangingPunct="0">
                        <a:lnSpc>
                          <a:spcPct val="107000"/>
                        </a:lnSpc>
                        <a:spcAft>
                          <a:spcPts val="0"/>
                        </a:spcAft>
                      </a:pPr>
                      <a:r>
                        <a:rPr lang="cs-CZ" sz="1600" dirty="0">
                          <a:solidFill>
                            <a:schemeClr val="bg1"/>
                          </a:solidFill>
                          <a:effectLst/>
                        </a:rPr>
                        <a:t>Postoj recitátora</a:t>
                      </a:r>
                      <a:endParaRPr lang="cs-CZ" sz="1600" dirty="0">
                        <a:solidFill>
                          <a:schemeClr val="bg1"/>
                        </a:solidFill>
                        <a:effectLst/>
                        <a:latin typeface="Times New Roman" panose="02020603050405020304" pitchFamily="18" charset="0"/>
                        <a:ea typeface="Times New Roman" panose="02020603050405020304" pitchFamily="18" charset="0"/>
                      </a:endParaRPr>
                    </a:p>
                  </a:txBody>
                  <a:tcPr marL="59137" marR="59137" marT="0" marB="0" anchor="ctr">
                    <a:solidFill>
                      <a:schemeClr val="accent1">
                        <a:lumMod val="75000"/>
                      </a:schemeClr>
                    </a:solidFill>
                  </a:tcPr>
                </a:tc>
                <a:tc>
                  <a:txBody>
                    <a:bodyPr/>
                    <a:lstStyle/>
                    <a:p>
                      <a:pPr algn="ctr" hangingPunct="0">
                        <a:lnSpc>
                          <a:spcPct val="107000"/>
                        </a:lnSpc>
                        <a:spcAft>
                          <a:spcPts val="0"/>
                        </a:spcAft>
                      </a:pPr>
                      <a:r>
                        <a:rPr lang="cs-CZ" sz="1500" b="0" dirty="0">
                          <a:solidFill>
                            <a:schemeClr val="tx1"/>
                          </a:solidFill>
                          <a:effectLst/>
                        </a:rPr>
                        <a:t>Žák udržuje s publikem oční kontakt. Gesta, mimika i pohyby těla doplňují přednes.</a:t>
                      </a:r>
                      <a:endParaRPr lang="cs-CZ" sz="1500" b="0" dirty="0">
                        <a:solidFill>
                          <a:schemeClr val="tx1"/>
                        </a:solidFill>
                        <a:effectLst/>
                        <a:latin typeface="Times New Roman" panose="02020603050405020304" pitchFamily="18" charset="0"/>
                        <a:ea typeface="Times New Roman" panose="02020603050405020304" pitchFamily="18" charset="0"/>
                      </a:endParaRPr>
                    </a:p>
                  </a:txBody>
                  <a:tcPr marL="59137" marR="59137" marT="0" marB="0">
                    <a:solidFill>
                      <a:schemeClr val="accent1">
                        <a:lumMod val="20000"/>
                        <a:lumOff val="80000"/>
                      </a:schemeClr>
                    </a:solidFill>
                  </a:tcPr>
                </a:tc>
                <a:tc>
                  <a:txBody>
                    <a:bodyPr/>
                    <a:lstStyle/>
                    <a:p>
                      <a:pPr algn="ctr" hangingPunct="0">
                        <a:lnSpc>
                          <a:spcPct val="107000"/>
                        </a:lnSpc>
                        <a:spcAft>
                          <a:spcPts val="0"/>
                        </a:spcAft>
                      </a:pPr>
                      <a:r>
                        <a:rPr lang="cs-CZ" sz="1500" b="0" dirty="0">
                          <a:solidFill>
                            <a:schemeClr val="tx1"/>
                          </a:solidFill>
                          <a:effectLst/>
                        </a:rPr>
                        <a:t>Žák ztrácí oční kontakt s publikem (chvíli se dívá do země či do publika). Gesta, mimika a pohyby těla doplňují báseň jen z části.</a:t>
                      </a:r>
                      <a:endParaRPr lang="cs-CZ" sz="1500" b="0" dirty="0">
                        <a:solidFill>
                          <a:schemeClr val="tx1"/>
                        </a:solidFill>
                        <a:effectLst/>
                        <a:latin typeface="Times New Roman" panose="02020603050405020304" pitchFamily="18" charset="0"/>
                        <a:ea typeface="Times New Roman" panose="02020603050405020304" pitchFamily="18" charset="0"/>
                      </a:endParaRPr>
                    </a:p>
                  </a:txBody>
                  <a:tcPr marL="59137" marR="59137" marT="0" marB="0">
                    <a:solidFill>
                      <a:schemeClr val="accent1">
                        <a:lumMod val="40000"/>
                        <a:lumOff val="60000"/>
                      </a:schemeClr>
                    </a:solidFill>
                  </a:tcPr>
                </a:tc>
                <a:tc>
                  <a:txBody>
                    <a:bodyPr/>
                    <a:lstStyle/>
                    <a:p>
                      <a:pPr algn="ctr" hangingPunct="0">
                        <a:lnSpc>
                          <a:spcPct val="107000"/>
                        </a:lnSpc>
                        <a:spcAft>
                          <a:spcPts val="0"/>
                        </a:spcAft>
                      </a:pPr>
                      <a:r>
                        <a:rPr lang="cs-CZ" sz="1500" b="0" dirty="0">
                          <a:solidFill>
                            <a:schemeClr val="tx1"/>
                          </a:solidFill>
                          <a:effectLst/>
                        </a:rPr>
                        <a:t>Žák vůbec neudržuje s publikem oční kontakt. Gesta, mimika a pohyby těla jsou buď příliš statické, nebo příliš rušivé.</a:t>
                      </a:r>
                      <a:endParaRPr lang="cs-CZ" sz="1500" b="0" dirty="0">
                        <a:solidFill>
                          <a:schemeClr val="tx1"/>
                        </a:solidFill>
                        <a:effectLst/>
                        <a:latin typeface="Times New Roman" panose="02020603050405020304" pitchFamily="18" charset="0"/>
                        <a:ea typeface="Times New Roman" panose="02020603050405020304" pitchFamily="18" charset="0"/>
                      </a:endParaRPr>
                    </a:p>
                  </a:txBody>
                  <a:tcPr marL="59137" marR="59137" marT="0" marB="0">
                    <a:solidFill>
                      <a:schemeClr val="accent1">
                        <a:lumMod val="60000"/>
                        <a:lumOff val="40000"/>
                      </a:schemeClr>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414829287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0"/>
            <a:ext cx="8532440" cy="1320800"/>
          </a:xfrm>
        </p:spPr>
        <p:txBody>
          <a:bodyPr>
            <a:normAutofit fontScale="90000"/>
          </a:bodyPr>
          <a:lstStyle/>
          <a:p>
            <a:r>
              <a:rPr lang="cs-CZ" dirty="0" smtClean="0"/>
              <a:t>Generátor kritérií</a:t>
            </a:r>
            <a:br>
              <a:rPr lang="cs-CZ" dirty="0" smtClean="0"/>
            </a:br>
            <a:r>
              <a:rPr lang="cs-CZ" u="sng" dirty="0">
                <a:hlinkClick r:id="rId2"/>
              </a:rPr>
              <a:t>http://www.teach-nology.com/web_tools/rubrics/</a:t>
            </a:r>
            <a:endParaRPr lang="cs-CZ" dirty="0"/>
          </a:p>
        </p:txBody>
      </p:sp>
      <p:pic>
        <p:nvPicPr>
          <p:cNvPr id="4" name="Picture 3"/>
          <p:cNvPicPr>
            <a:picLocks noGrp="1" noChangeAspect="1" noChangeArrowheads="1"/>
          </p:cNvPicPr>
          <p:nvPr>
            <p:ph idx="1"/>
          </p:nvPr>
        </p:nvPicPr>
        <p:blipFill>
          <a:blip r:embed="rId3"/>
          <a:stretch>
            <a:fillRect/>
          </a:stretch>
        </p:blipFill>
        <p:spPr bwMode="auto">
          <a:xfrm>
            <a:off x="778974" y="2160588"/>
            <a:ext cx="6009664" cy="3881437"/>
          </a:xfrm>
          <a:prstGeom prst="rect">
            <a:avLst/>
          </a:prstGeom>
          <a:noFill/>
          <a:ln w="9525">
            <a:noFill/>
            <a:miter lim="800000"/>
            <a:headEnd/>
            <a:tailEnd/>
          </a:ln>
          <a:effectLst/>
        </p:spPr>
      </p:pic>
    </p:spTree>
    <p:extLst>
      <p:ext uri="{BB962C8B-B14F-4D97-AF65-F5344CB8AC3E}">
        <p14:creationId xmlns:p14="http://schemas.microsoft.com/office/powerpoint/2010/main" val="297937934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0"/>
            <a:ext cx="7164287" cy="1320800"/>
          </a:xfrm>
        </p:spPr>
        <p:txBody>
          <a:bodyPr/>
          <a:lstStyle/>
          <a:p>
            <a:r>
              <a:rPr lang="cs-CZ" dirty="0" smtClean="0"/>
              <a:t>Proč používat kritéria hodnocení I</a:t>
            </a:r>
            <a:endParaRPr lang="cs-CZ" dirty="0"/>
          </a:p>
        </p:txBody>
      </p:sp>
      <p:sp>
        <p:nvSpPr>
          <p:cNvPr id="3" name="Zástupný symbol pro obsah 2"/>
          <p:cNvSpPr>
            <a:spLocks noGrp="1"/>
          </p:cNvSpPr>
          <p:nvPr>
            <p:ph idx="1"/>
          </p:nvPr>
        </p:nvSpPr>
        <p:spPr>
          <a:xfrm>
            <a:off x="243464" y="1124744"/>
            <a:ext cx="6912767" cy="5537200"/>
          </a:xfrm>
        </p:spPr>
        <p:txBody>
          <a:bodyPr>
            <a:noAutofit/>
          </a:bodyPr>
          <a:lstStyle/>
          <a:p>
            <a:pPr marL="0" indent="0" algn="just">
              <a:buNone/>
            </a:pPr>
            <a:r>
              <a:rPr lang="cs-CZ" sz="2000" dirty="0" smtClean="0"/>
              <a:t>1</a:t>
            </a:r>
            <a:r>
              <a:rPr lang="cs-CZ" sz="2000" dirty="0"/>
              <a:t>. Slouží ke </a:t>
            </a:r>
            <a:r>
              <a:rPr lang="cs-CZ" sz="2000" b="1" dirty="0"/>
              <a:t>konkretizaci výkonu žáka</a:t>
            </a:r>
            <a:r>
              <a:rPr lang="cs-CZ" sz="2000" dirty="0"/>
              <a:t>.  </a:t>
            </a:r>
          </a:p>
          <a:p>
            <a:pPr marL="0" indent="0" algn="just" fontAlgn="base" hangingPunct="0">
              <a:buNone/>
            </a:pPr>
            <a:r>
              <a:rPr lang="cs-CZ" sz="2000" dirty="0"/>
              <a:t>2. </a:t>
            </a:r>
            <a:r>
              <a:rPr lang="cs-CZ" sz="2000" b="1" dirty="0" smtClean="0"/>
              <a:t>Pomáhají </a:t>
            </a:r>
            <a:r>
              <a:rPr lang="cs-CZ" sz="2000" b="1" dirty="0"/>
              <a:t>hledat silné stránky v žákově výkonu </a:t>
            </a:r>
            <a:r>
              <a:rPr lang="cs-CZ" sz="2000" b="1" dirty="0" smtClean="0"/>
              <a:t>a upozorňují </a:t>
            </a:r>
            <a:r>
              <a:rPr lang="cs-CZ" sz="2000" b="1" dirty="0"/>
              <a:t>tak na jeho slabé stránky</a:t>
            </a:r>
            <a:r>
              <a:rPr lang="cs-CZ" sz="2000" dirty="0"/>
              <a:t>. </a:t>
            </a:r>
          </a:p>
          <a:p>
            <a:pPr marL="0" indent="0" algn="just" fontAlgn="base" hangingPunct="0">
              <a:buNone/>
            </a:pPr>
            <a:r>
              <a:rPr lang="cs-CZ" sz="2000" i="1" dirty="0" smtClean="0"/>
              <a:t>Lili</a:t>
            </a:r>
            <a:r>
              <a:rPr lang="cs-CZ" sz="2000" i="1" dirty="0"/>
              <a:t>: </a:t>
            </a:r>
            <a:r>
              <a:rPr lang="cs-CZ" sz="2000" i="1" dirty="0" smtClean="0"/>
              <a:t>pomáhá </a:t>
            </a:r>
            <a:r>
              <a:rPr lang="cs-CZ" sz="2000" i="1" dirty="0"/>
              <a:t>to hodně, protože jako že vím, že to budu mít </a:t>
            </a:r>
            <a:r>
              <a:rPr lang="cs-CZ" sz="2000" i="1" dirty="0" err="1"/>
              <a:t>takhlenc</a:t>
            </a:r>
            <a:r>
              <a:rPr lang="cs-CZ" sz="2000" i="1" dirty="0"/>
              <a:t> dobře.</a:t>
            </a:r>
            <a:endParaRPr lang="cs-CZ" sz="2000" dirty="0"/>
          </a:p>
          <a:p>
            <a:pPr marL="0" indent="0" algn="just" fontAlgn="base" hangingPunct="0">
              <a:buNone/>
            </a:pPr>
            <a:r>
              <a:rPr lang="cs-CZ" sz="2000" i="1" dirty="0"/>
              <a:t>Maruška: Já jako jedu postupně po těch bodech a říkám si tohle tam bylo, to tam nebylo</a:t>
            </a:r>
            <a:r>
              <a:rPr lang="cs-CZ" sz="2000" i="1" dirty="0" smtClean="0"/>
              <a:t>… Ta </a:t>
            </a:r>
            <a:r>
              <a:rPr lang="cs-CZ" sz="2000" i="1" dirty="0"/>
              <a:t>kritéria potom většinou zůstávají stejný, takže je to jako fajn, že se díky tomu člověk může zlepšit v tom, co mu třeba tolik </a:t>
            </a:r>
            <a:r>
              <a:rPr lang="cs-CZ" sz="2000" i="1" dirty="0" smtClean="0"/>
              <a:t>nešlo (</a:t>
            </a:r>
            <a:r>
              <a:rPr lang="cs-CZ" sz="2000" dirty="0" smtClean="0"/>
              <a:t>žákyně 8. ročníku).</a:t>
            </a:r>
            <a:endParaRPr lang="cs-CZ" sz="2000" dirty="0"/>
          </a:p>
          <a:p>
            <a:pPr marL="0" indent="0" algn="just">
              <a:buNone/>
            </a:pPr>
            <a:r>
              <a:rPr lang="cs-CZ" sz="2000" dirty="0" smtClean="0"/>
              <a:t>3</a:t>
            </a:r>
            <a:r>
              <a:rPr lang="cs-CZ" sz="2000" dirty="0"/>
              <a:t>. Tím, že výkon žáka není porovnáván s výkony ostatních žáků, ale vzhledem k předem známému kritériu, je to pro žáky </a:t>
            </a:r>
            <a:r>
              <a:rPr lang="cs-CZ" sz="2000" b="1" dirty="0" smtClean="0"/>
              <a:t>motivující.</a:t>
            </a:r>
          </a:p>
          <a:p>
            <a:pPr marL="0" indent="0" algn="just">
              <a:buNone/>
            </a:pPr>
            <a:r>
              <a:rPr lang="cs-CZ" sz="2000" dirty="0" smtClean="0"/>
              <a:t> </a:t>
            </a:r>
            <a:r>
              <a:rPr lang="cs-CZ" sz="2000" dirty="0"/>
              <a:t>(</a:t>
            </a:r>
            <a:r>
              <a:rPr lang="cs-CZ" sz="2000" i="1" dirty="0"/>
              <a:t>Nám to pomůže tu práci napsat líp</a:t>
            </a:r>
            <a:r>
              <a:rPr lang="cs-CZ" sz="2000" dirty="0"/>
              <a:t>, žák 8. ročníku). </a:t>
            </a:r>
          </a:p>
        </p:txBody>
      </p:sp>
    </p:spTree>
    <p:extLst>
      <p:ext uri="{BB962C8B-B14F-4D97-AF65-F5344CB8AC3E}">
        <p14:creationId xmlns:p14="http://schemas.microsoft.com/office/powerpoint/2010/main" val="381272832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1"/>
          <p:cNvSpPr>
            <a:spLocks noGrp="1"/>
          </p:cNvSpPr>
          <p:nvPr>
            <p:ph type="title"/>
          </p:nvPr>
        </p:nvSpPr>
        <p:spPr>
          <a:xfrm>
            <a:off x="31850" y="0"/>
            <a:ext cx="7276454" cy="980728"/>
          </a:xfrm>
        </p:spPr>
        <p:txBody>
          <a:bodyPr/>
          <a:lstStyle/>
          <a:p>
            <a:r>
              <a:rPr lang="cs-CZ" dirty="0" smtClean="0"/>
              <a:t>Proč používat kritéria hodnocení II</a:t>
            </a:r>
            <a:endParaRPr lang="cs-CZ" dirty="0"/>
          </a:p>
        </p:txBody>
      </p:sp>
      <p:sp>
        <p:nvSpPr>
          <p:cNvPr id="3" name="Zástupný symbol pro obsah 2"/>
          <p:cNvSpPr>
            <a:spLocks noGrp="1"/>
          </p:cNvSpPr>
          <p:nvPr>
            <p:ph idx="1"/>
          </p:nvPr>
        </p:nvSpPr>
        <p:spPr>
          <a:xfrm>
            <a:off x="251520" y="1124744"/>
            <a:ext cx="7056784" cy="5733256"/>
          </a:xfrm>
        </p:spPr>
        <p:txBody>
          <a:bodyPr>
            <a:normAutofit/>
          </a:bodyPr>
          <a:lstStyle/>
          <a:p>
            <a:pPr marL="0" indent="0" algn="just" fontAlgn="base" hangingPunct="0">
              <a:buNone/>
            </a:pPr>
            <a:r>
              <a:rPr lang="cs-CZ" sz="2000" dirty="0"/>
              <a:t>4. </a:t>
            </a:r>
            <a:r>
              <a:rPr lang="cs-CZ" sz="2000" b="1" dirty="0" smtClean="0"/>
              <a:t>Vtahují </a:t>
            </a:r>
            <a:r>
              <a:rPr lang="cs-CZ" sz="2000" b="1" dirty="0"/>
              <a:t>osobnost žáka do procesu učení </a:t>
            </a:r>
            <a:r>
              <a:rPr lang="cs-CZ" sz="2000" b="1" dirty="0" smtClean="0"/>
              <a:t>i hodnocení</a:t>
            </a:r>
            <a:r>
              <a:rPr lang="cs-CZ" sz="2000" dirty="0"/>
              <a:t>, </a:t>
            </a:r>
            <a:r>
              <a:rPr lang="cs-CZ" sz="2000" dirty="0" smtClean="0"/>
              <a:t>směřují </a:t>
            </a:r>
            <a:r>
              <a:rPr lang="cs-CZ" sz="2000" dirty="0"/>
              <a:t>ho k autoregulaci učení a </a:t>
            </a:r>
            <a:r>
              <a:rPr lang="cs-CZ" sz="2000" dirty="0" smtClean="0"/>
              <a:t>vedou </a:t>
            </a:r>
            <a:r>
              <a:rPr lang="cs-CZ" sz="2000" dirty="0"/>
              <a:t>ho k odpovědnosti za vlastní výsledky, </a:t>
            </a:r>
            <a:r>
              <a:rPr lang="cs-CZ" sz="2000" dirty="0" smtClean="0"/>
              <a:t>jsou </a:t>
            </a:r>
            <a:r>
              <a:rPr lang="cs-CZ" sz="2000" dirty="0"/>
              <a:t>proto velmi dobrým podkladem pro sebehodnocení žáka, vrstevnické hodnocení a samozřejmě </a:t>
            </a:r>
            <a:r>
              <a:rPr lang="cs-CZ" sz="2000" dirty="0" smtClean="0"/>
              <a:t>i pro </a:t>
            </a:r>
            <a:r>
              <a:rPr lang="cs-CZ" sz="2000" dirty="0"/>
              <a:t>hodnocení učitelem. </a:t>
            </a:r>
            <a:endParaRPr lang="cs-CZ" sz="2000" dirty="0" smtClean="0"/>
          </a:p>
          <a:p>
            <a:pPr marL="0" indent="0" algn="just" fontAlgn="base" hangingPunct="0">
              <a:buNone/>
            </a:pPr>
            <a:endParaRPr lang="cs-CZ" sz="2000" dirty="0"/>
          </a:p>
          <a:p>
            <a:pPr marL="0" indent="0" algn="just" fontAlgn="base" hangingPunct="0">
              <a:buNone/>
            </a:pPr>
            <a:r>
              <a:rPr lang="cs-CZ" sz="2000" dirty="0"/>
              <a:t>5. Tím, že </a:t>
            </a:r>
            <a:r>
              <a:rPr lang="cs-CZ" sz="2000" dirty="0" smtClean="0"/>
              <a:t>umožňují </a:t>
            </a:r>
            <a:r>
              <a:rPr lang="cs-CZ" sz="2000" dirty="0"/>
              <a:t>žákovi i učiteli sledovat míru dosažení stanoveného cíle, </a:t>
            </a:r>
            <a:r>
              <a:rPr lang="cs-CZ" sz="2000" b="1" dirty="0" smtClean="0"/>
              <a:t>zmírňují </a:t>
            </a:r>
            <a:r>
              <a:rPr lang="cs-CZ" sz="2000" b="1" dirty="0"/>
              <a:t>subjektivitu hodnocení</a:t>
            </a:r>
            <a:r>
              <a:rPr lang="cs-CZ" sz="2000" dirty="0"/>
              <a:t>, činí učební proces transparentnějším. (Starý &amp; Novotná, 2008) </a:t>
            </a:r>
            <a:endParaRPr lang="cs-CZ" sz="2000" dirty="0" smtClean="0"/>
          </a:p>
          <a:p>
            <a:pPr marL="0" indent="0" algn="just" fontAlgn="base" hangingPunct="0">
              <a:buNone/>
            </a:pPr>
            <a:endParaRPr lang="cs-CZ" sz="2000" dirty="0"/>
          </a:p>
          <a:p>
            <a:pPr marL="0" indent="0" algn="just" fontAlgn="base" hangingPunct="0">
              <a:buNone/>
            </a:pPr>
            <a:r>
              <a:rPr lang="cs-CZ" sz="2000" i="1" dirty="0"/>
              <a:t>T: Proč tedy s kritérií rádi pracujete?</a:t>
            </a:r>
            <a:endParaRPr lang="cs-CZ" sz="2000" dirty="0"/>
          </a:p>
          <a:p>
            <a:pPr marL="0" indent="0" algn="just" fontAlgn="base" hangingPunct="0">
              <a:buNone/>
            </a:pPr>
            <a:r>
              <a:rPr lang="cs-CZ" sz="2000" i="1" dirty="0"/>
              <a:t>Helena: No, je to spravedlivější. </a:t>
            </a:r>
            <a:endParaRPr lang="cs-CZ" sz="2000" i="1" dirty="0" smtClean="0"/>
          </a:p>
          <a:p>
            <a:pPr marL="0" indent="0" algn="just" fontAlgn="base" hangingPunct="0">
              <a:buNone/>
            </a:pPr>
            <a:r>
              <a:rPr lang="cs-CZ" sz="2000" i="1" dirty="0" smtClean="0"/>
              <a:t>Radim</a:t>
            </a:r>
            <a:r>
              <a:rPr lang="cs-CZ" sz="2000" i="1" dirty="0"/>
              <a:t>: No, jakože víme, za co máme horší známku, co děláme dobře a špatně a tak </a:t>
            </a:r>
            <a:r>
              <a:rPr lang="cs-CZ" sz="2000" dirty="0"/>
              <a:t>(žáci 8. ročníku).</a:t>
            </a:r>
          </a:p>
          <a:p>
            <a:endParaRPr lang="cs-CZ" dirty="0"/>
          </a:p>
        </p:txBody>
      </p:sp>
    </p:spTree>
    <p:extLst>
      <p:ext uri="{BB962C8B-B14F-4D97-AF65-F5344CB8AC3E}">
        <p14:creationId xmlns:p14="http://schemas.microsoft.com/office/powerpoint/2010/main" val="298971898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8A29D44-E749-42CC-925D-C532A225EFDE}"/>
              </a:ext>
            </a:extLst>
          </p:cNvPr>
          <p:cNvSpPr>
            <a:spLocks noGrp="1"/>
          </p:cNvSpPr>
          <p:nvPr>
            <p:ph type="title"/>
          </p:nvPr>
        </p:nvSpPr>
        <p:spPr>
          <a:xfrm>
            <a:off x="467544" y="332656"/>
            <a:ext cx="6347713" cy="1320800"/>
          </a:xfrm>
        </p:spPr>
        <p:txBody>
          <a:bodyPr/>
          <a:lstStyle/>
          <a:p>
            <a:r>
              <a:rPr lang="cs-CZ" dirty="0"/>
              <a:t>Sestavování sad kritérií (</a:t>
            </a:r>
            <a:r>
              <a:rPr lang="cs-CZ" dirty="0" err="1"/>
              <a:t>rubrics</a:t>
            </a:r>
            <a:r>
              <a:rPr lang="cs-CZ" dirty="0"/>
              <a:t>)</a:t>
            </a:r>
          </a:p>
        </p:txBody>
      </p:sp>
      <p:sp>
        <p:nvSpPr>
          <p:cNvPr id="3" name="Zástupný symbol pro obsah 2">
            <a:extLst>
              <a:ext uri="{FF2B5EF4-FFF2-40B4-BE49-F238E27FC236}">
                <a16:creationId xmlns:a16="http://schemas.microsoft.com/office/drawing/2014/main" id="{7B1F07C6-EA5A-47B7-9905-19E98293B109}"/>
              </a:ext>
            </a:extLst>
          </p:cNvPr>
          <p:cNvSpPr>
            <a:spLocks noGrp="1"/>
          </p:cNvSpPr>
          <p:nvPr>
            <p:ph idx="1"/>
          </p:nvPr>
        </p:nvSpPr>
        <p:spPr>
          <a:xfrm>
            <a:off x="179512" y="1556792"/>
            <a:ext cx="8208912" cy="5301208"/>
          </a:xfrm>
        </p:spPr>
        <p:txBody>
          <a:bodyPr>
            <a:normAutofit fontScale="92500" lnSpcReduction="10000"/>
          </a:bodyPr>
          <a:lstStyle/>
          <a:p>
            <a:r>
              <a:rPr lang="cs-CZ" sz="2000" dirty="0"/>
              <a:t>Na začátku stojí definice „kvalitní“ práce, tj. na úrovni 1, a dvě základní otázky: </a:t>
            </a:r>
            <a:r>
              <a:rPr lang="cs-CZ" sz="2000" i="1" dirty="0"/>
              <a:t>Co hledám</a:t>
            </a:r>
            <a:r>
              <a:rPr lang="cs-CZ" sz="2000" dirty="0"/>
              <a:t> a </a:t>
            </a:r>
            <a:r>
              <a:rPr lang="cs-CZ" sz="2000" i="1" dirty="0"/>
              <a:t>Proč to hledám</a:t>
            </a:r>
            <a:r>
              <a:rPr lang="cs-CZ" sz="2000" dirty="0"/>
              <a:t>? Jako východisko pro tvorbu kritérií lze využít </a:t>
            </a:r>
            <a:r>
              <a:rPr lang="cs-CZ" sz="2000" b="1" dirty="0"/>
              <a:t>modelové příklady různých prací, ukázek, produktů na kvalitativně odlišné úrovni, které učitel sám či společně s žáky postupně analyzuje</a:t>
            </a:r>
            <a:r>
              <a:rPr lang="cs-CZ" sz="2000" dirty="0"/>
              <a:t>, a na základě těchto poznatků formuluje žádoucí kritéria.</a:t>
            </a:r>
          </a:p>
          <a:p>
            <a:r>
              <a:rPr lang="cs-CZ" sz="2000" dirty="0"/>
              <a:t>Při tvorbě sad kritérií by se měla dodržet následující pravidla:</a:t>
            </a:r>
          </a:p>
          <a:p>
            <a:pPr lvl="0"/>
            <a:r>
              <a:rPr lang="cs-CZ" sz="2000" b="1" dirty="0">
                <a:solidFill>
                  <a:schemeClr val="accent1">
                    <a:lumMod val="60000"/>
                    <a:lumOff val="40000"/>
                  </a:schemeClr>
                </a:solidFill>
              </a:rPr>
              <a:t>stanovit kritéria dříve, než začnou žáci pracovat</a:t>
            </a:r>
            <a:r>
              <a:rPr lang="cs-CZ" sz="2000" dirty="0"/>
              <a:t>, aby věděli, co se od nich očekává;</a:t>
            </a:r>
          </a:p>
          <a:p>
            <a:pPr lvl="0"/>
            <a:r>
              <a:rPr lang="cs-CZ" sz="2000" dirty="0"/>
              <a:t>kritéria musí být zformulována </a:t>
            </a:r>
            <a:r>
              <a:rPr lang="cs-CZ" sz="2000" b="1" dirty="0"/>
              <a:t>jazykem</a:t>
            </a:r>
            <a:r>
              <a:rPr lang="cs-CZ" sz="2000" dirty="0"/>
              <a:t>, který je pro žáky </a:t>
            </a:r>
            <a:r>
              <a:rPr lang="cs-CZ" sz="2000" b="1" dirty="0">
                <a:solidFill>
                  <a:schemeClr val="accent1">
                    <a:lumMod val="60000"/>
                    <a:lumOff val="40000"/>
                  </a:schemeClr>
                </a:solidFill>
              </a:rPr>
              <a:t>srozumitelný, blízký</a:t>
            </a:r>
            <a:r>
              <a:rPr lang="cs-CZ" sz="2000" dirty="0"/>
              <a:t>;</a:t>
            </a:r>
          </a:p>
          <a:p>
            <a:pPr lvl="0"/>
            <a:r>
              <a:rPr lang="cs-CZ" sz="2000" dirty="0"/>
              <a:t>kritéria by žáci měli mít </a:t>
            </a:r>
            <a:r>
              <a:rPr lang="cs-CZ" sz="2000" b="1" dirty="0">
                <a:solidFill>
                  <a:schemeClr val="accent1">
                    <a:lumMod val="60000"/>
                    <a:lumOff val="40000"/>
                  </a:schemeClr>
                </a:solidFill>
              </a:rPr>
              <a:t>vizuálně před sebou </a:t>
            </a:r>
            <a:r>
              <a:rPr lang="cs-CZ" sz="2000" dirty="0"/>
              <a:t>– na nástěnce, tabuli, nalepené v sešitě či založené v portfoliu – aby se k nim mohli v procesu učení vracet; </a:t>
            </a:r>
          </a:p>
          <a:p>
            <a:pPr lvl="0"/>
            <a:r>
              <a:rPr lang="cs-CZ" sz="2000" dirty="0"/>
              <a:t>kritérií musí být </a:t>
            </a:r>
            <a:r>
              <a:rPr lang="cs-CZ" sz="2000" dirty="0">
                <a:solidFill>
                  <a:schemeClr val="accent1">
                    <a:lumMod val="60000"/>
                    <a:lumOff val="40000"/>
                  </a:schemeClr>
                </a:solidFill>
              </a:rPr>
              <a:t>přiměřený počet</a:t>
            </a:r>
            <a:r>
              <a:rPr lang="cs-CZ" sz="2000" dirty="0"/>
              <a:t>;</a:t>
            </a:r>
          </a:p>
          <a:p>
            <a:pPr lvl="0"/>
            <a:r>
              <a:rPr lang="cs-CZ" sz="2000" dirty="0">
                <a:solidFill>
                  <a:schemeClr val="accent1">
                    <a:lumMod val="60000"/>
                    <a:lumOff val="40000"/>
                  </a:schemeClr>
                </a:solidFill>
              </a:rPr>
              <a:t>kritéria upravovat </a:t>
            </a:r>
            <a:r>
              <a:rPr lang="cs-CZ" sz="2000" dirty="0"/>
              <a:t>podle dosažené míry rozvoje dané kompetence, dovednosti, znalosti.</a:t>
            </a:r>
          </a:p>
          <a:p>
            <a:endParaRPr lang="cs-CZ" dirty="0"/>
          </a:p>
        </p:txBody>
      </p:sp>
    </p:spTree>
    <p:extLst>
      <p:ext uri="{BB962C8B-B14F-4D97-AF65-F5344CB8AC3E}">
        <p14:creationId xmlns:p14="http://schemas.microsoft.com/office/powerpoint/2010/main" val="258845361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2AC8327-B671-412C-945F-4A28EFEE473C}"/>
              </a:ext>
            </a:extLst>
          </p:cNvPr>
          <p:cNvSpPr>
            <a:spLocks noGrp="1"/>
          </p:cNvSpPr>
          <p:nvPr>
            <p:ph type="title"/>
          </p:nvPr>
        </p:nvSpPr>
        <p:spPr/>
        <p:txBody>
          <a:bodyPr>
            <a:normAutofit fontScale="90000"/>
          </a:bodyPr>
          <a:lstStyle/>
          <a:p>
            <a:r>
              <a:rPr lang="cs-CZ" dirty="0"/>
              <a:t>Samotná tvorba kritérií může probíhat třemi způsoby: </a:t>
            </a:r>
            <a:br>
              <a:rPr lang="cs-CZ" dirty="0"/>
            </a:br>
            <a:endParaRPr lang="cs-CZ" dirty="0"/>
          </a:p>
        </p:txBody>
      </p:sp>
      <p:sp>
        <p:nvSpPr>
          <p:cNvPr id="3" name="Zástupný symbol pro obsah 2">
            <a:extLst>
              <a:ext uri="{FF2B5EF4-FFF2-40B4-BE49-F238E27FC236}">
                <a16:creationId xmlns:a16="http://schemas.microsoft.com/office/drawing/2014/main" id="{C46062F8-0AAA-4E22-9156-657B8DE76CE6}"/>
              </a:ext>
            </a:extLst>
          </p:cNvPr>
          <p:cNvSpPr>
            <a:spLocks noGrp="1"/>
          </p:cNvSpPr>
          <p:nvPr>
            <p:ph idx="1"/>
          </p:nvPr>
        </p:nvSpPr>
        <p:spPr>
          <a:xfrm>
            <a:off x="179512" y="2204864"/>
            <a:ext cx="8064896" cy="4464496"/>
          </a:xfrm>
        </p:spPr>
        <p:txBody>
          <a:bodyPr>
            <a:normAutofit/>
          </a:bodyPr>
          <a:lstStyle/>
          <a:p>
            <a:r>
              <a:rPr lang="cs-CZ" dirty="0"/>
              <a:t>1. Kritéria mohou být kompletně vytvořena a předložena žákům. </a:t>
            </a:r>
          </a:p>
          <a:p>
            <a:r>
              <a:rPr lang="cs-CZ" dirty="0"/>
              <a:t>2. Kritéria mohou být utvářena učitelem postupně před zraky žáků – žáci se stávají účastníky procesu hledání a formulování kritérií, pomáhá jim to pochopit hodnotící kritéria, tj. proč jsou stanovena takto a ne jinak, co je pro učitele důležité a jak učitel nad kritérii a jejich tvorbou přemýšlí.</a:t>
            </a:r>
          </a:p>
          <a:p>
            <a:r>
              <a:rPr lang="cs-CZ" dirty="0"/>
              <a:t>3. Poslední možností je zapojit žáky do jejich tvorby. Žákovská kompetence pojmenovat vhodná kritéria se s věkem neustále zdokonaluje (Kratochvílová, 2012).</a:t>
            </a:r>
          </a:p>
          <a:p>
            <a:endParaRPr lang="cs-CZ" dirty="0"/>
          </a:p>
        </p:txBody>
      </p:sp>
    </p:spTree>
    <p:extLst>
      <p:ext uri="{BB962C8B-B14F-4D97-AF65-F5344CB8AC3E}">
        <p14:creationId xmlns:p14="http://schemas.microsoft.com/office/powerpoint/2010/main" val="125013399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a:xfrm>
            <a:off x="1115616" y="3284984"/>
            <a:ext cx="5826719" cy="2376264"/>
          </a:xfrm>
        </p:spPr>
        <p:txBody>
          <a:bodyPr/>
          <a:lstStyle/>
          <a:p>
            <a:pPr algn="ctr"/>
            <a:r>
              <a:rPr lang="cs-CZ" dirty="0" smtClean="0"/>
              <a:t>Kde se právě nacházím a jak se dostanu k cíli?</a:t>
            </a:r>
            <a:br>
              <a:rPr lang="cs-CZ" dirty="0" smtClean="0"/>
            </a:br>
            <a:r>
              <a:rPr lang="cs-CZ" dirty="0"/>
              <a:t/>
            </a:r>
            <a:br>
              <a:rPr lang="cs-CZ" dirty="0"/>
            </a:br>
            <a:r>
              <a:rPr lang="cs-CZ" sz="4800" dirty="0" smtClean="0"/>
              <a:t>Poskytování zpětné vazby</a:t>
            </a:r>
            <a:endParaRPr lang="cs-CZ" sz="4800" dirty="0"/>
          </a:p>
        </p:txBody>
      </p:sp>
    </p:spTree>
    <p:extLst>
      <p:ext uri="{BB962C8B-B14F-4D97-AF65-F5344CB8AC3E}">
        <p14:creationId xmlns:p14="http://schemas.microsoft.com/office/powerpoint/2010/main" val="419479144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11560" y="569487"/>
            <a:ext cx="6347713" cy="1320800"/>
          </a:xfrm>
        </p:spPr>
        <p:txBody>
          <a:bodyPr/>
          <a:lstStyle/>
          <a:p>
            <a:pPr algn="ctr"/>
            <a:r>
              <a:rPr lang="cs-CZ" dirty="0"/>
              <a:t>Co je na této zpětné vazbě špatného?</a:t>
            </a:r>
          </a:p>
        </p:txBody>
      </p:sp>
      <p:sp>
        <p:nvSpPr>
          <p:cNvPr id="3" name="Zástupný symbol pro obsah 2"/>
          <p:cNvSpPr>
            <a:spLocks noGrp="1"/>
          </p:cNvSpPr>
          <p:nvPr>
            <p:ph idx="1"/>
          </p:nvPr>
        </p:nvSpPr>
        <p:spPr>
          <a:xfrm>
            <a:off x="467544" y="1882857"/>
            <a:ext cx="6347714" cy="4968552"/>
          </a:xfrm>
        </p:spPr>
        <p:txBody>
          <a:bodyPr>
            <a:normAutofit/>
          </a:bodyPr>
          <a:lstStyle/>
          <a:p>
            <a:r>
              <a:rPr lang="cs-CZ" sz="2800" i="1" dirty="0"/>
              <a:t>Dobrá práce.</a:t>
            </a:r>
          </a:p>
          <a:p>
            <a:endParaRPr lang="cs-CZ" sz="2800" i="1" dirty="0"/>
          </a:p>
          <a:p>
            <a:r>
              <a:rPr lang="cs-CZ" sz="2800" i="1" dirty="0"/>
              <a:t>Práce se ti dnes dařila.</a:t>
            </a:r>
          </a:p>
          <a:p>
            <a:endParaRPr lang="cs-CZ" sz="2800" i="1" dirty="0"/>
          </a:p>
          <a:p>
            <a:r>
              <a:rPr lang="cs-CZ" sz="2800" i="1" dirty="0"/>
              <a:t>Jsi šikovný.</a:t>
            </a:r>
          </a:p>
          <a:p>
            <a:pPr marL="0" indent="0">
              <a:buNone/>
            </a:pPr>
            <a:endParaRPr lang="cs-CZ" sz="2800" i="1" dirty="0"/>
          </a:p>
          <a:p>
            <a:r>
              <a:rPr lang="cs-CZ" sz="2800" i="1" dirty="0"/>
              <a:t>Potřeba dopracovat.</a:t>
            </a:r>
          </a:p>
          <a:p>
            <a:endParaRPr lang="cs-CZ" sz="2800" i="1" dirty="0"/>
          </a:p>
          <a:p>
            <a:r>
              <a:rPr lang="cs-CZ" sz="2800" i="1" dirty="0"/>
              <a:t>Jsem zvědavý, kdy se to doučíš. </a:t>
            </a:r>
          </a:p>
        </p:txBody>
      </p:sp>
    </p:spTree>
    <p:extLst>
      <p:ext uri="{BB962C8B-B14F-4D97-AF65-F5344CB8AC3E}">
        <p14:creationId xmlns:p14="http://schemas.microsoft.com/office/powerpoint/2010/main" val="396651087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53517" y="116588"/>
            <a:ext cx="6841741" cy="1684486"/>
          </a:xfrm>
        </p:spPr>
        <p:txBody>
          <a:bodyPr>
            <a:normAutofit fontScale="90000"/>
          </a:bodyPr>
          <a:lstStyle/>
          <a:p>
            <a:pPr algn="ctr"/>
            <a:r>
              <a:rPr lang="cs-CZ" b="1" dirty="0"/>
              <a:t>Poskytování okamžité zpětné vazby ve výuce</a:t>
            </a:r>
            <a:br>
              <a:rPr lang="cs-CZ" b="1" dirty="0"/>
            </a:br>
            <a:endParaRPr lang="cs-CZ" dirty="0"/>
          </a:p>
        </p:txBody>
      </p:sp>
      <p:sp>
        <p:nvSpPr>
          <p:cNvPr id="3" name="Zástupný symbol pro obsah 2"/>
          <p:cNvSpPr>
            <a:spLocks noGrp="1"/>
          </p:cNvSpPr>
          <p:nvPr>
            <p:ph idx="1"/>
          </p:nvPr>
        </p:nvSpPr>
        <p:spPr>
          <a:xfrm>
            <a:off x="179512" y="1333966"/>
            <a:ext cx="6840760" cy="5839450"/>
          </a:xfrm>
        </p:spPr>
        <p:txBody>
          <a:bodyPr>
            <a:normAutofit/>
          </a:bodyPr>
          <a:lstStyle/>
          <a:p>
            <a:pPr marL="0" indent="0" algn="ctr">
              <a:buNone/>
            </a:pPr>
            <a:r>
              <a:rPr lang="cs-CZ" sz="2400" i="1" dirty="0">
                <a:solidFill>
                  <a:schemeClr val="accent2">
                    <a:lumMod val="75000"/>
                  </a:schemeClr>
                </a:solidFill>
              </a:rPr>
              <a:t>Jakým způsobem dáváte žákům najevo, zda odpověděli správně /udělali něco správně?</a:t>
            </a:r>
          </a:p>
          <a:p>
            <a:endParaRPr lang="cs-CZ" sz="2400" dirty="0">
              <a:solidFill>
                <a:srgbClr val="92278F"/>
              </a:solidFill>
            </a:endParaRPr>
          </a:p>
        </p:txBody>
      </p:sp>
      <p:sp>
        <p:nvSpPr>
          <p:cNvPr id="4" name="AutoShape 2" descr="Výsledek obrázku pro u&amp;ccaron;itel p&amp;rcaron;ikývnutí"/>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6" name="AutoShape 4" descr="data:image/png;base64,iVBORw0KGgoAAAANSUhEUgAAAM0AAAD2CAMAAABC3/M1AAAAflBMVEX////4+PgAAAC2traurq4yMjL8/PzIyMjm5ub5+fnz8/OZmZm9vb2dnZ1UVFQrKyuQkJBra2vf39+Hh4fU1NTp6elxcXF6enqkpKTFxcXR0dHv7+9GRkbi4uJQUFBZWVl5eXliYmKKiopBQUE6Ojo2NjYfHx8mJiYTExMSEhIfjNgnAAAPz0lEQVR4nO2dCZeivBKGwUR2kB0EZFO7+/7/P3hlbYUEkkjadr5+z5wzjjKahySVSqUSBOHfkbh7dQm21DM0ahKGXqc6dOpE2a5YjHqCxrC8JBj+kbpJfI78TcrELmYaN/O06Xt+lL+Wh5UmslLU25pjzRh/UGw0Yg5xH8kXg700z4qJRqsWSiw6NnNpnhULjeiA2XtS+6eT7T1VpCfEQhPNmplm56mWy8M/a/25QjGLgQZMbz3Iusqq6uGdV5k2ehrx/GC1RDPThzdKs38hfT5bLjbR09j3nUYCeXwH5wyNzcTaPK6ipzncvXar+qGiUkvsXqiZ+FSxGEVNA+O712d3+ulgnfXjE4ViFjVN+F0ZZTn7VM36j08Oe5nYRUujfTe0CGWHwWAIqmm1/YRoaU4jQlyjPpcGWiNGfcxZtDTxYNHcAn1B1E8Sgpy5TOyipfGG3h0m6AvAUHnlC0ZQWpqo7w5qiLvi0vtr8gvcG2qaflpjRLgrwlP3t3ZlLRO7qFta/zeUcVccB+tQMhXoKdHSDEUNkVPPVkU/5Ng/P4BSt7T+7zOexuvtA/x5G01Jk1b9izN++u/3bsDRxF7CS6w0uYq/yOmGHO3nZ9SUNNrgfqFp5LKwRcHsR9hfTzPatJ4mvWtwmut4/gkWmtK7CW9Gk0ZZHo7zsnKXN7Hb2tOsx2t/Tk/RfN6sl6h/G4TEudiVow4jTbZJCWn0DE3YDSjBzL51g5KGdRe4idWzuc2U/f7ea+a0EjpnTp9H3XiL1eu8aDdrDRXldAwrfbrU4TXuc3Deonx0eoJGEKFjRQAxM6iN27Stwnpy/MRKk+E9m5uDDV8U72SdrTlLNOKXAErWEj0jah+ahEYo3XzxcyZJCWa6+y1WmmqxtPKOQ6wz3JdrYS1WGi9YvGy3fahTCWvZXrlJrDRgeQF6t+BiM0o2/VLaL1/DSgN/nibWY2HFvaC20P0oskLDweEEn7q0NY1HVjfIOOhzahyMtTgQNU2/foujSTpbtz2N2oSEjZUhmZbG76dgGBpzx4umCTZKxbIlpaaRLp37D8fvhdb+cMgcM45jy8q6DgO3n3Y2LhVY85ao12/8bpoMRssfO64oSKqoGIIWV23YVvzc3Elrg/TVStWwrHu2JQXfcxpQWKbv+9CMKrurODnevG6S2zeeyrWrGFbYs2b2Yuy+O47kysfjUZaTcW1a3pymvPlo8upkloHGb5YHjBwfyXQtsHWYU3VUTjRC0XTI2MI0Ygmcg6uE/oxZcmNd+NBESWMFFPQiun8uFbi5ESiaZRQ+NPBGU2eBjJjDJIWjCNrlRP+li+pWuOVVf4mFJpEFsbBcwb9O1zTsdiUaZoW3rdfptPO0ZF97Ue0vpPMx0jhJ6zY5j+voVtf5ja2Tutwulp/emBTDvkY6LoDCRJPIhWC09eKX+9HHMf7X/0hDUmy5hls8Nmmw+/rMkPM2FhpbvqjjKo1getY5y7JzYQ+tq6FxK8x/ZpAyfJcoG4YB8sbGaPoeYVNZaJwCNAmEo0kT00ZjTwna5epyu3VCe/Dbr+ebMxj3bSE5z4cBFhqvvVc2LjDb1VqwGHGj+72u3ye7qvlmt/czvGI+QjDVTXt3NFxktk8UkLeK3Ip9QwM7L7+1Lg0ILrDrOvqYT0oYaJQ+8cHAdI3Bzvlf28RuxxwXc3e4HD7zytNjwwcAVrPaYaAZkzZt5NgcjEGv4yWzb722kfFEzvdI4+xbAzB6tDCf3i5qGs3Jxg5jO4i0LWu0zcAUFRAbiqIknhMym+yRJvyMmpeD2xTAbGrWaGlALh/bMVJrLIpclO5k1De/JwMPU0U/dBj3gIw0/v/OmReVRVSWZRQWX97MztDRGEWkdZlnQe+LJVFu33/p8S7RK3mMDvhXtgSC75ZWHrJE9nXldDopbpLN/Q0KGine1U3VNjRS/jl6lkZRjG3PvZ8LaNOf0y9rU2GUvmly7zoMZzft51NCYprE6b0wwb71gIsP77YSpPZHN1aq+UNruk77vpIxVM+3TTtb5u1mwZN7m+jKMWKRmIxGMqzI7e96mklSBQTlIXdQ9Fq77D16T/PEW9UOqa2bNvySVFwLx6nDsHTOOwflqBHRuMX3koCUuUKbI+A9+gJ+YQjK94qEH3knwUWk5BnZ6irMRCONcS32qig01avoyGw/EhojuzPEIRCr9rZol8e7rFqGOdaFezN9Vj1k3DworTy6efbY0kqn3GuSG0upYYbI6S0BTeTc/TqoT599mZPL5MLsMPJZ3awtR6YRG19Ua1XB0EHc8+HjWhQ23JkQPbtdp3kIzmjnSzQOMHCy1JXuBhqxaxxKjhli4i+KXILTxDTCA9Y9X6ORHrdBSfdpQoI9CTePnw1ZUNgmJZoWIG1v8KEEMDfxs/QVGjVcvIk2OgooTdsgQoFnEW5we3CfvHrJJq7QhCst3C5R75IFboOoIjFvp3tX/YhNXG61TIO593eK8/mcKSFNfjqFa0sYzah956mrh+XmuUjjWusl8vf6xPkzM/IB0s1WYlVxcawPYxWaKxHhRRoytwqEBUzc7lIlAblJNZyA81IAwWjupxLmcvud/trehCWaI2lQ7HT0qnb/d+Q4Bm04IHDwP6P0kYxTFIa6Ge3XJrNLNKiRnIdQfa9TOBZf9Y9Hf7WXLdBoP7Yx0N+hR9nJgiPK7XvUAg34udy/YI8ae9z8sQeCVYdogcb7wXQ5KZxPfPzLpAvmqy1/gSbaPilrQXo1setxPjX01erCw1LdsBSKXY9b+dMwmpZdXk9CwNNoG8bFiSRG+TBMSvV+PgrF65FtPE360zSNJ/pRQwDjS4YyCvv1URlPI75i/6mUAh0m6P5B4Jgv9BsOeUzPKCFwzH+PFVgTdoXlTu9DQ9KNl8ab7UqygbQvgosWbBpm6/CL5JJESfE0p99FU5NEEfA0yasOPkErIpnQ4mmcVx9R9SCFKNaApTn9vCuwJJlocQFLU75g+8yCSqJYPI4mqKZekbTNBEG0K6fyfNpJOtlCCY4mmt2LYJOmJ2UgSE++XZQYbwwtf3US3QpDI85jPQpBcG1dznCXfC+jCFWZZHkuGBrELHoTGv++guHFIT1rjTDNBU2j/m/+3iY0k86s2IfZhkSUSCN7aBof4X1vQTP3ljTgOPJqD7oSWiA0jY1oAVvQuKgZoO9V5nJpAelUC03jIap/CxoD3U9EcI4WunlKHKZE0kgoe7gFzdzuDzrpuwhjEtIDcUoLkkZDFXwLmsXDoVw7t6A8s9rwTJ6fg6QJeNGsxOmlFERRVdmynNzk35TElk2RLoGkQRZ8CxoSQxu4fnK0bdtzbvISKn9qexpJxRtc3qGGrWlke1cdsB7dO9Gox/Jiu4bqfmAuOJH5juzajMY1LKcOgCuIBfa0TqWkLB2tyGmCpaiH71SwSfm6lTcqsR33PWhUrxgGEngGonZTAgxjNrj8Ihp8S0uvwxKe6Oz2VRzHsPmT7abu1WtoXNSvYqImqRFm42At9seqtb0dltNO/yIa1HKpPqMJEtnLo/qhQWlG5FnZR+YVWaVPvZSgZC8okZA0qFWsdH/Xb6TgZDpe6MSzaIVhu+4pPp1AdEB4MS8Zb1CubmT2NOrNmaqu0WVhAcJOBR/uEXaaPkWVTkgaREK9W7U2LdGdrxLeRhW0Zyr4NxNg6p6pxwdUOI/3Aavoupm/FQbywf4o7ialyHykYwyhbtulfS1Rv1bT5ttSCkWjPMx3m33DhrdzvDh4SIfREDYu0ATf14CRmB/IvAufc6QeRXMXilNipwyj2HeDeewLETywQ68Iw7K47NCJZCfOx8WiaMZTUKXSmg/oo1KMD+lqSXLFLLmWW285fhSKZiQQl5s5xlWOXWO3xxiviG+sHkUTEVqe+7rR9K/KrlvZNv7kNM55VSiagpDmrjWZOVkMNuCbhICkIdy0PToHrrWQcf2glK8ZeIJmeOiAapNWZrOVgvRKJj1BE9+GlORo2p8UexxEvsf3IWmIwnHGzvmIdD2mW+zlm4qEoiHxpty8gixjR831qQsoGvxJ1sN/cr0zo6nle2j0imeDUHqMnCtkPduB76HR6BkBLuoiHe1iD59xhHHu0DZC0hwRfVUy4uh/FeFq6oJwkcNNhF6NgpN03tTIwus2ByOaPH0bzJq0UTnA75QYXhXe5sblNrsKFJ5NDZf9IPmJ2fqQHkySdjQNN3pw33rGObvI90lXGx25Azge6U1Os7TOSiOp4jeAktM8b856efxCHS+gIcwAYtELaDR+nucLaISSW4zwFTT8PM9X0MTcnpn5Chqfm3PzVzfPquA24Pw8jX4u/pm6Oe2hEPwr/cZontN4+jdoJC9sPM5/g8btn9v8K2ieXKxwqyHqGHDbdUVOEx8A+04CDZ7DYc4pxdwiHRR1Y8SRVUFZTrpwgTzR+EbzeaAobeFTJbhdqedhPNwJMbbQpx5tIbqWFrg+1MNWpf4gM/oyuxfVR9ld4XleffvLiaA7hhRUkMciv5jaZlbAHR7jAPBlFWHR5HGjUw22EAXNsj/iDw9dxdBIwA4d0AZ8U26PxyKn8b4OnT6+rKKV5cSd4E16BiAEhnGMsqPxLQjjuKqyyNbBGHD8DTS+IYmNVLFNp2vVHgmryd0hlgDYjXT7TiYAiqaJj2sjv4HGJfQV14N/2FNYn9b2NB+reU7iL7ACpDT71eDfHw2ZKGgIfcV1GpXbxlgKGkJfcZ2GX0LkH82y3oSmJLuOhIZXlho5Den+GxIaXpv9X0JT/9GQiJwmIEwte4+WRnrKFQENyUE7TKKgITxDhYCG2xNzX1I3v4CGdMz7z9HEHJ5l2uolNEdeSWo0NGRLyQQ0xh8Nif67NGQjOAFNwvYIjHVR0KAO60CIgEbitanoJTTiHw2J/rM0kGwEJ6H5BVZg/XjmViRWgFeG2mtoeO0peg0Nr9DtH82y/mi20h/Nsv5zNMJh/RIm/dEs649mK/3RLOvfopk9ahGh96GZPl0EpfehmT8Rda73oYEEew/fiIZgAeCNaAguex8ag2A/5x8NiTjQEBzy8j40gCBY9j40kGD3xPvQOOu+gMQr6XZzGi1bT3B6n5k09ljYO70NDe448Qe9C417jqJ4talJvNK7N6apd66qrz9P8E1sWto82tJYzS96Exo1b0YbsJZg9CY0gt0uNEUrs4J3oUm6VnZYHkLfZTVK7WjkcvEqXhvXtqYZdjxUi4Oozun0Xl40yuJCrclpFzsvmuXHtUFOS+zcaBYfx+lzOraTG81yMjinhAFuNOKi3Vqx4KziRiN4S96at9GBX9Nf50azePYvSWCHQS+iSUvin6XRi2gEa6OT8ia//iIaksgOvShoXJJMWVIan4uNpqDR6GiWU9s1Lo4nDQ3JXgZ13Hm4wm7zsNEUNG+gf43m/8t/1B4LPklUAAAAAElFTkSuQmCC"/>
          <p:cNvSpPr>
            <a:spLocks noChangeAspect="1" noChangeArrowheads="1"/>
          </p:cNvSpPr>
          <p:nvPr/>
        </p:nvSpPr>
        <p:spPr bwMode="auto">
          <a:xfrm>
            <a:off x="155575" y="-1119188"/>
            <a:ext cx="1952625" cy="23431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pic>
        <p:nvPicPr>
          <p:cNvPr id="7" name="Obrázek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7273" y="2698318"/>
            <a:ext cx="2592288" cy="3110746"/>
          </a:xfrm>
          <a:prstGeom prst="rect">
            <a:avLst/>
          </a:prstGeom>
        </p:spPr>
      </p:pic>
      <p:pic>
        <p:nvPicPr>
          <p:cNvPr id="8" name="Obrázek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9992" y="2622102"/>
            <a:ext cx="1740024" cy="3425672"/>
          </a:xfrm>
          <a:prstGeom prst="rect">
            <a:avLst/>
          </a:prstGeom>
        </p:spPr>
      </p:pic>
    </p:spTree>
    <p:extLst>
      <p:ext uri="{BB962C8B-B14F-4D97-AF65-F5344CB8AC3E}">
        <p14:creationId xmlns:p14="http://schemas.microsoft.com/office/powerpoint/2010/main" val="299410866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116632"/>
            <a:ext cx="6348413" cy="1320800"/>
          </a:xfrm>
        </p:spPr>
        <p:txBody>
          <a:bodyPr>
            <a:normAutofit/>
          </a:bodyPr>
          <a:lstStyle/>
          <a:p>
            <a:pPr algn="ctr"/>
            <a:r>
              <a:rPr lang="cs-CZ" b="1" dirty="0"/>
              <a:t>Zjišťování aktuálního stavu porozumění</a:t>
            </a:r>
            <a:r>
              <a:rPr lang="cs-CZ" dirty="0"/>
              <a:t> </a:t>
            </a:r>
          </a:p>
        </p:txBody>
      </p:sp>
      <p:sp>
        <p:nvSpPr>
          <p:cNvPr id="3" name="Zástupný symbol pro obsah 2"/>
          <p:cNvSpPr>
            <a:spLocks noGrp="1"/>
          </p:cNvSpPr>
          <p:nvPr>
            <p:ph idx="1"/>
          </p:nvPr>
        </p:nvSpPr>
        <p:spPr>
          <a:xfrm>
            <a:off x="179512" y="1437432"/>
            <a:ext cx="6984776" cy="5231928"/>
          </a:xfrm>
        </p:spPr>
        <p:txBody>
          <a:bodyPr/>
          <a:lstStyle/>
          <a:p>
            <a:endParaRPr lang="cs-CZ" sz="2400" dirty="0">
              <a:solidFill>
                <a:schemeClr val="accent1">
                  <a:lumMod val="75000"/>
                </a:schemeClr>
              </a:solidFill>
              <a:latin typeface="+mj-lt"/>
              <a:ea typeface="ＭＳ Ｐゴシック" charset="0"/>
              <a:cs typeface="Times New Roman" panose="02020603050405020304" pitchFamily="18" charset="0"/>
            </a:endParaRPr>
          </a:p>
          <a:p>
            <a:r>
              <a:rPr lang="cs-CZ" sz="2400" i="1" dirty="0">
                <a:solidFill>
                  <a:schemeClr val="accent1">
                    <a:lumMod val="75000"/>
                  </a:schemeClr>
                </a:solidFill>
                <a:latin typeface="+mj-lt"/>
                <a:ea typeface="ＭＳ Ｐゴシック" charset="0"/>
                <a:cs typeface="Times New Roman" panose="02020603050405020304" pitchFamily="18" charset="0"/>
              </a:rPr>
              <a:t>Jak zjišťujete, jestli žáci chápou to, co probíráte? </a:t>
            </a:r>
            <a:endParaRPr lang="cs-CZ" sz="2400" i="1" dirty="0">
              <a:solidFill>
                <a:schemeClr val="accent1">
                  <a:lumMod val="75000"/>
                </a:schemeClr>
              </a:solidFill>
              <a:latin typeface="+mj-lt"/>
              <a:cs typeface="Times New Roman" panose="02020603050405020304" pitchFamily="18" charset="0"/>
            </a:endParaRPr>
          </a:p>
          <a:p>
            <a:endParaRPr lang="cs-CZ" sz="2400" i="1" dirty="0">
              <a:solidFill>
                <a:schemeClr val="accent1">
                  <a:lumMod val="75000"/>
                </a:schemeClr>
              </a:solidFill>
              <a:latin typeface="+mj-lt"/>
              <a:cs typeface="Times New Roman" panose="02020603050405020304" pitchFamily="18" charset="0"/>
            </a:endParaRPr>
          </a:p>
          <a:p>
            <a:r>
              <a:rPr lang="cs-CZ" sz="2400" i="1" dirty="0">
                <a:solidFill>
                  <a:schemeClr val="accent1">
                    <a:lumMod val="75000"/>
                  </a:schemeClr>
                </a:solidFill>
                <a:latin typeface="+mj-lt"/>
                <a:cs typeface="Times New Roman" panose="02020603050405020304" pitchFamily="18" charset="0"/>
              </a:rPr>
              <a:t>Jaké to provází problémy? </a:t>
            </a:r>
          </a:p>
          <a:p>
            <a:endParaRPr lang="cs-CZ" sz="2400" dirty="0">
              <a:solidFill>
                <a:schemeClr val="accent1">
                  <a:lumMod val="75000"/>
                </a:schemeClr>
              </a:solidFill>
            </a:endParaRPr>
          </a:p>
          <a:p>
            <a:endParaRPr lang="cs-CZ" dirty="0"/>
          </a:p>
          <a:p>
            <a:endParaRPr lang="cs-CZ" dirty="0"/>
          </a:p>
        </p:txBody>
      </p:sp>
    </p:spTree>
    <p:extLst>
      <p:ext uri="{BB962C8B-B14F-4D97-AF65-F5344CB8AC3E}">
        <p14:creationId xmlns:p14="http://schemas.microsoft.com/office/powerpoint/2010/main" val="1282025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 calcmode="lin" valueType="num">
                                      <p:cBhvr additive="base">
                                        <p:cTn id="1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Nadpis 1"/>
          <p:cNvSpPr>
            <a:spLocks noGrp="1"/>
          </p:cNvSpPr>
          <p:nvPr>
            <p:ph type="title"/>
          </p:nvPr>
        </p:nvSpPr>
        <p:spPr>
          <a:xfrm>
            <a:off x="539552" y="116632"/>
            <a:ext cx="6347713" cy="1320800"/>
          </a:xfrm>
        </p:spPr>
        <p:txBody>
          <a:bodyPr>
            <a:normAutofit fontScale="90000"/>
          </a:bodyPr>
          <a:lstStyle/>
          <a:p>
            <a:r>
              <a:rPr lang="cs-CZ" altLang="cs-CZ" dirty="0" smtClean="0"/>
              <a:t>DEFINICE ŠKOLNÍHO HODNOCENÍ </a:t>
            </a:r>
            <a:br>
              <a:rPr lang="cs-CZ" altLang="cs-CZ" dirty="0" smtClean="0"/>
            </a:br>
            <a:endParaRPr lang="cs-CZ" altLang="cs-CZ" sz="2000" dirty="0" smtClean="0"/>
          </a:p>
        </p:txBody>
      </p:sp>
      <p:sp>
        <p:nvSpPr>
          <p:cNvPr id="3" name="Zástupný symbol pro obsah 2"/>
          <p:cNvSpPr>
            <a:spLocks noGrp="1"/>
          </p:cNvSpPr>
          <p:nvPr>
            <p:ph idx="1"/>
          </p:nvPr>
        </p:nvSpPr>
        <p:spPr>
          <a:xfrm>
            <a:off x="107504" y="908720"/>
            <a:ext cx="7200800" cy="5949280"/>
          </a:xfrm>
        </p:spPr>
        <p:txBody>
          <a:bodyPr rtlCol="0">
            <a:normAutofit lnSpcReduction="10000"/>
          </a:bodyPr>
          <a:lstStyle/>
          <a:p>
            <a:pPr marL="533400" indent="-533400" algn="ctr">
              <a:buNone/>
              <a:defRPr/>
            </a:pPr>
            <a:r>
              <a:rPr lang="cs-CZ" sz="2400" dirty="0" smtClean="0"/>
              <a:t>Školní hodnocení zahrnuje všechny </a:t>
            </a:r>
            <a:r>
              <a:rPr lang="cs-CZ" sz="2400" dirty="0"/>
              <a:t>hodnotící procesy (záměrné i bezděčné) – učitelů i </a:t>
            </a:r>
            <a:r>
              <a:rPr lang="cs-CZ" sz="2400" dirty="0" smtClean="0"/>
              <a:t>žáků - které </a:t>
            </a:r>
            <a:r>
              <a:rPr lang="cs-CZ" sz="2400" dirty="0"/>
              <a:t>jsou součástí vyučování a učení, a jejichž hlavním cílem je zvyšovat efektivitu vyučování, zlepšovat průběh žákova učení </a:t>
            </a:r>
            <a:r>
              <a:rPr lang="cs-CZ" sz="2400" dirty="0" smtClean="0"/>
              <a:t>a vést </a:t>
            </a:r>
            <a:r>
              <a:rPr lang="cs-CZ" sz="2400" dirty="0"/>
              <a:t>žáky k lepšímu porozumění jejich učebním </a:t>
            </a:r>
            <a:r>
              <a:rPr lang="cs-CZ" sz="2400" dirty="0" smtClean="0"/>
              <a:t>činnostem.</a:t>
            </a:r>
            <a:endParaRPr lang="cs-CZ" sz="2400" dirty="0" smtClean="0">
              <a:solidFill>
                <a:schemeClr val="tx1">
                  <a:lumMod val="75000"/>
                  <a:lumOff val="25000"/>
                </a:schemeClr>
              </a:solidFill>
            </a:endParaRPr>
          </a:p>
          <a:p>
            <a:pPr marL="533400" indent="-533400" algn="ctr" fontAlgn="auto">
              <a:spcAft>
                <a:spcPts val="0"/>
              </a:spcAft>
              <a:buFont typeface="Arial" charset="0"/>
              <a:buNone/>
              <a:defRPr/>
            </a:pPr>
            <a:endParaRPr lang="cs-CZ" sz="2400" dirty="0" smtClean="0"/>
          </a:p>
          <a:p>
            <a:pPr marL="533400" indent="-533400" algn="ctr" fontAlgn="auto">
              <a:spcAft>
                <a:spcPts val="0"/>
              </a:spcAft>
              <a:buFont typeface="Arial" charset="0"/>
              <a:buNone/>
              <a:defRPr/>
            </a:pPr>
            <a:endParaRPr lang="cs-CZ" sz="2400" dirty="0" smtClean="0"/>
          </a:p>
          <a:p>
            <a:pPr marL="533400" indent="-533400" algn="ctr" fontAlgn="auto">
              <a:spcAft>
                <a:spcPts val="0"/>
              </a:spcAft>
              <a:buFont typeface="Arial" charset="0"/>
              <a:buNone/>
              <a:defRPr/>
            </a:pPr>
            <a:endParaRPr lang="cs-CZ" sz="2400" dirty="0"/>
          </a:p>
          <a:p>
            <a:pPr marL="533400" indent="-533400" algn="ctr" fontAlgn="auto">
              <a:spcAft>
                <a:spcPts val="0"/>
              </a:spcAft>
              <a:buFont typeface="Arial" charset="0"/>
              <a:buNone/>
              <a:defRPr/>
            </a:pPr>
            <a:endParaRPr lang="cs-CZ" sz="2400" dirty="0" smtClean="0"/>
          </a:p>
          <a:p>
            <a:pPr marL="533400" indent="-533400" algn="ctr" fontAlgn="auto">
              <a:spcAft>
                <a:spcPts val="0"/>
              </a:spcAft>
              <a:buFont typeface="Arial" charset="0"/>
              <a:buNone/>
              <a:defRPr/>
            </a:pPr>
            <a:endParaRPr lang="cs-CZ" sz="2400" dirty="0" smtClean="0"/>
          </a:p>
          <a:p>
            <a:pPr marL="533400" indent="-533400" algn="ctr" fontAlgn="auto">
              <a:spcAft>
                <a:spcPts val="0"/>
              </a:spcAft>
              <a:buFont typeface="Arial" charset="0"/>
              <a:buNone/>
              <a:defRPr/>
            </a:pPr>
            <a:endParaRPr lang="cs-CZ" sz="2400" dirty="0" smtClean="0"/>
          </a:p>
          <a:p>
            <a:pPr marL="0" indent="0" algn="ctr">
              <a:buNone/>
            </a:pPr>
            <a:r>
              <a:rPr lang="cs-CZ" sz="2400" i="1" dirty="0" smtClean="0"/>
              <a:t>Kvalita </a:t>
            </a:r>
            <a:r>
              <a:rPr lang="cs-CZ" sz="2400" i="1" dirty="0"/>
              <a:t>školního hodnocení spolurozhoduje </a:t>
            </a:r>
            <a:r>
              <a:rPr lang="cs-CZ" sz="2400" i="1" dirty="0" smtClean="0"/>
              <a:t>o celkové </a:t>
            </a:r>
            <a:r>
              <a:rPr lang="cs-CZ" sz="2400" i="1" dirty="0"/>
              <a:t>kvalitě školní práce</a:t>
            </a:r>
            <a:r>
              <a:rPr lang="cs-CZ" sz="2400" i="1" dirty="0" smtClean="0"/>
              <a:t>. </a:t>
            </a:r>
            <a:r>
              <a:rPr lang="cs-CZ" sz="2400" dirty="0" smtClean="0"/>
              <a:t>(</a:t>
            </a:r>
            <a:r>
              <a:rPr lang="cs-CZ" sz="2400" dirty="0"/>
              <a:t>Slavík, 1999, s. 15)</a:t>
            </a:r>
          </a:p>
          <a:p>
            <a:pPr marL="533400" indent="-533400" algn="ctr" fontAlgn="auto">
              <a:spcAft>
                <a:spcPts val="0"/>
              </a:spcAft>
              <a:buFont typeface="Arial" charset="0"/>
              <a:buNone/>
              <a:defRPr/>
            </a:pPr>
            <a:endParaRPr lang="cs-CZ" sz="2400" dirty="0" smtClean="0">
              <a:solidFill>
                <a:schemeClr val="tx1">
                  <a:lumMod val="75000"/>
                  <a:lumOff val="25000"/>
                </a:schemeClr>
              </a:solidFill>
            </a:endParaRPr>
          </a:p>
          <a:p>
            <a:pPr fontAlgn="auto">
              <a:spcAft>
                <a:spcPts val="0"/>
              </a:spcAft>
              <a:buFont typeface="Arial" charset="0"/>
              <a:buChar char="•"/>
              <a:defRPr/>
            </a:pPr>
            <a:endParaRPr lang="cs-CZ" dirty="0">
              <a:solidFill>
                <a:schemeClr val="tx1">
                  <a:lumMod val="75000"/>
                  <a:lumOff val="25000"/>
                </a:schemeClr>
              </a:solidFill>
            </a:endParaRPr>
          </a:p>
        </p:txBody>
      </p:sp>
      <p:pic>
        <p:nvPicPr>
          <p:cNvPr id="4" name="Obrázek 3" descr="hodnocen.gif"/>
          <p:cNvPicPr>
            <a:picLocks noChangeAspect="1"/>
          </p:cNvPicPr>
          <p:nvPr/>
        </p:nvPicPr>
        <p:blipFill>
          <a:blip r:embed="rId3" cstate="print"/>
          <a:stretch>
            <a:fillRect/>
          </a:stretch>
        </p:blipFill>
        <p:spPr>
          <a:xfrm>
            <a:off x="2267744" y="3573016"/>
            <a:ext cx="3272814" cy="2265793"/>
          </a:xfrm>
          <a:prstGeom prst="rect">
            <a:avLst/>
          </a:prstGeom>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lgn="ctr"/>
            <a:r>
              <a:rPr lang="cs-CZ" b="1" dirty="0">
                <a:latin typeface="Calibri" charset="0"/>
                <a:ea typeface="ＭＳ Ｐゴシック" charset="0"/>
                <a:cs typeface="ＭＳ Ｐゴシック" charset="0"/>
              </a:rPr>
              <a:t>Techniky pro odpovídání všech žáků najednou</a:t>
            </a:r>
            <a:endParaRPr lang="cs-CZ" dirty="0"/>
          </a:p>
        </p:txBody>
      </p:sp>
      <p:sp>
        <p:nvSpPr>
          <p:cNvPr id="3" name="Zástupný symbol pro obsah 2"/>
          <p:cNvSpPr>
            <a:spLocks noGrp="1"/>
          </p:cNvSpPr>
          <p:nvPr>
            <p:ph idx="1"/>
          </p:nvPr>
        </p:nvSpPr>
        <p:spPr>
          <a:xfrm>
            <a:off x="609600" y="1930400"/>
            <a:ext cx="6348413" cy="4111625"/>
          </a:xfrm>
        </p:spPr>
        <p:txBody>
          <a:bodyPr/>
          <a:lstStyle/>
          <a:p>
            <a:pPr lvl="1">
              <a:buNone/>
            </a:pPr>
            <a:r>
              <a:rPr lang="cs-CZ" sz="2800" dirty="0">
                <a:latin typeface="Trebuchet MS" panose="020B0603020202020204" pitchFamily="34" charset="0"/>
                <a:ea typeface="ＭＳ Ｐゴシック" charset="0"/>
              </a:rPr>
              <a:t>Hlášení těch, co vědí. </a:t>
            </a:r>
          </a:p>
          <a:p>
            <a:pPr lvl="1">
              <a:buNone/>
            </a:pPr>
            <a:r>
              <a:rPr lang="cs-CZ" sz="2800" i="1" dirty="0">
                <a:solidFill>
                  <a:schemeClr val="accent1">
                    <a:lumMod val="75000"/>
                  </a:schemeClr>
                </a:solidFill>
                <a:latin typeface="Trebuchet MS" panose="020B0603020202020204" pitchFamily="34" charset="0"/>
                <a:ea typeface="ＭＳ Ｐゴシック" charset="0"/>
              </a:rPr>
              <a:t>Jaké to má výhody a nevýhody? </a:t>
            </a:r>
            <a:endParaRPr lang="cs-CZ" dirty="0"/>
          </a:p>
        </p:txBody>
      </p:sp>
      <p:sp>
        <p:nvSpPr>
          <p:cNvPr id="4" name="AutoShape 2" descr="Výsledek obrázku pro studenti se hlásí"/>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pic>
        <p:nvPicPr>
          <p:cNvPr id="5" name="Obrázek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7582" y="3657644"/>
            <a:ext cx="4032448" cy="3200356"/>
          </a:xfrm>
          <a:prstGeom prst="rect">
            <a:avLst/>
          </a:prstGeom>
        </p:spPr>
      </p:pic>
    </p:spTree>
    <p:extLst>
      <p:ext uri="{BB962C8B-B14F-4D97-AF65-F5344CB8AC3E}">
        <p14:creationId xmlns:p14="http://schemas.microsoft.com/office/powerpoint/2010/main" val="329654402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11219"/>
            <a:ext cx="6348413" cy="1320800"/>
          </a:xfrm>
        </p:spPr>
        <p:txBody>
          <a:bodyPr>
            <a:normAutofit/>
          </a:bodyPr>
          <a:lstStyle/>
          <a:p>
            <a:pPr algn="ctr"/>
            <a:r>
              <a:rPr lang="cs-CZ" b="1" dirty="0">
                <a:latin typeface="Calibri" charset="0"/>
                <a:ea typeface="ＭＳ Ｐゴシック" charset="0"/>
                <a:cs typeface="ＭＳ Ｐゴシック" charset="0"/>
              </a:rPr>
              <a:t>Techniky pro odpovídání všech žáků najednou</a:t>
            </a:r>
            <a:endParaRPr lang="cs-CZ" b="1" dirty="0"/>
          </a:p>
        </p:txBody>
      </p:sp>
      <p:sp>
        <p:nvSpPr>
          <p:cNvPr id="3" name="Zástupný symbol pro obsah 2"/>
          <p:cNvSpPr>
            <a:spLocks noGrp="1"/>
          </p:cNvSpPr>
          <p:nvPr>
            <p:ph idx="1"/>
          </p:nvPr>
        </p:nvSpPr>
        <p:spPr>
          <a:xfrm>
            <a:off x="0" y="1332019"/>
            <a:ext cx="7668344" cy="5525981"/>
          </a:xfrm>
        </p:spPr>
        <p:txBody>
          <a:bodyPr>
            <a:normAutofit fontScale="47500" lnSpcReduction="20000"/>
          </a:bodyPr>
          <a:lstStyle/>
          <a:p>
            <a:pPr lvl="1">
              <a:buNone/>
            </a:pPr>
            <a:endParaRPr lang="cs-CZ" sz="6000" dirty="0">
              <a:latin typeface="Trebuchet MS" panose="020B0603020202020204" pitchFamily="34" charset="0"/>
              <a:ea typeface="ＭＳ Ｐゴシック" charset="0"/>
            </a:endParaRPr>
          </a:p>
          <a:p>
            <a:pPr lvl="1">
              <a:buNone/>
            </a:pPr>
            <a:r>
              <a:rPr lang="cs-CZ" sz="6000" dirty="0">
                <a:latin typeface="Trebuchet MS" panose="020B0603020202020204" pitchFamily="34" charset="0"/>
                <a:ea typeface="ＭＳ Ｐゴシック" charset="0"/>
              </a:rPr>
              <a:t>SIGNÁLY </a:t>
            </a:r>
          </a:p>
          <a:p>
            <a:pPr lvl="1" algn="just"/>
            <a:r>
              <a:rPr lang="cs-CZ" sz="6000" dirty="0">
                <a:latin typeface="Trebuchet MS" panose="020B0603020202020204" pitchFamily="34" charset="0"/>
                <a:ea typeface="ＭＳ Ｐゴシック" charset="0"/>
              </a:rPr>
              <a:t>palec dolů = ne, nahoru = ano (případně vodorovně ani ano, ani ne); </a:t>
            </a:r>
          </a:p>
          <a:p>
            <a:pPr lvl="1" algn="just"/>
            <a:r>
              <a:rPr lang="cs-CZ" sz="6000" i="1" dirty="0">
                <a:solidFill>
                  <a:schemeClr val="accent1">
                    <a:lumMod val="75000"/>
                  </a:schemeClr>
                </a:solidFill>
                <a:latin typeface="Trebuchet MS" panose="020B0603020202020204" pitchFamily="34" charset="0"/>
                <a:ea typeface="ＭＳ Ｐゴシック" charset="0"/>
              </a:rPr>
              <a:t>Příklad: Doplňte číslici! Je to správně? </a:t>
            </a:r>
          </a:p>
          <a:p>
            <a:pPr marL="457200" lvl="1" indent="0" algn="just">
              <a:buNone/>
            </a:pPr>
            <a:endParaRPr lang="cs-CZ" sz="6000" dirty="0">
              <a:latin typeface="Trebuchet MS" panose="020B0603020202020204" pitchFamily="34" charset="0"/>
              <a:ea typeface="ＭＳ Ｐゴシック" charset="0"/>
            </a:endParaRPr>
          </a:p>
          <a:p>
            <a:pPr lvl="1" algn="just"/>
            <a:r>
              <a:rPr lang="cs-CZ" sz="6000" dirty="0">
                <a:latin typeface="Trebuchet MS" panose="020B0603020202020204" pitchFamily="34" charset="0"/>
                <a:ea typeface="ＭＳ Ｐゴシック" charset="0"/>
              </a:rPr>
              <a:t>počet prstů od nuly do pěti pro míru porozumění </a:t>
            </a:r>
          </a:p>
          <a:p>
            <a:pPr lvl="1"/>
            <a:endParaRPr lang="cs-CZ" sz="4500" dirty="0">
              <a:latin typeface="Trebuchet MS" panose="020B0603020202020204" pitchFamily="34" charset="0"/>
              <a:ea typeface="ＭＳ Ｐゴシック" charset="0"/>
            </a:endParaRPr>
          </a:p>
          <a:p>
            <a:pPr lvl="1">
              <a:buNone/>
            </a:pPr>
            <a:r>
              <a:rPr lang="cs-CZ" sz="4500" dirty="0">
                <a:latin typeface="Trebuchet MS" panose="020B0603020202020204" pitchFamily="34" charset="0"/>
                <a:ea typeface="ＭＳ Ｐゴシック" charset="0"/>
              </a:rPr>
              <a:t> </a:t>
            </a:r>
          </a:p>
          <a:p>
            <a:pPr lvl="1"/>
            <a:endParaRPr lang="cs-CZ" sz="2400" dirty="0">
              <a:latin typeface="Calibri" charset="0"/>
              <a:ea typeface="ＭＳ Ｐゴシック" charset="0"/>
            </a:endParaRPr>
          </a:p>
        </p:txBody>
      </p:sp>
    </p:spTree>
    <p:extLst>
      <p:ext uri="{BB962C8B-B14F-4D97-AF65-F5344CB8AC3E}">
        <p14:creationId xmlns:p14="http://schemas.microsoft.com/office/powerpoint/2010/main" val="3358465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 calcmode="lin" valueType="num">
                                      <p:cBhvr additive="base">
                                        <p:cTn id="1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 calcmode="lin" valueType="num">
                                      <p:cBhvr additive="base">
                                        <p:cTn id="1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3" end="3"/>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 calcmode="lin" valueType="num">
                                      <p:cBhvr additive="base">
                                        <p:cTn id="1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5" end="5"/>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anim calcmode="lin" valueType="num">
                                      <p:cBhvr additive="base">
                                        <p:cTn id="23"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Nadpis 1"/>
          <p:cNvSpPr>
            <a:spLocks noGrp="1"/>
          </p:cNvSpPr>
          <p:nvPr>
            <p:ph type="title"/>
          </p:nvPr>
        </p:nvSpPr>
        <p:spPr>
          <a:xfrm>
            <a:off x="395537" y="548680"/>
            <a:ext cx="6515493" cy="936104"/>
          </a:xfrm>
        </p:spPr>
        <p:txBody>
          <a:bodyPr>
            <a:normAutofit/>
          </a:bodyPr>
          <a:lstStyle/>
          <a:p>
            <a:r>
              <a:rPr lang="cs-CZ" b="1" dirty="0"/>
              <a:t>Karty s odpověďmi ABCD</a:t>
            </a:r>
          </a:p>
        </p:txBody>
      </p:sp>
      <p:sp>
        <p:nvSpPr>
          <p:cNvPr id="3" name="Zástupný symbol pro obsah 2"/>
          <p:cNvSpPr>
            <a:spLocks noGrp="1"/>
          </p:cNvSpPr>
          <p:nvPr>
            <p:ph idx="1"/>
          </p:nvPr>
        </p:nvSpPr>
        <p:spPr>
          <a:xfrm>
            <a:off x="179512" y="1484784"/>
            <a:ext cx="7416824" cy="5373216"/>
          </a:xfrm>
        </p:spPr>
        <p:txBody>
          <a:bodyPr rtlCol="0">
            <a:normAutofit/>
          </a:bodyPr>
          <a:lstStyle/>
          <a:p>
            <a:pPr marL="0" indent="0" fontAlgn="auto">
              <a:spcAft>
                <a:spcPts val="0"/>
              </a:spcAft>
              <a:buNone/>
              <a:defRPr/>
            </a:pPr>
            <a:r>
              <a:rPr lang="cs-CZ" sz="2400" dirty="0">
                <a:solidFill>
                  <a:schemeClr val="tx1">
                    <a:lumMod val="75000"/>
                    <a:lumOff val="25000"/>
                  </a:schemeClr>
                </a:solidFill>
              </a:rPr>
              <a:t>Příklad:</a:t>
            </a:r>
          </a:p>
          <a:p>
            <a:pPr>
              <a:defRPr/>
            </a:pPr>
            <a:r>
              <a:rPr lang="cs-CZ" sz="2400" i="1" dirty="0">
                <a:solidFill>
                  <a:schemeClr val="tx1"/>
                </a:solidFill>
              </a:rPr>
              <a:t>Do sklenice vody jsou přidány kostky ledu. Co se stane s hladinou vody, když kostky ledu roztají?</a:t>
            </a:r>
          </a:p>
          <a:p>
            <a:pPr fontAlgn="auto">
              <a:spcAft>
                <a:spcPts val="0"/>
              </a:spcAft>
              <a:buNone/>
              <a:defRPr/>
            </a:pPr>
            <a:r>
              <a:rPr lang="cs-CZ" sz="2400" dirty="0">
                <a:solidFill>
                  <a:schemeClr val="tx1"/>
                </a:solidFill>
              </a:rPr>
              <a:t>A) Hladina vody klesne.</a:t>
            </a:r>
          </a:p>
          <a:p>
            <a:pPr fontAlgn="auto">
              <a:spcAft>
                <a:spcPts val="0"/>
              </a:spcAft>
              <a:buNone/>
              <a:defRPr/>
            </a:pPr>
            <a:r>
              <a:rPr lang="cs-CZ" sz="2400" dirty="0">
                <a:solidFill>
                  <a:schemeClr val="tx1"/>
                </a:solidFill>
              </a:rPr>
              <a:t>B) Hladina vody zůstane stejná.</a:t>
            </a:r>
          </a:p>
          <a:p>
            <a:pPr fontAlgn="auto">
              <a:spcAft>
                <a:spcPts val="0"/>
              </a:spcAft>
              <a:buNone/>
              <a:defRPr/>
            </a:pPr>
            <a:r>
              <a:rPr lang="cs-CZ" sz="2400" dirty="0">
                <a:solidFill>
                  <a:schemeClr val="tx1"/>
                </a:solidFill>
              </a:rPr>
              <a:t>C) Hladina vody se zvedne.</a:t>
            </a:r>
          </a:p>
          <a:p>
            <a:pPr fontAlgn="auto">
              <a:spcAft>
                <a:spcPts val="0"/>
              </a:spcAft>
              <a:buNone/>
              <a:defRPr/>
            </a:pPr>
            <a:r>
              <a:rPr lang="cs-CZ" sz="2400" dirty="0">
                <a:solidFill>
                  <a:schemeClr val="tx1"/>
                </a:solidFill>
              </a:rPr>
              <a:t>D) Pro spolehlivou odpověď je potřeba více informací.</a:t>
            </a:r>
          </a:p>
          <a:p>
            <a:pPr fontAlgn="auto">
              <a:spcAft>
                <a:spcPts val="0"/>
              </a:spcAft>
              <a:buNone/>
              <a:defRPr/>
            </a:pPr>
            <a:endParaRPr lang="cs-CZ" sz="2000" dirty="0">
              <a:solidFill>
                <a:schemeClr val="accent1">
                  <a:lumMod val="75000"/>
                </a:schemeClr>
              </a:solidFill>
            </a:endParaRPr>
          </a:p>
          <a:p>
            <a:pPr fontAlgn="auto">
              <a:spcAft>
                <a:spcPts val="0"/>
              </a:spcAft>
              <a:buNone/>
              <a:defRPr/>
            </a:pPr>
            <a:endParaRPr lang="cs-CZ" sz="2000" dirty="0">
              <a:solidFill>
                <a:schemeClr val="accent1">
                  <a:lumMod val="75000"/>
                </a:schemeClr>
              </a:solidFill>
            </a:endParaRPr>
          </a:p>
          <a:p>
            <a:pPr fontAlgn="auto">
              <a:spcAft>
                <a:spcPts val="0"/>
              </a:spcAft>
              <a:buNone/>
              <a:defRPr/>
            </a:pPr>
            <a:endParaRPr lang="cs-CZ" sz="2000" i="1" dirty="0">
              <a:solidFill>
                <a:schemeClr val="accent1">
                  <a:lumMod val="75000"/>
                </a:schemeClr>
              </a:solidFill>
            </a:endParaRPr>
          </a:p>
          <a:p>
            <a:pPr fontAlgn="auto">
              <a:spcAft>
                <a:spcPts val="0"/>
              </a:spcAft>
              <a:buFont typeface="Wingdings" pitchFamily="2" charset="2"/>
              <a:buChar char="q"/>
              <a:defRPr/>
            </a:pPr>
            <a:endParaRPr lang="cs-CZ" sz="2000" i="1" dirty="0">
              <a:solidFill>
                <a:schemeClr val="accent1">
                  <a:lumMod val="75000"/>
                </a:schemeClr>
              </a:solidFill>
            </a:endParaRPr>
          </a:p>
          <a:p>
            <a:pPr fontAlgn="auto">
              <a:spcAft>
                <a:spcPts val="0"/>
              </a:spcAft>
              <a:buFont typeface="Wingdings 3" charset="2"/>
              <a:buChar char=""/>
              <a:defRPr/>
            </a:pPr>
            <a:endParaRPr lang="cs-CZ" dirty="0">
              <a:solidFill>
                <a:schemeClr val="tx1">
                  <a:lumMod val="75000"/>
                  <a:lumOff val="25000"/>
                </a:schemeClr>
              </a:solidFill>
            </a:endParaRPr>
          </a:p>
        </p:txBody>
      </p:sp>
      <p:sp>
        <p:nvSpPr>
          <p:cNvPr id="5" name="Obdélník 4"/>
          <p:cNvSpPr/>
          <p:nvPr/>
        </p:nvSpPr>
        <p:spPr>
          <a:xfrm>
            <a:off x="1673516" y="5443603"/>
            <a:ext cx="898870" cy="923330"/>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cs-CZ" sz="5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a:t>
            </a:r>
          </a:p>
        </p:txBody>
      </p:sp>
      <p:sp>
        <p:nvSpPr>
          <p:cNvPr id="6" name="Obdélník 5"/>
          <p:cNvSpPr/>
          <p:nvPr/>
        </p:nvSpPr>
        <p:spPr>
          <a:xfrm>
            <a:off x="2989054" y="5441497"/>
            <a:ext cx="898870" cy="923330"/>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cs-CZ" sz="5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B</a:t>
            </a:r>
          </a:p>
        </p:txBody>
      </p:sp>
      <p:sp>
        <p:nvSpPr>
          <p:cNvPr id="7" name="Obdélník 6"/>
          <p:cNvSpPr/>
          <p:nvPr/>
        </p:nvSpPr>
        <p:spPr>
          <a:xfrm>
            <a:off x="4066390" y="5439391"/>
            <a:ext cx="898870" cy="923330"/>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cs-CZ" sz="5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C</a:t>
            </a:r>
          </a:p>
        </p:txBody>
      </p:sp>
      <p:sp>
        <p:nvSpPr>
          <p:cNvPr id="8" name="Obdélník 7"/>
          <p:cNvSpPr/>
          <p:nvPr/>
        </p:nvSpPr>
        <p:spPr>
          <a:xfrm>
            <a:off x="5292695" y="5439391"/>
            <a:ext cx="898870" cy="923330"/>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cs-CZ" sz="5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a:t>
            </a:r>
          </a:p>
        </p:txBody>
      </p:sp>
    </p:spTree>
    <p:extLst>
      <p:ext uri="{BB962C8B-B14F-4D97-AF65-F5344CB8AC3E}">
        <p14:creationId xmlns:p14="http://schemas.microsoft.com/office/powerpoint/2010/main" val="87003962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Nadpis 1"/>
          <p:cNvSpPr>
            <a:spLocks noGrp="1"/>
          </p:cNvSpPr>
          <p:nvPr>
            <p:ph type="title"/>
          </p:nvPr>
        </p:nvSpPr>
        <p:spPr>
          <a:xfrm>
            <a:off x="6350" y="188640"/>
            <a:ext cx="6346825" cy="1320800"/>
          </a:xfrm>
        </p:spPr>
        <p:txBody>
          <a:bodyPr/>
          <a:lstStyle/>
          <a:p>
            <a:r>
              <a:rPr lang="cs-CZ" dirty="0"/>
              <a:t>Karty s odpověďmi </a:t>
            </a:r>
            <a:br>
              <a:rPr lang="cs-CZ" dirty="0"/>
            </a:br>
            <a:r>
              <a:rPr lang="cs-CZ" dirty="0"/>
              <a:t>(Response </a:t>
            </a:r>
            <a:r>
              <a:rPr lang="cs-CZ" dirty="0" err="1"/>
              <a:t>cards</a:t>
            </a:r>
            <a:r>
              <a:rPr lang="cs-CZ" dirty="0"/>
              <a:t>)</a:t>
            </a:r>
          </a:p>
        </p:txBody>
      </p:sp>
      <p:sp>
        <p:nvSpPr>
          <p:cNvPr id="67587" name="Zástupný symbol pro obsah 2"/>
          <p:cNvSpPr>
            <a:spLocks noGrp="1"/>
          </p:cNvSpPr>
          <p:nvPr>
            <p:ph idx="1"/>
          </p:nvPr>
        </p:nvSpPr>
        <p:spPr>
          <a:xfrm>
            <a:off x="0" y="1700213"/>
            <a:ext cx="4932363" cy="5400675"/>
          </a:xfrm>
        </p:spPr>
        <p:txBody>
          <a:bodyPr/>
          <a:lstStyle/>
          <a:p>
            <a:pPr algn="just"/>
            <a:r>
              <a:rPr lang="cs-CZ" sz="2000" dirty="0"/>
              <a:t>Mohou mít nejrůznější podobu. Každý žák si vytvoří karty, na nichž budou na obou stranách odpovědi, např. </a:t>
            </a:r>
            <a:r>
              <a:rPr lang="cs-CZ" sz="2000" i="1" dirty="0"/>
              <a:t>Souhlasím – Nesouhlasím, Rozumím – Nechápu; Vím – Nevím; Plus – Mínus</a:t>
            </a:r>
            <a:r>
              <a:rPr lang="cs-CZ" sz="2000" dirty="0"/>
              <a:t> apod. </a:t>
            </a:r>
          </a:p>
          <a:p>
            <a:pPr algn="just"/>
            <a:r>
              <a:rPr lang="cs-CZ" sz="2000" dirty="0"/>
              <a:t>Když učitel položí otázku, žák beze slov zvedne příslušnou kartu. </a:t>
            </a:r>
          </a:p>
          <a:p>
            <a:pPr algn="just"/>
            <a:r>
              <a:rPr lang="cs-CZ" sz="2000" dirty="0"/>
              <a:t>Pro přehlednost lze využít barevné provedení karet pro lepší orientaci vyučujícího. </a:t>
            </a:r>
          </a:p>
          <a:p>
            <a:pPr algn="just"/>
            <a:r>
              <a:rPr lang="cs-CZ" sz="2000" dirty="0"/>
              <a:t>Při kladení otázek je potřeba dodržet tzv. „</a:t>
            </a:r>
            <a:r>
              <a:rPr lang="cs-CZ" sz="2000" dirty="0" err="1"/>
              <a:t>wait</a:t>
            </a:r>
            <a:r>
              <a:rPr lang="cs-CZ" sz="2000" dirty="0"/>
              <a:t> </a:t>
            </a:r>
            <a:r>
              <a:rPr lang="cs-CZ" sz="2000" dirty="0" err="1"/>
              <a:t>time</a:t>
            </a:r>
            <a:r>
              <a:rPr lang="cs-CZ" sz="2000" dirty="0"/>
              <a:t>“ (tj. vyčkat 3-5 vteřin).  </a:t>
            </a:r>
          </a:p>
          <a:p>
            <a:endParaRPr lang="cs-CZ" dirty="0"/>
          </a:p>
        </p:txBody>
      </p:sp>
      <p:pic>
        <p:nvPicPr>
          <p:cNvPr id="67588" name="Picture 2" descr="https://encrypted-tbn2.gstatic.com/images?q=tbn:ANd9GcTzkF1bX1MoC64X9uKVZHPWmtGnB1O_LsBtSNEZNLWkwRvO_8lnKKXVRlo"/>
          <p:cNvPicPr>
            <a:picLocks noChangeAspect="1" noChangeArrowheads="1"/>
          </p:cNvPicPr>
          <p:nvPr/>
        </p:nvPicPr>
        <p:blipFill>
          <a:blip r:embed="rId2" cstate="print"/>
          <a:srcRect/>
          <a:stretch>
            <a:fillRect/>
          </a:stretch>
        </p:blipFill>
        <p:spPr bwMode="auto">
          <a:xfrm>
            <a:off x="5148263" y="2060575"/>
            <a:ext cx="2409825" cy="3743325"/>
          </a:xfrm>
          <a:prstGeom prst="rect">
            <a:avLst/>
          </a:prstGeom>
          <a:noFill/>
          <a:ln w="9525">
            <a:noFill/>
            <a:miter lim="800000"/>
            <a:headEnd/>
            <a:tailEnd/>
          </a:ln>
        </p:spPr>
      </p:pic>
    </p:spTree>
    <p:extLst>
      <p:ext uri="{BB962C8B-B14F-4D97-AF65-F5344CB8AC3E}">
        <p14:creationId xmlns:p14="http://schemas.microsoft.com/office/powerpoint/2010/main" val="10387493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09599" y="260648"/>
            <a:ext cx="6348413" cy="1320800"/>
          </a:xfrm>
        </p:spPr>
        <p:txBody>
          <a:bodyPr>
            <a:noAutofit/>
          </a:bodyPr>
          <a:lstStyle/>
          <a:p>
            <a:pPr lvl="1" algn="ctr"/>
            <a:r>
              <a:rPr lang="cs-CZ" sz="4400" dirty="0">
                <a:ea typeface="ＭＳ Ｐゴシック" charset="0"/>
              </a:rPr>
              <a:t>Mazací (stíratelné) tabulky</a:t>
            </a:r>
            <a:br>
              <a:rPr lang="cs-CZ" sz="4400" dirty="0">
                <a:ea typeface="ＭＳ Ｐゴシック" charset="0"/>
              </a:rPr>
            </a:br>
            <a:endParaRPr lang="cs-CZ" sz="4400" dirty="0"/>
          </a:p>
        </p:txBody>
      </p:sp>
      <p:pic>
        <p:nvPicPr>
          <p:cNvPr id="4" name="Zástupný symbol pro obsah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95536" y="1772816"/>
            <a:ext cx="6192688" cy="4809654"/>
          </a:xfrm>
          <a:prstGeom prst="rect">
            <a:avLst/>
          </a:prstGeom>
        </p:spPr>
      </p:pic>
    </p:spTree>
    <p:extLst>
      <p:ext uri="{BB962C8B-B14F-4D97-AF65-F5344CB8AC3E}">
        <p14:creationId xmlns:p14="http://schemas.microsoft.com/office/powerpoint/2010/main" val="418536940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0"/>
            <a:ext cx="7486650" cy="2065338"/>
          </a:xfrm>
        </p:spPr>
        <p:txBody>
          <a:bodyPr>
            <a:normAutofit fontScale="90000"/>
          </a:bodyPr>
          <a:lstStyle/>
          <a:p>
            <a:pPr algn="ctr"/>
            <a:r>
              <a:rPr lang="cs-CZ" dirty="0"/>
              <a:t>Metoda </a:t>
            </a:r>
            <a:br>
              <a:rPr lang="cs-CZ" dirty="0"/>
            </a:br>
            <a:r>
              <a:rPr lang="cs-CZ" b="1" dirty="0"/>
              <a:t>„mysli – prober s partnerem – vyslov přede všemi“</a:t>
            </a:r>
            <a:br>
              <a:rPr lang="cs-CZ" b="1" dirty="0"/>
            </a:br>
            <a:r>
              <a:rPr lang="cs-CZ" b="1" dirty="0"/>
              <a:t>žádné ruce nahoře</a:t>
            </a:r>
            <a:endParaRPr lang="cs-CZ" dirty="0"/>
          </a:p>
        </p:txBody>
      </p:sp>
      <p:sp>
        <p:nvSpPr>
          <p:cNvPr id="3" name="Zástupný symbol pro obsah 2"/>
          <p:cNvSpPr>
            <a:spLocks noGrp="1"/>
          </p:cNvSpPr>
          <p:nvPr>
            <p:ph idx="1"/>
          </p:nvPr>
        </p:nvSpPr>
        <p:spPr>
          <a:xfrm>
            <a:off x="107504" y="2065338"/>
            <a:ext cx="6502748" cy="4792662"/>
          </a:xfrm>
        </p:spPr>
        <p:txBody>
          <a:bodyPr/>
          <a:lstStyle/>
          <a:p>
            <a:pPr algn="just" fontAlgn="auto">
              <a:spcAft>
                <a:spcPts val="0"/>
              </a:spcAft>
              <a:buFont typeface="Wingdings 3" charset="2"/>
              <a:buChar char=""/>
              <a:defRPr/>
            </a:pPr>
            <a:r>
              <a:rPr lang="cs-CZ" sz="2000" dirty="0">
                <a:solidFill>
                  <a:schemeClr val="tx1">
                    <a:lumMod val="75000"/>
                    <a:lumOff val="25000"/>
                  </a:schemeClr>
                </a:solidFill>
              </a:rPr>
              <a:t>lze využít lékařských špachtlí či tyček od zmrzlin;</a:t>
            </a:r>
          </a:p>
          <a:p>
            <a:pPr algn="just" fontAlgn="auto">
              <a:spcAft>
                <a:spcPts val="0"/>
              </a:spcAft>
              <a:buFont typeface="Wingdings 3" charset="2"/>
              <a:buChar char=""/>
              <a:defRPr/>
            </a:pPr>
            <a:r>
              <a:rPr lang="cs-CZ" sz="2000" dirty="0">
                <a:solidFill>
                  <a:schemeClr val="tx1">
                    <a:lumMod val="75000"/>
                    <a:lumOff val="25000"/>
                  </a:schemeClr>
                </a:solidFill>
              </a:rPr>
              <a:t>na každé tyčce je napsáno jméno žáka ve třídě;</a:t>
            </a:r>
          </a:p>
          <a:p>
            <a:pPr algn="just" fontAlgn="auto">
              <a:spcAft>
                <a:spcPts val="0"/>
              </a:spcAft>
              <a:buFont typeface="Wingdings 3" charset="2"/>
              <a:buChar char=""/>
              <a:defRPr/>
            </a:pPr>
            <a:r>
              <a:rPr lang="cs-CZ" sz="2000" dirty="0">
                <a:solidFill>
                  <a:schemeClr val="tx1">
                    <a:lumMod val="75000"/>
                    <a:lumOff val="25000"/>
                  </a:schemeClr>
                </a:solidFill>
              </a:rPr>
              <a:t>učitel vylosuje jméno žáka, který odpoví – ale </a:t>
            </a:r>
            <a:r>
              <a:rPr lang="cs-CZ" sz="2000" b="1" dirty="0">
                <a:solidFill>
                  <a:schemeClr val="tx1">
                    <a:lumMod val="75000"/>
                    <a:lumOff val="25000"/>
                  </a:schemeClr>
                </a:solidFill>
              </a:rPr>
              <a:t>předtím dá žákům čas prokonzultovat problém či otázku ve dvojicích</a:t>
            </a:r>
            <a:r>
              <a:rPr lang="cs-CZ" sz="2000" dirty="0">
                <a:solidFill>
                  <a:schemeClr val="tx1">
                    <a:lumMod val="75000"/>
                    <a:lumOff val="25000"/>
                  </a:schemeClr>
                </a:solidFill>
              </a:rPr>
              <a:t>;</a:t>
            </a:r>
          </a:p>
          <a:p>
            <a:pPr algn="just" fontAlgn="auto">
              <a:spcAft>
                <a:spcPts val="0"/>
              </a:spcAft>
              <a:buFont typeface="Wingdings 3" charset="2"/>
              <a:buChar char=""/>
              <a:defRPr/>
            </a:pPr>
            <a:r>
              <a:rPr lang="cs-CZ" sz="2000" dirty="0">
                <a:solidFill>
                  <a:schemeClr val="tx1">
                    <a:lumMod val="75000"/>
                    <a:lumOff val="25000"/>
                  </a:schemeClr>
                </a:solidFill>
              </a:rPr>
              <a:t>tento </a:t>
            </a:r>
            <a:r>
              <a:rPr lang="cs-CZ" sz="2000" b="1" dirty="0">
                <a:solidFill>
                  <a:schemeClr val="tx1">
                    <a:lumMod val="75000"/>
                    <a:lumOff val="25000"/>
                  </a:schemeClr>
                </a:solidFill>
              </a:rPr>
              <a:t>los</a:t>
            </a:r>
            <a:r>
              <a:rPr lang="cs-CZ" sz="2000" dirty="0">
                <a:solidFill>
                  <a:schemeClr val="tx1">
                    <a:lumMod val="75000"/>
                    <a:lumOff val="25000"/>
                  </a:schemeClr>
                </a:solidFill>
              </a:rPr>
              <a:t> zajišťuje náhodnost výběru a motivuje žáky k pozornosti a účasti na výuce</a:t>
            </a:r>
          </a:p>
          <a:p>
            <a:pPr marL="0" indent="0" fontAlgn="auto">
              <a:spcAft>
                <a:spcPts val="0"/>
              </a:spcAft>
              <a:buNone/>
              <a:defRPr/>
            </a:pPr>
            <a:endParaRPr lang="cs-CZ" sz="2000" b="1" i="1" dirty="0">
              <a:solidFill>
                <a:schemeClr val="accent1">
                  <a:lumMod val="75000"/>
                </a:schemeClr>
              </a:solidFill>
            </a:endParaRPr>
          </a:p>
          <a:p>
            <a:pPr marL="0" indent="0" fontAlgn="auto">
              <a:spcAft>
                <a:spcPts val="0"/>
              </a:spcAft>
              <a:buNone/>
              <a:defRPr/>
            </a:pPr>
            <a:endParaRPr lang="cs-CZ" sz="2000" b="1" i="1" dirty="0">
              <a:solidFill>
                <a:schemeClr val="accent1">
                  <a:lumMod val="75000"/>
                </a:schemeClr>
              </a:solidFill>
            </a:endParaRPr>
          </a:p>
          <a:p>
            <a:pPr marL="0" indent="0" fontAlgn="auto">
              <a:spcAft>
                <a:spcPts val="0"/>
              </a:spcAft>
              <a:buNone/>
              <a:defRPr/>
            </a:pPr>
            <a:r>
              <a:rPr lang="cs-CZ" sz="2000" b="1" i="1" dirty="0">
                <a:solidFill>
                  <a:schemeClr val="accent1">
                    <a:lumMod val="75000"/>
                  </a:schemeClr>
                </a:solidFill>
              </a:rPr>
              <a:t>Co se tím žáci učí? Které typy žáků by mohly mít s touto technikou problém?</a:t>
            </a:r>
            <a:endParaRPr lang="cs-CZ" sz="2000" b="1" dirty="0">
              <a:solidFill>
                <a:schemeClr val="accent1">
                  <a:lumMod val="75000"/>
                </a:schemeClr>
              </a:solidFill>
            </a:endParaRPr>
          </a:p>
          <a:p>
            <a:pPr marL="514350" indent="-514350">
              <a:buFont typeface="+mj-lt"/>
              <a:buAutoNum type="arabicPeriod"/>
            </a:pPr>
            <a:endParaRPr lang="cs-CZ" dirty="0"/>
          </a:p>
          <a:p>
            <a:pPr marL="514350" indent="-514350">
              <a:buFont typeface="+mj-lt"/>
              <a:buAutoNum type="arabicPeriod"/>
            </a:pPr>
            <a:endParaRPr lang="cs-CZ" dirty="0"/>
          </a:p>
        </p:txBody>
      </p:sp>
      <p:pic>
        <p:nvPicPr>
          <p:cNvPr id="4" name="Obrázek 3" descr="no hands up.png"/>
          <p:cNvPicPr>
            <a:picLocks noChangeAspect="1" noChangeArrowheads="1"/>
          </p:cNvPicPr>
          <p:nvPr/>
        </p:nvPicPr>
        <p:blipFill>
          <a:blip r:embed="rId2" cstate="print"/>
          <a:srcRect/>
          <a:stretch>
            <a:fillRect/>
          </a:stretch>
        </p:blipFill>
        <p:spPr bwMode="auto">
          <a:xfrm>
            <a:off x="7486650" y="0"/>
            <a:ext cx="1657350" cy="2065338"/>
          </a:xfrm>
          <a:prstGeom prst="rect">
            <a:avLst/>
          </a:prstGeom>
          <a:noFill/>
          <a:ln w="9525">
            <a:noFill/>
            <a:miter lim="800000"/>
            <a:headEnd/>
            <a:tailEnd/>
          </a:ln>
        </p:spPr>
      </p:pic>
      <p:pic>
        <p:nvPicPr>
          <p:cNvPr id="5" name="Obráze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10252" y="2492896"/>
            <a:ext cx="2448094" cy="2423114"/>
          </a:xfrm>
          <a:prstGeom prst="rect">
            <a:avLst/>
          </a:prstGeom>
        </p:spPr>
      </p:pic>
    </p:spTree>
    <p:extLst>
      <p:ext uri="{BB962C8B-B14F-4D97-AF65-F5344CB8AC3E}">
        <p14:creationId xmlns:p14="http://schemas.microsoft.com/office/powerpoint/2010/main" val="344589412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107504" y="260648"/>
            <a:ext cx="6984776" cy="6768752"/>
          </a:xfrm>
        </p:spPr>
        <p:txBody>
          <a:bodyPr/>
          <a:lstStyle/>
          <a:p>
            <a:pPr marL="0" indent="0" algn="ctr">
              <a:buNone/>
              <a:defRPr/>
            </a:pPr>
            <a:r>
              <a:rPr lang="cs-CZ" sz="3200" b="1" dirty="0">
                <a:solidFill>
                  <a:schemeClr val="accent1">
                    <a:lumMod val="75000"/>
                  </a:schemeClr>
                </a:solidFill>
              </a:rPr>
              <a:t>Osvědčené techniky </a:t>
            </a:r>
          </a:p>
          <a:p>
            <a:pPr marL="0" indent="0" algn="ctr">
              <a:buNone/>
              <a:defRPr/>
            </a:pPr>
            <a:r>
              <a:rPr lang="cs-CZ" sz="3200" b="1" dirty="0">
                <a:solidFill>
                  <a:schemeClr val="accent1">
                    <a:lumMod val="75000"/>
                  </a:schemeClr>
                </a:solidFill>
              </a:rPr>
              <a:t>při kladení otázek </a:t>
            </a:r>
          </a:p>
          <a:p>
            <a:pPr algn="ctr">
              <a:defRPr/>
            </a:pPr>
            <a:endParaRPr lang="cs-CZ" sz="2800" b="1" dirty="0"/>
          </a:p>
          <a:p>
            <a:pPr algn="ctr">
              <a:defRPr/>
            </a:pPr>
            <a:r>
              <a:rPr lang="cs-CZ" sz="2800" b="1" dirty="0"/>
              <a:t>1.</a:t>
            </a:r>
            <a:r>
              <a:rPr lang="cs-CZ" sz="2800" dirty="0"/>
              <a:t> </a:t>
            </a:r>
            <a:r>
              <a:rPr lang="cs-CZ" sz="2800" b="1" dirty="0"/>
              <a:t>Dávat otázky vyššího řádu</a:t>
            </a:r>
            <a:r>
              <a:rPr lang="cs-CZ" sz="2800" dirty="0"/>
              <a:t> – dávat méně otázek, ale promyšlených; chtít od svých žáků promyšlené odpovědi.</a:t>
            </a:r>
          </a:p>
          <a:p>
            <a:pPr algn="ctr">
              <a:defRPr/>
            </a:pPr>
            <a:endParaRPr lang="cs-CZ" sz="2800" b="1" dirty="0"/>
          </a:p>
          <a:p>
            <a:pPr algn="ctr">
              <a:defRPr/>
            </a:pPr>
            <a:r>
              <a:rPr lang="cs-CZ" sz="2800" b="1" dirty="0"/>
              <a:t>2.</a:t>
            </a:r>
            <a:r>
              <a:rPr lang="cs-CZ" sz="2800" dirty="0"/>
              <a:t> </a:t>
            </a:r>
            <a:r>
              <a:rPr lang="cs-CZ" sz="2800" b="1" dirty="0"/>
              <a:t>Po položení otázky vyčkat alespoň tři vteřiny (</a:t>
            </a:r>
            <a:r>
              <a:rPr lang="cs-CZ" sz="2800" b="1" dirty="0" err="1"/>
              <a:t>wait</a:t>
            </a:r>
            <a:r>
              <a:rPr lang="cs-CZ" sz="2800" b="1" dirty="0"/>
              <a:t> </a:t>
            </a:r>
            <a:r>
              <a:rPr lang="cs-CZ" sz="2800" b="1" dirty="0" err="1"/>
              <a:t>time</a:t>
            </a:r>
            <a:r>
              <a:rPr lang="cs-CZ" sz="2800" b="1" dirty="0"/>
              <a:t>)</a:t>
            </a:r>
            <a:r>
              <a:rPr lang="cs-CZ" sz="2800" dirty="0"/>
              <a:t> - tím dopřejeme žákům čas na přemýšlení a formulaci promyšlené odpovědi.</a:t>
            </a:r>
          </a:p>
          <a:p>
            <a:endParaRPr lang="cs-CZ" dirty="0"/>
          </a:p>
        </p:txBody>
      </p:sp>
    </p:spTree>
    <p:extLst>
      <p:ext uri="{BB962C8B-B14F-4D97-AF65-F5344CB8AC3E}">
        <p14:creationId xmlns:p14="http://schemas.microsoft.com/office/powerpoint/2010/main" val="159298520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332D602-3119-403D-B249-7CE1DB7BBC3D}"/>
              </a:ext>
            </a:extLst>
          </p:cNvPr>
          <p:cNvSpPr>
            <a:spLocks noGrp="1"/>
          </p:cNvSpPr>
          <p:nvPr>
            <p:ph type="ctrTitle"/>
          </p:nvPr>
        </p:nvSpPr>
        <p:spPr/>
        <p:txBody>
          <a:bodyPr/>
          <a:lstStyle/>
          <a:p>
            <a:r>
              <a:rPr lang="cs-CZ" sz="4000" dirty="0"/>
              <a:t>Poskytujeme písemnou zpětnou vazbu</a:t>
            </a:r>
          </a:p>
        </p:txBody>
      </p:sp>
      <p:sp>
        <p:nvSpPr>
          <p:cNvPr id="3" name="Podnadpis 2">
            <a:extLst>
              <a:ext uri="{FF2B5EF4-FFF2-40B4-BE49-F238E27FC236}">
                <a16:creationId xmlns:a16="http://schemas.microsoft.com/office/drawing/2014/main" id="{0B1A7A8D-4EDF-40A8-8C9F-C6646A783724}"/>
              </a:ext>
            </a:extLst>
          </p:cNvPr>
          <p:cNvSpPr>
            <a:spLocks noGrp="1"/>
          </p:cNvSpPr>
          <p:nvPr>
            <p:ph type="subTitle" idx="1"/>
          </p:nvPr>
        </p:nvSpPr>
        <p:spPr/>
        <p:txBody>
          <a:bodyPr/>
          <a:lstStyle/>
          <a:p>
            <a:endParaRPr lang="cs-CZ"/>
          </a:p>
        </p:txBody>
      </p:sp>
    </p:spTree>
    <p:extLst>
      <p:ext uri="{BB962C8B-B14F-4D97-AF65-F5344CB8AC3E}">
        <p14:creationId xmlns:p14="http://schemas.microsoft.com/office/powerpoint/2010/main" val="345890094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33834"/>
            <a:ext cx="6348413" cy="1320800"/>
          </a:xfrm>
        </p:spPr>
        <p:txBody>
          <a:bodyPr/>
          <a:lstStyle/>
          <a:p>
            <a:pPr algn="ctr"/>
            <a:r>
              <a:rPr lang="cs-CZ" b="1" dirty="0"/>
              <a:t>Úkol</a:t>
            </a:r>
          </a:p>
        </p:txBody>
      </p:sp>
      <p:sp>
        <p:nvSpPr>
          <p:cNvPr id="3" name="Zástupný symbol pro obsah 2"/>
          <p:cNvSpPr>
            <a:spLocks noGrp="1"/>
          </p:cNvSpPr>
          <p:nvPr>
            <p:ph idx="1"/>
          </p:nvPr>
        </p:nvSpPr>
        <p:spPr>
          <a:xfrm>
            <a:off x="179512" y="1124744"/>
            <a:ext cx="6984776" cy="5733256"/>
          </a:xfrm>
        </p:spPr>
        <p:txBody>
          <a:bodyPr>
            <a:normAutofit/>
          </a:bodyPr>
          <a:lstStyle/>
          <a:p>
            <a:pPr>
              <a:buFontTx/>
              <a:buChar char="-"/>
            </a:pPr>
            <a:r>
              <a:rPr lang="cs-CZ" sz="2400" dirty="0">
                <a:solidFill>
                  <a:schemeClr val="tx1"/>
                </a:solidFill>
              </a:rPr>
              <a:t>Představte si </a:t>
            </a:r>
            <a:r>
              <a:rPr lang="cs-CZ" sz="2400" dirty="0" smtClean="0">
                <a:solidFill>
                  <a:schemeClr val="tx1"/>
                </a:solidFill>
              </a:rPr>
              <a:t>žáka</a:t>
            </a:r>
            <a:r>
              <a:rPr lang="cs-CZ" sz="2400" dirty="0">
                <a:solidFill>
                  <a:schemeClr val="tx1"/>
                </a:solidFill>
              </a:rPr>
              <a:t>, Honzu, trémistu, který si připraví prezentaci na téma, které ho baví, a podaří se mu dodržet čas, udržovat oční kontakt, mluvit poutavě a se zájmem, obsahově bez problému. Jen si nervózně žmoulá kapesník v ruce.</a:t>
            </a:r>
          </a:p>
          <a:p>
            <a:pPr>
              <a:buFontTx/>
              <a:buChar char="-"/>
            </a:pPr>
            <a:endParaRPr lang="cs-CZ" sz="2400" b="1" dirty="0">
              <a:solidFill>
                <a:schemeClr val="accent1">
                  <a:lumMod val="75000"/>
                </a:schemeClr>
              </a:solidFill>
            </a:endParaRPr>
          </a:p>
          <a:p>
            <a:pPr marL="0" indent="0">
              <a:buNone/>
            </a:pPr>
            <a:r>
              <a:rPr lang="cs-CZ" sz="2400" i="1" dirty="0">
                <a:solidFill>
                  <a:schemeClr val="accent1">
                    <a:lumMod val="75000"/>
                  </a:schemeClr>
                </a:solidFill>
              </a:rPr>
              <a:t>Zformulujte </a:t>
            </a:r>
            <a:r>
              <a:rPr lang="cs-CZ" sz="2400" i="1" dirty="0" smtClean="0">
                <a:solidFill>
                  <a:schemeClr val="accent1">
                    <a:lumMod val="75000"/>
                  </a:schemeClr>
                </a:solidFill>
              </a:rPr>
              <a:t>Honzovi </a:t>
            </a:r>
            <a:r>
              <a:rPr lang="cs-CZ" sz="2400" i="1" dirty="0">
                <a:solidFill>
                  <a:schemeClr val="accent1">
                    <a:lumMod val="75000"/>
                  </a:schemeClr>
                </a:solidFill>
              </a:rPr>
              <a:t>písemně zpětnou vazbu </a:t>
            </a:r>
          </a:p>
          <a:p>
            <a:pPr marL="0" indent="0">
              <a:buNone/>
            </a:pPr>
            <a:r>
              <a:rPr lang="cs-CZ" sz="2400" i="1" dirty="0">
                <a:solidFill>
                  <a:schemeClr val="accent1">
                    <a:lumMod val="75000"/>
                  </a:schemeClr>
                </a:solidFill>
              </a:rPr>
              <a:t>k jeho výkonu.</a:t>
            </a:r>
            <a:endParaRPr lang="cs-CZ" i="1" dirty="0"/>
          </a:p>
          <a:p>
            <a:pPr>
              <a:buNone/>
            </a:pPr>
            <a:endParaRPr lang="cs-CZ" sz="1800" dirty="0"/>
          </a:p>
          <a:p>
            <a:endParaRPr lang="cs-CZ" dirty="0"/>
          </a:p>
        </p:txBody>
      </p:sp>
    </p:spTree>
    <p:extLst>
      <p:ext uri="{BB962C8B-B14F-4D97-AF65-F5344CB8AC3E}">
        <p14:creationId xmlns:p14="http://schemas.microsoft.com/office/powerpoint/2010/main" val="8260205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a:extLst>
              <a:ext uri="{FF2B5EF4-FFF2-40B4-BE49-F238E27FC236}">
                <a16:creationId xmlns:a16="http://schemas.microsoft.com/office/drawing/2014/main" id="{B569113B-7C42-427F-AED3-C2E2BBEB5D31}"/>
              </a:ext>
            </a:extLst>
          </p:cNvPr>
          <p:cNvSpPr>
            <a:spLocks noGrp="1"/>
          </p:cNvSpPr>
          <p:nvPr>
            <p:ph idx="1"/>
          </p:nvPr>
        </p:nvSpPr>
        <p:spPr>
          <a:xfrm>
            <a:off x="609599" y="1052736"/>
            <a:ext cx="6347714" cy="4988627"/>
          </a:xfrm>
        </p:spPr>
        <p:txBody>
          <a:bodyPr/>
          <a:lstStyle/>
          <a:p>
            <a:r>
              <a:rPr lang="cs-CZ" sz="2400" i="1" dirty="0">
                <a:solidFill>
                  <a:schemeClr val="accent2">
                    <a:lumMod val="75000"/>
                  </a:schemeClr>
                </a:solidFill>
              </a:rPr>
              <a:t>Jak se Vám dařilo zformulovat zpětnou vazbu?</a:t>
            </a:r>
          </a:p>
          <a:p>
            <a:r>
              <a:rPr lang="cs-CZ" sz="2400" i="1" dirty="0">
                <a:solidFill>
                  <a:schemeClr val="accent2">
                    <a:lumMod val="75000"/>
                  </a:schemeClr>
                </a:solidFill>
              </a:rPr>
              <a:t>Co pro Vás bylo obtížné?</a:t>
            </a:r>
          </a:p>
          <a:p>
            <a:r>
              <a:rPr lang="cs-CZ" sz="2400" i="1" dirty="0">
                <a:solidFill>
                  <a:schemeClr val="accent2">
                    <a:lumMod val="75000"/>
                  </a:schemeClr>
                </a:solidFill>
              </a:rPr>
              <a:t>Co by Vám pomohlo k tomu, abyste dokázali lépe formulovat písemnou zpětnou vazbu?</a:t>
            </a:r>
          </a:p>
          <a:p>
            <a:endParaRPr lang="cs-CZ" dirty="0"/>
          </a:p>
        </p:txBody>
      </p:sp>
    </p:spTree>
    <p:extLst>
      <p:ext uri="{BB962C8B-B14F-4D97-AF65-F5344CB8AC3E}">
        <p14:creationId xmlns:p14="http://schemas.microsoft.com/office/powerpoint/2010/main" val="2387284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lstStyle/>
          <a:p>
            <a:pPr algn="ctr"/>
            <a:r>
              <a:rPr lang="cs-CZ" dirty="0" smtClean="0"/>
              <a:t>Formy školního hodnocení</a:t>
            </a:r>
            <a:endParaRPr lang="cs-CZ" dirty="0"/>
          </a:p>
        </p:txBody>
      </p:sp>
    </p:spTree>
    <p:extLst>
      <p:ext uri="{BB962C8B-B14F-4D97-AF65-F5344CB8AC3E}">
        <p14:creationId xmlns:p14="http://schemas.microsoft.com/office/powerpoint/2010/main" val="1571317316"/>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CBD1936-C64F-426A-B5C7-8AAF04AAF4FA}"/>
              </a:ext>
            </a:extLst>
          </p:cNvPr>
          <p:cNvSpPr>
            <a:spLocks noGrp="1"/>
          </p:cNvSpPr>
          <p:nvPr>
            <p:ph type="title"/>
          </p:nvPr>
        </p:nvSpPr>
        <p:spPr/>
        <p:txBody>
          <a:bodyPr/>
          <a:lstStyle/>
          <a:p>
            <a:r>
              <a:rPr lang="cs-CZ" dirty="0"/>
              <a:t>Příklad zpětné vazby…</a:t>
            </a:r>
          </a:p>
        </p:txBody>
      </p:sp>
      <p:sp>
        <p:nvSpPr>
          <p:cNvPr id="3" name="Zástupný symbol pro obsah 2">
            <a:extLst>
              <a:ext uri="{FF2B5EF4-FFF2-40B4-BE49-F238E27FC236}">
                <a16:creationId xmlns:a16="http://schemas.microsoft.com/office/drawing/2014/main" id="{7C8444D1-50D0-4E7E-8592-FBC98515A908}"/>
              </a:ext>
            </a:extLst>
          </p:cNvPr>
          <p:cNvSpPr>
            <a:spLocks noGrp="1"/>
          </p:cNvSpPr>
          <p:nvPr>
            <p:ph idx="1"/>
          </p:nvPr>
        </p:nvSpPr>
        <p:spPr>
          <a:xfrm>
            <a:off x="609599" y="1772816"/>
            <a:ext cx="6347714" cy="4896544"/>
          </a:xfrm>
        </p:spPr>
        <p:txBody>
          <a:bodyPr>
            <a:normAutofit/>
          </a:bodyPr>
          <a:lstStyle/>
          <a:p>
            <a:pPr marL="0" indent="0">
              <a:buNone/>
            </a:pPr>
            <a:r>
              <a:rPr lang="cs-CZ" sz="2400" dirty="0"/>
              <a:t>Milý Honzo,</a:t>
            </a:r>
          </a:p>
          <a:p>
            <a:pPr marL="0" indent="0">
              <a:buNone/>
            </a:pPr>
            <a:r>
              <a:rPr lang="cs-CZ" sz="2400" dirty="0"/>
              <a:t>vidím, že ses na dnešní prezentaci opravdu připravil. Bylo zjevné, že téma Tě bavilo a dokázal jsi o něm poutavě vyprávět.</a:t>
            </a:r>
          </a:p>
          <a:p>
            <a:pPr marL="0" indent="0">
              <a:buNone/>
            </a:pPr>
            <a:r>
              <a:rPr lang="cs-CZ" sz="2400" dirty="0"/>
              <a:t>Oceňuji, že jsi dodržel stanovený čas a udržoval se spolužáky oční kontakt.</a:t>
            </a:r>
          </a:p>
          <a:p>
            <a:pPr marL="0" indent="0">
              <a:buNone/>
            </a:pPr>
            <a:r>
              <a:rPr lang="cs-CZ" sz="2400" dirty="0" smtClean="0"/>
              <a:t>Co </a:t>
            </a:r>
            <a:r>
              <a:rPr lang="cs-CZ" sz="2400" dirty="0"/>
              <a:t>myslíš, že by Ti pomohlo, abys byl příště méně nervózní</a:t>
            </a:r>
            <a:r>
              <a:rPr lang="cs-CZ" sz="2400" dirty="0" smtClean="0"/>
              <a:t>?</a:t>
            </a:r>
          </a:p>
          <a:p>
            <a:pPr marL="0" indent="0">
              <a:buNone/>
            </a:pPr>
            <a:r>
              <a:rPr lang="cs-CZ" sz="2400" dirty="0" smtClean="0"/>
              <a:t>Děkuji Ti za Tvou důkladnou přípravu a přeji mnoho dalších inspirativních témat k vyprávění.</a:t>
            </a:r>
            <a:endParaRPr lang="cs-CZ" sz="2400" dirty="0"/>
          </a:p>
          <a:p>
            <a:endParaRPr lang="cs-CZ" dirty="0"/>
          </a:p>
        </p:txBody>
      </p:sp>
    </p:spTree>
    <p:extLst>
      <p:ext uri="{BB962C8B-B14F-4D97-AF65-F5344CB8AC3E}">
        <p14:creationId xmlns:p14="http://schemas.microsoft.com/office/powerpoint/2010/main" val="122176327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395536" y="1412776"/>
            <a:ext cx="6408712" cy="4312821"/>
          </a:xfrm>
        </p:spPr>
        <p:txBody>
          <a:bodyPr>
            <a:normAutofit/>
          </a:bodyPr>
          <a:lstStyle/>
          <a:p>
            <a:pPr marL="0" indent="0" algn="ctr">
              <a:buNone/>
            </a:pPr>
            <a:r>
              <a:rPr lang="cs-CZ" sz="2800" dirty="0">
                <a:solidFill>
                  <a:schemeClr val="tx1"/>
                </a:solidFill>
              </a:rPr>
              <a:t>Pouze kvalitní zpětná vazba vede k pozitivním výsledkům, ze kterých profituje nejen žák, ale i učitel či jeho spolužáci. </a:t>
            </a:r>
          </a:p>
          <a:p>
            <a:pPr marL="0" indent="0" algn="ctr">
              <a:buNone/>
            </a:pPr>
            <a:endParaRPr lang="cs-CZ" sz="2800" dirty="0">
              <a:solidFill>
                <a:schemeClr val="tx1"/>
              </a:solidFill>
            </a:endParaRPr>
          </a:p>
          <a:p>
            <a:pPr marL="0" indent="0" algn="ctr">
              <a:buNone/>
            </a:pPr>
            <a:r>
              <a:rPr lang="cs-CZ" sz="2800" i="1" dirty="0">
                <a:solidFill>
                  <a:schemeClr val="tx1"/>
                </a:solidFill>
              </a:rPr>
              <a:t>Jak by měla kvalitní zpětná vazba vypadat?</a:t>
            </a:r>
          </a:p>
        </p:txBody>
      </p:sp>
    </p:spTree>
    <p:extLst>
      <p:ext uri="{BB962C8B-B14F-4D97-AF65-F5344CB8AC3E}">
        <p14:creationId xmlns:p14="http://schemas.microsoft.com/office/powerpoint/2010/main" val="346481341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Nadpis 1"/>
          <p:cNvSpPr>
            <a:spLocks noGrp="1"/>
          </p:cNvSpPr>
          <p:nvPr>
            <p:ph type="title"/>
          </p:nvPr>
        </p:nvSpPr>
        <p:spPr>
          <a:xfrm>
            <a:off x="323850" y="20638"/>
            <a:ext cx="6346825" cy="1320800"/>
          </a:xfrm>
        </p:spPr>
        <p:txBody>
          <a:bodyPr/>
          <a:lstStyle/>
          <a:p>
            <a:r>
              <a:rPr lang="cs-CZ" dirty="0"/>
              <a:t>Kvalitní zpětná vazba (ZV) I</a:t>
            </a:r>
          </a:p>
        </p:txBody>
      </p:sp>
      <p:sp>
        <p:nvSpPr>
          <p:cNvPr id="63491" name="Zástupný symbol pro obsah 2"/>
          <p:cNvSpPr>
            <a:spLocks noGrp="1"/>
          </p:cNvSpPr>
          <p:nvPr>
            <p:ph idx="1"/>
          </p:nvPr>
        </p:nvSpPr>
        <p:spPr>
          <a:xfrm>
            <a:off x="-108520" y="836613"/>
            <a:ext cx="7848872" cy="6021387"/>
          </a:xfrm>
        </p:spPr>
        <p:txBody>
          <a:bodyPr>
            <a:normAutofit fontScale="92500" lnSpcReduction="20000"/>
          </a:bodyPr>
          <a:lstStyle/>
          <a:p>
            <a:pPr algn="just">
              <a:buFont typeface="Wingdings" pitchFamily="2" charset="2"/>
              <a:buChar char="q"/>
            </a:pPr>
            <a:r>
              <a:rPr lang="cs-CZ" sz="2400" b="1" dirty="0"/>
              <a:t>okamžitá či včasná </a:t>
            </a:r>
            <a:r>
              <a:rPr lang="cs-CZ" sz="2400" dirty="0"/>
              <a:t>(měla by bezprostředně navazovat na žákův výkon);</a:t>
            </a:r>
          </a:p>
          <a:p>
            <a:pPr algn="just">
              <a:buFont typeface="Wingdings" pitchFamily="2" charset="2"/>
              <a:buChar char="q"/>
            </a:pPr>
            <a:r>
              <a:rPr lang="cs-CZ" sz="2400" b="1" dirty="0"/>
              <a:t>žákům srozumitelná</a:t>
            </a:r>
            <a:r>
              <a:rPr lang="cs-CZ" sz="2400" dirty="0"/>
              <a:t> (podána pro žáky srozumitelným jazykem);</a:t>
            </a:r>
          </a:p>
          <a:p>
            <a:pPr algn="just">
              <a:buFont typeface="Wingdings" pitchFamily="2" charset="2"/>
              <a:buChar char="q"/>
            </a:pPr>
            <a:r>
              <a:rPr lang="cs-CZ" sz="2400" dirty="0"/>
              <a:t>použití </a:t>
            </a:r>
            <a:r>
              <a:rPr lang="cs-CZ" sz="2400" b="1" dirty="0"/>
              <a:t>popisného jazyka</a:t>
            </a:r>
            <a:r>
              <a:rPr lang="cs-CZ" sz="2400" dirty="0"/>
              <a:t>;</a:t>
            </a:r>
          </a:p>
          <a:p>
            <a:pPr algn="just">
              <a:buFont typeface="Wingdings" pitchFamily="2" charset="2"/>
              <a:buChar char="q"/>
            </a:pPr>
            <a:r>
              <a:rPr lang="cs-CZ" sz="2400" b="1" dirty="0"/>
              <a:t>cílená </a:t>
            </a:r>
            <a:r>
              <a:rPr lang="cs-CZ" sz="2400" dirty="0"/>
              <a:t>(v souladu s předem stanovenými cíli výuky a kritérii hodnocení);</a:t>
            </a:r>
          </a:p>
          <a:p>
            <a:pPr algn="just">
              <a:buFont typeface="Wingdings" pitchFamily="2" charset="2"/>
              <a:buChar char="q"/>
            </a:pPr>
            <a:r>
              <a:rPr lang="cs-CZ" sz="2400" b="1" dirty="0"/>
              <a:t>konkrétní</a:t>
            </a:r>
            <a:r>
              <a:rPr lang="cs-CZ" sz="2400" dirty="0"/>
              <a:t> (všechny komentáře podpořeny konkrétními příklady, nikoli vágními komentáři typu </a:t>
            </a:r>
            <a:r>
              <a:rPr lang="cs-CZ" sz="2400" i="1" dirty="0"/>
              <a:t>pěkné;</a:t>
            </a:r>
            <a:r>
              <a:rPr lang="cs-CZ" sz="2400" dirty="0"/>
              <a:t> </a:t>
            </a:r>
            <a:r>
              <a:rPr lang="cs-CZ" sz="2400" i="1" dirty="0"/>
              <a:t>přeformuluj odstavec</a:t>
            </a:r>
            <a:r>
              <a:rPr lang="cs-CZ" sz="2400" dirty="0"/>
              <a:t>);</a:t>
            </a:r>
          </a:p>
          <a:p>
            <a:pPr algn="just">
              <a:buFont typeface="Wingdings" pitchFamily="2" charset="2"/>
              <a:buChar char="q"/>
            </a:pPr>
            <a:r>
              <a:rPr lang="cs-CZ" sz="2400" b="1" dirty="0"/>
              <a:t>vhodně načasovaná </a:t>
            </a:r>
            <a:r>
              <a:rPr lang="cs-CZ" sz="2400" dirty="0"/>
              <a:t>(příliš častá a korektivní ZV může v žácích budit dojem, že za své učení nenesou zodpovědnost a vede to k závislosti na externích vodítkách a práci druhých; naopak řídká ZV může v žácích vyvolávat pocit bezradnosti a snižovat jejich motivaci v práci).</a:t>
            </a:r>
          </a:p>
          <a:p>
            <a:pPr algn="just">
              <a:buFont typeface="Wingdings" pitchFamily="2" charset="2"/>
              <a:buChar char="q"/>
            </a:pPr>
            <a:r>
              <a:rPr lang="cs-CZ" sz="2400" dirty="0"/>
              <a:t>Má pomoci žákům </a:t>
            </a:r>
            <a:r>
              <a:rPr lang="cs-CZ" sz="2400" b="1" dirty="0"/>
              <a:t>překlenout mezeru mezi současným a cílovým stavem poznání</a:t>
            </a:r>
            <a:r>
              <a:rPr lang="cs-CZ" sz="2400" dirty="0"/>
              <a:t>.</a:t>
            </a:r>
          </a:p>
        </p:txBody>
      </p:sp>
    </p:spTree>
    <p:extLst>
      <p:ext uri="{BB962C8B-B14F-4D97-AF65-F5344CB8AC3E}">
        <p14:creationId xmlns:p14="http://schemas.microsoft.com/office/powerpoint/2010/main" val="180997457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32405"/>
            <a:ext cx="9144000" cy="1450757"/>
          </a:xfrm>
        </p:spPr>
        <p:txBody>
          <a:bodyPr/>
          <a:lstStyle/>
          <a:p>
            <a:pPr algn="ctr"/>
            <a:r>
              <a:rPr lang="cs-CZ" dirty="0" smtClean="0"/>
              <a:t>Pravidla pro poskytování </a:t>
            </a:r>
            <a:br>
              <a:rPr lang="cs-CZ" dirty="0" smtClean="0"/>
            </a:br>
            <a:r>
              <a:rPr lang="cs-CZ" dirty="0" smtClean="0"/>
              <a:t>zpětné vazby II</a:t>
            </a:r>
            <a:endParaRPr lang="cs-CZ" dirty="0"/>
          </a:p>
        </p:txBody>
      </p:sp>
      <p:sp>
        <p:nvSpPr>
          <p:cNvPr id="3" name="Zástupný symbol pro obsah 2"/>
          <p:cNvSpPr>
            <a:spLocks noGrp="1"/>
          </p:cNvSpPr>
          <p:nvPr>
            <p:ph idx="1"/>
          </p:nvPr>
        </p:nvSpPr>
        <p:spPr>
          <a:xfrm>
            <a:off x="251520" y="1483162"/>
            <a:ext cx="7128792" cy="5688632"/>
          </a:xfrm>
        </p:spPr>
        <p:txBody>
          <a:bodyPr>
            <a:normAutofit lnSpcReduction="10000"/>
          </a:bodyPr>
          <a:lstStyle/>
          <a:p>
            <a:pPr marL="457200" indent="-457200" algn="just">
              <a:buAutoNum type="alphaLcParenR"/>
            </a:pPr>
            <a:r>
              <a:rPr lang="cs-CZ" sz="2400" dirty="0" smtClean="0"/>
              <a:t>specifikace </a:t>
            </a:r>
            <a:r>
              <a:rPr lang="cs-CZ" sz="2400" dirty="0"/>
              <a:t>a ocenění dobrých prvků v práci žáka; </a:t>
            </a:r>
            <a:endParaRPr lang="cs-CZ" sz="2400" dirty="0" smtClean="0"/>
          </a:p>
          <a:p>
            <a:pPr marL="457200" indent="-457200" algn="just">
              <a:buAutoNum type="alphaLcParenR"/>
            </a:pPr>
            <a:r>
              <a:rPr lang="cs-CZ" sz="2400" dirty="0" smtClean="0"/>
              <a:t>konstatování </a:t>
            </a:r>
            <a:r>
              <a:rPr lang="cs-CZ" sz="2400" dirty="0"/>
              <a:t>toho, co je třeba ještě zlepšit, nebo kde je potřeba více práce, a to ve formě doporučení. </a:t>
            </a:r>
            <a:endParaRPr lang="cs-CZ" sz="2400" dirty="0" smtClean="0"/>
          </a:p>
          <a:p>
            <a:pPr marL="0" indent="0" algn="just">
              <a:buNone/>
            </a:pPr>
            <a:r>
              <a:rPr lang="cs-CZ" sz="2400" dirty="0" err="1" smtClean="0"/>
              <a:t>Brinková</a:t>
            </a:r>
            <a:r>
              <a:rPr lang="cs-CZ" sz="2400" dirty="0" smtClean="0"/>
              <a:t> </a:t>
            </a:r>
            <a:r>
              <a:rPr lang="cs-CZ" sz="2400" dirty="0"/>
              <a:t>(1993) doporučuje negativní zpětnou vazbu formou doporučení vnořit mezi pozitivní zpětné vazby (efekt sendviče). </a:t>
            </a:r>
            <a:endParaRPr lang="cs-CZ" sz="2400" dirty="0" smtClean="0"/>
          </a:p>
          <a:p>
            <a:pPr marL="0" indent="0" algn="just">
              <a:buNone/>
            </a:pPr>
            <a:r>
              <a:rPr lang="cs-CZ" sz="2400" dirty="0" smtClean="0"/>
              <a:t>Při </a:t>
            </a:r>
            <a:r>
              <a:rPr lang="cs-CZ" sz="2400" dirty="0"/>
              <a:t>podávání </a:t>
            </a:r>
            <a:r>
              <a:rPr lang="cs-CZ" sz="2400" b="1" dirty="0"/>
              <a:t>pozitivní zpětné vazby </a:t>
            </a:r>
            <a:r>
              <a:rPr lang="cs-CZ" sz="2400" dirty="0" smtClean="0"/>
              <a:t>se ve výzkumech osvědčilo hovořit </a:t>
            </a:r>
            <a:r>
              <a:rPr lang="cs-CZ" sz="2400" dirty="0"/>
              <a:t>k žákům ve </a:t>
            </a:r>
            <a:r>
              <a:rPr lang="cs-CZ" sz="2400" b="1" dirty="0"/>
              <a:t>2. osobě </a:t>
            </a:r>
            <a:r>
              <a:rPr lang="cs-CZ" sz="2400" dirty="0"/>
              <a:t>(např. </a:t>
            </a:r>
            <a:r>
              <a:rPr lang="cs-CZ" sz="2400" i="1" dirty="0"/>
              <a:t>Dařilo se ti iniciovat odpovědi ve skupinové diskuzi</a:t>
            </a:r>
            <a:r>
              <a:rPr lang="cs-CZ" sz="2400" dirty="0"/>
              <a:t>), v případě podávání </a:t>
            </a:r>
            <a:r>
              <a:rPr lang="cs-CZ" sz="2400" b="1" dirty="0"/>
              <a:t>negativní zpětné vazby v 1</a:t>
            </a:r>
            <a:r>
              <a:rPr lang="cs-CZ" sz="2400" b="1" dirty="0" smtClean="0"/>
              <a:t>., ve 3</a:t>
            </a:r>
            <a:r>
              <a:rPr lang="cs-CZ" sz="2400" b="1" dirty="0"/>
              <a:t>. osobě či formou otázky </a:t>
            </a:r>
            <a:r>
              <a:rPr lang="cs-CZ" sz="2400" i="1" dirty="0"/>
              <a:t>(Mohli bychom se příště zaměřit na pokládání otevřených otázek</a:t>
            </a:r>
            <a:r>
              <a:rPr lang="cs-CZ" sz="2400" dirty="0" smtClean="0"/>
              <a:t>).</a:t>
            </a:r>
            <a:r>
              <a:rPr lang="cs-CZ" dirty="0"/>
              <a:t> </a:t>
            </a:r>
          </a:p>
        </p:txBody>
      </p:sp>
    </p:spTree>
    <p:extLst>
      <p:ext uri="{BB962C8B-B14F-4D97-AF65-F5344CB8AC3E}">
        <p14:creationId xmlns:p14="http://schemas.microsoft.com/office/powerpoint/2010/main" val="2047464449"/>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B7B6C69-880B-4ABA-8EBB-186BB70B32E2}"/>
              </a:ext>
            </a:extLst>
          </p:cNvPr>
          <p:cNvSpPr>
            <a:spLocks noGrp="1"/>
          </p:cNvSpPr>
          <p:nvPr>
            <p:ph type="title"/>
          </p:nvPr>
        </p:nvSpPr>
        <p:spPr/>
        <p:txBody>
          <a:bodyPr/>
          <a:lstStyle/>
          <a:p>
            <a:pPr algn="ctr"/>
            <a:r>
              <a:rPr lang="cs-CZ" b="1" dirty="0"/>
              <a:t>Popisný vs. posuzující jazyk Jaký ano, jaký ne?</a:t>
            </a:r>
            <a:endParaRPr lang="cs-CZ" dirty="0"/>
          </a:p>
        </p:txBody>
      </p:sp>
      <p:sp>
        <p:nvSpPr>
          <p:cNvPr id="3" name="Zástupný symbol pro obsah 2">
            <a:extLst>
              <a:ext uri="{FF2B5EF4-FFF2-40B4-BE49-F238E27FC236}">
                <a16:creationId xmlns:a16="http://schemas.microsoft.com/office/drawing/2014/main" id="{CCF06C25-7B60-4FC2-8A33-DE7EAF606098}"/>
              </a:ext>
            </a:extLst>
          </p:cNvPr>
          <p:cNvSpPr>
            <a:spLocks noGrp="1"/>
          </p:cNvSpPr>
          <p:nvPr>
            <p:ph idx="1"/>
          </p:nvPr>
        </p:nvSpPr>
        <p:spPr>
          <a:xfrm>
            <a:off x="323528" y="2132856"/>
            <a:ext cx="6887389" cy="4521127"/>
          </a:xfrm>
        </p:spPr>
        <p:txBody>
          <a:bodyPr>
            <a:normAutofit/>
          </a:bodyPr>
          <a:lstStyle/>
          <a:p>
            <a:pPr algn="just"/>
            <a:r>
              <a:rPr lang="cs-CZ" dirty="0"/>
              <a:t>Co se dozvídají žákyně z těchto výroků:</a:t>
            </a:r>
            <a:endParaRPr lang="cs-CZ" i="1" dirty="0"/>
          </a:p>
          <a:p>
            <a:pPr algn="ctr" fontAlgn="auto">
              <a:spcAft>
                <a:spcPts val="0"/>
              </a:spcAft>
              <a:buFont typeface="Wingdings 3" charset="2"/>
              <a:buNone/>
              <a:defRPr/>
            </a:pPr>
            <a:r>
              <a:rPr lang="cs-CZ" i="1" dirty="0">
                <a:solidFill>
                  <a:srgbClr val="0033CC"/>
                </a:solidFill>
              </a:rPr>
              <a:t> </a:t>
            </a:r>
          </a:p>
          <a:p>
            <a:pPr algn="ctr" fontAlgn="auto">
              <a:spcAft>
                <a:spcPts val="0"/>
              </a:spcAft>
              <a:buFont typeface="Wingdings 3" charset="2"/>
              <a:buNone/>
              <a:defRPr/>
            </a:pPr>
            <a:r>
              <a:rPr lang="cs-CZ" i="1" dirty="0">
                <a:solidFill>
                  <a:srgbClr val="0033CC"/>
                </a:solidFill>
              </a:rPr>
              <a:t>Jsi velice nadaná  žákyně, sebejistá, výborná čtenářka. Tvoje práce je na čistou jedničku!</a:t>
            </a:r>
          </a:p>
          <a:p>
            <a:pPr algn="ctr" fontAlgn="auto">
              <a:spcAft>
                <a:spcPts val="0"/>
              </a:spcAft>
              <a:buFont typeface="Wingdings 3" charset="2"/>
              <a:buNone/>
              <a:defRPr/>
            </a:pPr>
            <a:endParaRPr lang="cs-CZ" i="1" dirty="0">
              <a:solidFill>
                <a:srgbClr val="00B0F0"/>
              </a:solidFill>
            </a:endParaRPr>
          </a:p>
          <a:p>
            <a:pPr algn="ctr" fontAlgn="auto">
              <a:spcAft>
                <a:spcPts val="0"/>
              </a:spcAft>
              <a:buFont typeface="Wingdings 3" charset="2"/>
              <a:buNone/>
              <a:defRPr/>
            </a:pPr>
            <a:r>
              <a:rPr lang="cs-CZ" i="1" dirty="0">
                <a:solidFill>
                  <a:srgbClr val="EE02CC"/>
                </a:solidFill>
              </a:rPr>
              <a:t>Eliško, </a:t>
            </a:r>
          </a:p>
          <a:p>
            <a:pPr algn="ctr">
              <a:buNone/>
              <a:defRPr/>
            </a:pPr>
            <a:r>
              <a:rPr lang="cs-CZ" i="1" dirty="0">
                <a:solidFill>
                  <a:srgbClr val="EE02CC"/>
                </a:solidFill>
              </a:rPr>
              <a:t>Tvoje úvaha o ideální knize je dobře strukturována, postupně se věnuješ jednotlivým znakům ideální knihy, v závěru vše shrneš. Líbí se mi, že jsi v rámci úvahy pokládáš závažné otázky. Zvaž, zda by práci neprospěly ještě konkrétními příklady. </a:t>
            </a:r>
          </a:p>
          <a:p>
            <a:pPr algn="ctr">
              <a:buNone/>
              <a:defRPr/>
            </a:pPr>
            <a:r>
              <a:rPr lang="cs-CZ" i="1" dirty="0">
                <a:solidFill>
                  <a:srgbClr val="EE02CC"/>
                </a:solidFill>
              </a:rPr>
              <a:t>Celkově považuji Tvou úvahu za velmi zdařilou.</a:t>
            </a:r>
          </a:p>
          <a:p>
            <a:endParaRPr lang="cs-CZ" dirty="0"/>
          </a:p>
        </p:txBody>
      </p:sp>
    </p:spTree>
    <p:extLst>
      <p:ext uri="{BB962C8B-B14F-4D97-AF65-F5344CB8AC3E}">
        <p14:creationId xmlns:p14="http://schemas.microsoft.com/office/powerpoint/2010/main" val="207428684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Nadpis 1"/>
          <p:cNvSpPr>
            <a:spLocks noGrp="1"/>
          </p:cNvSpPr>
          <p:nvPr>
            <p:ph type="title"/>
          </p:nvPr>
        </p:nvSpPr>
        <p:spPr>
          <a:xfrm>
            <a:off x="395536" y="692696"/>
            <a:ext cx="6348412" cy="949325"/>
          </a:xfrm>
        </p:spPr>
        <p:txBody>
          <a:bodyPr>
            <a:normAutofit fontScale="90000"/>
          </a:bodyPr>
          <a:lstStyle/>
          <a:p>
            <a:pPr algn="ctr"/>
            <a:r>
              <a:rPr lang="cs-CZ" b="1" dirty="0"/>
              <a:t>Popisný vs. posuzující jazyk Jaký ano, jaký ne?</a:t>
            </a:r>
          </a:p>
        </p:txBody>
      </p:sp>
      <p:sp>
        <p:nvSpPr>
          <p:cNvPr id="3" name="Zástupný symbol pro obsah 2"/>
          <p:cNvSpPr>
            <a:spLocks noGrp="1"/>
          </p:cNvSpPr>
          <p:nvPr>
            <p:ph idx="1"/>
          </p:nvPr>
        </p:nvSpPr>
        <p:spPr>
          <a:xfrm>
            <a:off x="0" y="2420888"/>
            <a:ext cx="7524328" cy="4437113"/>
          </a:xfrm>
        </p:spPr>
        <p:txBody>
          <a:bodyPr rtlCol="0">
            <a:normAutofit/>
          </a:bodyPr>
          <a:lstStyle/>
          <a:p>
            <a:pPr algn="just">
              <a:lnSpc>
                <a:spcPct val="90000"/>
              </a:lnSpc>
            </a:pPr>
            <a:r>
              <a:rPr lang="cs-CZ" sz="2600" b="1" dirty="0"/>
              <a:t>popisný:</a:t>
            </a:r>
            <a:r>
              <a:rPr lang="cs-CZ" sz="2600" dirty="0"/>
              <a:t> vyjadřujeme se k žákovu </a:t>
            </a:r>
            <a:r>
              <a:rPr lang="cs-CZ" sz="2600" b="1" dirty="0"/>
              <a:t>výkon</a:t>
            </a:r>
            <a:r>
              <a:rPr lang="cs-CZ" sz="2600" dirty="0"/>
              <a:t>u, práci – opravdu popis (Popiš, co vidíš) – co nejkonkrétnější a vztahově neutrální</a:t>
            </a:r>
          </a:p>
          <a:p>
            <a:pPr algn="just">
              <a:lnSpc>
                <a:spcPct val="90000"/>
              </a:lnSpc>
            </a:pPr>
            <a:endParaRPr lang="cs-CZ" sz="2600" i="1" dirty="0"/>
          </a:p>
          <a:p>
            <a:pPr algn="just"/>
            <a:r>
              <a:rPr lang="cs-CZ" sz="2600" b="1" dirty="0"/>
              <a:t>posuzující:</a:t>
            </a:r>
            <a:r>
              <a:rPr lang="cs-CZ" sz="2600" dirty="0"/>
              <a:t> vyjadřujeme se k </a:t>
            </a:r>
            <a:r>
              <a:rPr lang="cs-CZ" sz="2600" b="1" dirty="0"/>
              <a:t>osobě</a:t>
            </a:r>
            <a:r>
              <a:rPr lang="cs-CZ" sz="2600" dirty="0"/>
              <a:t> žáka (jeho vlastnostem) </a:t>
            </a:r>
          </a:p>
          <a:p>
            <a:pPr fontAlgn="auto">
              <a:spcAft>
                <a:spcPts val="0"/>
              </a:spcAft>
              <a:buFont typeface="Wingdings 3" charset="2"/>
              <a:buChar char=""/>
              <a:defRPr/>
            </a:pPr>
            <a:endParaRPr lang="cs-CZ" dirty="0">
              <a:solidFill>
                <a:schemeClr val="tx1">
                  <a:lumMod val="75000"/>
                  <a:lumOff val="25000"/>
                </a:schemeClr>
              </a:solidFill>
            </a:endParaRPr>
          </a:p>
        </p:txBody>
      </p:sp>
    </p:spTree>
    <p:extLst>
      <p:ext uri="{BB962C8B-B14F-4D97-AF65-F5344CB8AC3E}">
        <p14:creationId xmlns:p14="http://schemas.microsoft.com/office/powerpoint/2010/main" val="165585008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0" y="116632"/>
            <a:ext cx="7524328" cy="6741368"/>
          </a:xfrm>
        </p:spPr>
        <p:txBody>
          <a:bodyPr>
            <a:normAutofit/>
          </a:bodyPr>
          <a:lstStyle/>
          <a:p>
            <a:pPr marL="0" indent="0" algn="just">
              <a:buNone/>
            </a:pPr>
            <a:r>
              <a:rPr lang="cs-CZ" sz="2800" b="1" dirty="0" smtClean="0"/>
              <a:t>Posuzující jazyk</a:t>
            </a:r>
            <a:endParaRPr lang="cs-CZ" sz="2800" b="1" dirty="0"/>
          </a:p>
          <a:p>
            <a:pPr algn="just"/>
            <a:r>
              <a:rPr lang="cs-CZ" sz="2400" b="1" dirty="0" smtClean="0">
                <a:solidFill>
                  <a:schemeClr val="tx1"/>
                </a:solidFill>
              </a:rPr>
              <a:t>Věštíme </a:t>
            </a:r>
            <a:r>
              <a:rPr lang="cs-CZ" sz="2400" b="1" dirty="0">
                <a:solidFill>
                  <a:schemeClr val="tx1"/>
                </a:solidFill>
              </a:rPr>
              <a:t>chování žáka – </a:t>
            </a:r>
            <a:r>
              <a:rPr lang="cs-CZ" sz="2400" i="1" dirty="0">
                <a:solidFill>
                  <a:schemeClr val="tx1"/>
                </a:solidFill>
              </a:rPr>
              <a:t>Udělal jsi to schválně. </a:t>
            </a:r>
            <a:r>
              <a:rPr lang="cs-CZ" sz="2400" i="1" dirty="0"/>
              <a:t>/ Romano, mám u tebe silné podezření, že jsi to nevypracovávala sama..</a:t>
            </a:r>
          </a:p>
          <a:p>
            <a:pPr algn="just"/>
            <a:r>
              <a:rPr lang="cs-CZ" sz="2400" i="1" dirty="0">
                <a:solidFill>
                  <a:schemeClr val="tx1"/>
                </a:solidFill>
              </a:rPr>
              <a:t> </a:t>
            </a:r>
            <a:r>
              <a:rPr lang="cs-CZ" sz="2400" b="1" dirty="0">
                <a:solidFill>
                  <a:schemeClr val="tx1"/>
                </a:solidFill>
              </a:rPr>
              <a:t>Dáváme nálepky – </a:t>
            </a:r>
            <a:r>
              <a:rPr lang="cs-CZ" sz="2400" i="1" dirty="0">
                <a:solidFill>
                  <a:schemeClr val="tx1"/>
                </a:solidFill>
              </a:rPr>
              <a:t>Jsi lajdák. Jsi šikulka. </a:t>
            </a:r>
          </a:p>
          <a:p>
            <a:pPr algn="just"/>
            <a:r>
              <a:rPr lang="cs-CZ" sz="2400" b="1" dirty="0">
                <a:solidFill>
                  <a:schemeClr val="tx1"/>
                </a:solidFill>
              </a:rPr>
              <a:t>Jsme agresivní, ironičtí – </a:t>
            </a:r>
            <a:r>
              <a:rPr lang="cs-CZ" sz="2400" i="1" dirty="0">
                <a:solidFill>
                  <a:schemeClr val="tx1"/>
                </a:solidFill>
              </a:rPr>
              <a:t>Aby ses nepředřel. </a:t>
            </a:r>
            <a:r>
              <a:rPr lang="cs-CZ" sz="2400" i="1" dirty="0"/>
              <a:t>/ To jsem teda zvědavá, kdy se to naučíš.</a:t>
            </a:r>
            <a:endParaRPr lang="cs-CZ" sz="2400" i="1" dirty="0">
              <a:solidFill>
                <a:schemeClr val="tx1"/>
              </a:solidFill>
            </a:endParaRPr>
          </a:p>
          <a:p>
            <a:pPr algn="just"/>
            <a:r>
              <a:rPr lang="cs-CZ" sz="2400" b="1" dirty="0">
                <a:solidFill>
                  <a:srgbClr val="FF0000"/>
                </a:solidFill>
              </a:rPr>
              <a:t>Důsledky: </a:t>
            </a:r>
            <a:r>
              <a:rPr lang="cs-CZ" sz="2400" b="1" dirty="0">
                <a:solidFill>
                  <a:schemeClr val="tx1"/>
                </a:solidFill>
              </a:rPr>
              <a:t>Golem-efekt: </a:t>
            </a:r>
            <a:r>
              <a:rPr lang="cs-CZ" sz="2400" dirty="0">
                <a:solidFill>
                  <a:schemeClr val="tx1"/>
                </a:solidFill>
              </a:rPr>
              <a:t>U získá o Ž negativní dojem (že se Ž nemá možnost zlepšit v prospěchu ani chování), U se chová k Ž odmítavě, kritizuje ho. Ž rezignuje a začne se zhoršovat.  </a:t>
            </a:r>
          </a:p>
          <a:p>
            <a:pPr algn="just"/>
            <a:endParaRPr lang="cs-CZ" sz="2400" dirty="0">
              <a:solidFill>
                <a:schemeClr val="accent2">
                  <a:lumMod val="75000"/>
                </a:schemeClr>
              </a:solidFill>
            </a:endParaRPr>
          </a:p>
          <a:p>
            <a:pPr marL="0" indent="0">
              <a:buNone/>
            </a:pPr>
            <a:endParaRPr lang="cs-CZ" sz="2000" dirty="0"/>
          </a:p>
          <a:p>
            <a:pPr marL="0" indent="0">
              <a:buNone/>
            </a:pPr>
            <a:endParaRPr lang="cs-CZ" sz="2000" dirty="0"/>
          </a:p>
          <a:p>
            <a:endParaRPr lang="cs-CZ" dirty="0"/>
          </a:p>
        </p:txBody>
      </p:sp>
      <p:pic>
        <p:nvPicPr>
          <p:cNvPr id="4" name="Picture 4" descr="http://www.nase-rodina.cz/pics/articles/art_790/790_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84168" y="4437112"/>
            <a:ext cx="2157067" cy="28803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503294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93577" y="620688"/>
            <a:ext cx="7155751" cy="1320800"/>
          </a:xfrm>
        </p:spPr>
        <p:txBody>
          <a:bodyPr>
            <a:normAutofit fontScale="90000"/>
          </a:bodyPr>
          <a:lstStyle/>
          <a:p>
            <a:r>
              <a:rPr lang="cs-CZ" b="1" dirty="0"/>
              <a:t>Povzbuzování k většímu úsilí (</a:t>
            </a:r>
            <a:r>
              <a:rPr lang="cs-CZ" b="1" dirty="0" err="1"/>
              <a:t>reinforcement</a:t>
            </a:r>
            <a:r>
              <a:rPr lang="cs-CZ" b="1" dirty="0"/>
              <a:t>) - projevování vysokých očekávání</a:t>
            </a:r>
            <a:br>
              <a:rPr lang="cs-CZ" b="1" dirty="0"/>
            </a:br>
            <a:endParaRPr lang="cs-CZ" dirty="0"/>
          </a:p>
        </p:txBody>
      </p:sp>
      <p:sp>
        <p:nvSpPr>
          <p:cNvPr id="3" name="Zástupný symbol pro obsah 2"/>
          <p:cNvSpPr>
            <a:spLocks noGrp="1"/>
          </p:cNvSpPr>
          <p:nvPr>
            <p:ph idx="1"/>
          </p:nvPr>
        </p:nvSpPr>
        <p:spPr>
          <a:xfrm>
            <a:off x="193577" y="2132856"/>
            <a:ext cx="7884368" cy="5040560"/>
          </a:xfrm>
        </p:spPr>
        <p:txBody>
          <a:bodyPr>
            <a:normAutofit/>
          </a:bodyPr>
          <a:lstStyle/>
          <a:p>
            <a:r>
              <a:rPr lang="cs-CZ" sz="2400" dirty="0">
                <a:solidFill>
                  <a:schemeClr val="tx1"/>
                </a:solidFill>
              </a:rPr>
              <a:t>To, co skutečně zvyšuje šanci na budoucí úspěch, je </a:t>
            </a:r>
            <a:r>
              <a:rPr lang="cs-CZ" sz="2400" b="1" dirty="0">
                <a:solidFill>
                  <a:srgbClr val="FF0000"/>
                </a:solidFill>
              </a:rPr>
              <a:t>silné přesvědčení žáka</a:t>
            </a:r>
            <a:r>
              <a:rPr lang="cs-CZ" sz="2400" dirty="0">
                <a:solidFill>
                  <a:schemeClr val="tx1"/>
                </a:solidFill>
              </a:rPr>
              <a:t>, že může uspět, když se bude hodně snažit, když vyvine dostatečně </a:t>
            </a:r>
            <a:r>
              <a:rPr lang="cs-CZ" sz="2400" b="1" dirty="0">
                <a:solidFill>
                  <a:srgbClr val="FF0000"/>
                </a:solidFill>
              </a:rPr>
              <a:t>vysoké úsilí</a:t>
            </a:r>
            <a:r>
              <a:rPr lang="cs-CZ" sz="2400" dirty="0">
                <a:solidFill>
                  <a:schemeClr val="tx1"/>
                </a:solidFill>
              </a:rPr>
              <a:t>. </a:t>
            </a:r>
          </a:p>
          <a:p>
            <a:r>
              <a:rPr lang="cs-CZ" sz="2400" dirty="0">
                <a:solidFill>
                  <a:schemeClr val="tx1"/>
                </a:solidFill>
              </a:rPr>
              <a:t>Výzkumy ukazují, že i žáci, kteří mají tendenci přisuzovat školní úspěšnost jiným důvodům, mohou své přesvědčení změnit a uvěřit, že </a:t>
            </a:r>
            <a:r>
              <a:rPr lang="cs-CZ" sz="2400" b="1" dirty="0">
                <a:solidFill>
                  <a:schemeClr val="tx1"/>
                </a:solidFill>
              </a:rPr>
              <a:t>svou pílí mohou dosáhnout úspěchu. </a:t>
            </a:r>
          </a:p>
          <a:p>
            <a:r>
              <a:rPr lang="cs-CZ" sz="2400" dirty="0"/>
              <a:t>Proto by povzbuzování učitele mělo směřovat hlavně </a:t>
            </a:r>
            <a:r>
              <a:rPr lang="cs-CZ" sz="2400" dirty="0">
                <a:solidFill>
                  <a:srgbClr val="FF0000"/>
                </a:solidFill>
              </a:rPr>
              <a:t>na </a:t>
            </a:r>
            <a:r>
              <a:rPr lang="cs-CZ" sz="2400" b="1" dirty="0">
                <a:solidFill>
                  <a:srgbClr val="FF0000"/>
                </a:solidFill>
              </a:rPr>
              <a:t>snahu a úsilí žáků</a:t>
            </a:r>
            <a:r>
              <a:rPr lang="cs-CZ" sz="2400" dirty="0"/>
              <a:t>, </a:t>
            </a:r>
            <a:r>
              <a:rPr lang="cs-CZ" sz="2400" dirty="0">
                <a:solidFill>
                  <a:srgbClr val="FF0000"/>
                </a:solidFill>
              </a:rPr>
              <a:t>na pokrok a růst </a:t>
            </a:r>
            <a:r>
              <a:rPr lang="cs-CZ" sz="2400" dirty="0"/>
              <a:t>(za to, čeho dosáhli procvičováním, studiem, vytrvalostí a díky dobrým učebním strategiím).</a:t>
            </a:r>
            <a:endParaRPr lang="cs-CZ" sz="2400" b="1" dirty="0"/>
          </a:p>
        </p:txBody>
      </p:sp>
    </p:spTree>
    <p:extLst>
      <p:ext uri="{BB962C8B-B14F-4D97-AF65-F5344CB8AC3E}">
        <p14:creationId xmlns:p14="http://schemas.microsoft.com/office/powerpoint/2010/main" val="10127030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30418" y="476672"/>
            <a:ext cx="7488832" cy="1320800"/>
          </a:xfrm>
        </p:spPr>
        <p:txBody>
          <a:bodyPr>
            <a:normAutofit fontScale="90000"/>
          </a:bodyPr>
          <a:lstStyle/>
          <a:p>
            <a:r>
              <a:rPr lang="cs-CZ" b="1" dirty="0"/>
              <a:t>Povzbuzování k většímu úsilí (</a:t>
            </a:r>
            <a:r>
              <a:rPr lang="cs-CZ" b="1" dirty="0" err="1"/>
              <a:t>reinforcement</a:t>
            </a:r>
            <a:r>
              <a:rPr lang="cs-CZ" b="1" dirty="0"/>
              <a:t>) - projevování vysokých očekávání II</a:t>
            </a:r>
            <a:br>
              <a:rPr lang="cs-CZ" b="1" dirty="0"/>
            </a:br>
            <a:endParaRPr lang="cs-CZ" dirty="0"/>
          </a:p>
        </p:txBody>
      </p:sp>
      <p:sp>
        <p:nvSpPr>
          <p:cNvPr id="3" name="Zástupný symbol pro obsah 2"/>
          <p:cNvSpPr>
            <a:spLocks noGrp="1"/>
          </p:cNvSpPr>
          <p:nvPr>
            <p:ph idx="1"/>
          </p:nvPr>
        </p:nvSpPr>
        <p:spPr>
          <a:xfrm>
            <a:off x="32650" y="2132856"/>
            <a:ext cx="7884368" cy="5040560"/>
          </a:xfrm>
        </p:spPr>
        <p:txBody>
          <a:bodyPr>
            <a:normAutofit/>
          </a:bodyPr>
          <a:lstStyle/>
          <a:p>
            <a:r>
              <a:rPr lang="cs-CZ" sz="2400" i="1" dirty="0">
                <a:solidFill>
                  <a:schemeClr val="tx1"/>
                </a:solidFill>
              </a:rPr>
              <a:t>Líbilo se mi, jak moc ses snažila, ale ještě na tom spolu zapracujeme a podíváme se na to, čemu nerozumíš.</a:t>
            </a:r>
          </a:p>
          <a:p>
            <a:r>
              <a:rPr lang="cs-CZ" sz="2400" i="1" dirty="0">
                <a:solidFill>
                  <a:schemeClr val="tx1"/>
                </a:solidFill>
              </a:rPr>
              <a:t>Každému z nás trvá učení různě dlouho. Budeš-li se takhle i nadále snažit, zvládneš to.</a:t>
            </a:r>
          </a:p>
          <a:p>
            <a:r>
              <a:rPr lang="cs-CZ" sz="2400" i="1" dirty="0">
                <a:solidFill>
                  <a:schemeClr val="tx1"/>
                </a:solidFill>
              </a:rPr>
              <a:t>Každý se učí jinak. Zkusíme najít způsob, který vyhovuje tobě.</a:t>
            </a:r>
          </a:p>
          <a:p>
            <a:r>
              <a:rPr lang="cs-CZ" sz="2400" dirty="0">
                <a:solidFill>
                  <a:schemeClr val="tx1"/>
                </a:solidFill>
              </a:rPr>
              <a:t>Chvála by se neměla týkat osobnostních vlastností dítěte, ale jeho snahy a úspěchů.</a:t>
            </a:r>
          </a:p>
          <a:p>
            <a:r>
              <a:rPr lang="cs-CZ" sz="2400" dirty="0" err="1">
                <a:solidFill>
                  <a:schemeClr val="tx1"/>
                </a:solidFill>
              </a:rPr>
              <a:t>Dwecková</a:t>
            </a:r>
            <a:r>
              <a:rPr lang="cs-CZ" sz="2400" dirty="0">
                <a:solidFill>
                  <a:schemeClr val="tx1"/>
                </a:solidFill>
              </a:rPr>
              <a:t> Carol. </a:t>
            </a:r>
            <a:r>
              <a:rPr lang="cs-CZ" sz="2400" i="1" dirty="0">
                <a:solidFill>
                  <a:schemeClr val="tx1"/>
                </a:solidFill>
              </a:rPr>
              <a:t>Nastavení mysli</a:t>
            </a:r>
            <a:r>
              <a:rPr lang="cs-CZ" sz="2400" dirty="0">
                <a:solidFill>
                  <a:schemeClr val="tx1"/>
                </a:solidFill>
              </a:rPr>
              <a:t>, s. 197-8</a:t>
            </a:r>
            <a:r>
              <a:rPr lang="cs-CZ" sz="2400" i="1" dirty="0">
                <a:solidFill>
                  <a:schemeClr val="tx1"/>
                </a:solidFill>
              </a:rPr>
              <a:t>. </a:t>
            </a:r>
            <a:r>
              <a:rPr lang="cs-CZ" sz="2400" dirty="0">
                <a:solidFill>
                  <a:schemeClr val="tx1"/>
                </a:solidFill>
              </a:rPr>
              <a:t>(fikční versus růstové nastavení mysli)</a:t>
            </a:r>
            <a:endParaRPr lang="cs-CZ" dirty="0">
              <a:solidFill>
                <a:schemeClr val="tx1"/>
              </a:solidFill>
            </a:endParaRPr>
          </a:p>
        </p:txBody>
      </p:sp>
    </p:spTree>
    <p:extLst>
      <p:ext uri="{BB962C8B-B14F-4D97-AF65-F5344CB8AC3E}">
        <p14:creationId xmlns:p14="http://schemas.microsoft.com/office/powerpoint/2010/main" val="322278827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84584" y="260648"/>
            <a:ext cx="8352928" cy="1450757"/>
          </a:xfrm>
        </p:spPr>
        <p:txBody>
          <a:bodyPr>
            <a:normAutofit fontScale="90000"/>
          </a:bodyPr>
          <a:lstStyle/>
          <a:p>
            <a:pPr algn="ctr"/>
            <a:r>
              <a:rPr lang="cs-CZ" b="1" dirty="0"/>
              <a:t>Spojovat zpětnou vazbu </a:t>
            </a:r>
            <a:r>
              <a:rPr lang="cs-CZ" b="1" dirty="0" smtClean="0"/>
              <a:t/>
            </a:r>
            <a:br>
              <a:rPr lang="cs-CZ" b="1" dirty="0" smtClean="0"/>
            </a:br>
            <a:r>
              <a:rPr lang="cs-CZ" b="1" dirty="0" smtClean="0"/>
              <a:t>se </a:t>
            </a:r>
            <a:r>
              <a:rPr lang="cs-CZ" b="1" dirty="0"/>
              <a:t>známkou? </a:t>
            </a:r>
            <a:br>
              <a:rPr lang="cs-CZ" b="1" dirty="0"/>
            </a:br>
            <a:endParaRPr lang="cs-CZ" dirty="0"/>
          </a:p>
        </p:txBody>
      </p:sp>
      <p:sp>
        <p:nvSpPr>
          <p:cNvPr id="3" name="Zástupný symbol pro obsah 2"/>
          <p:cNvSpPr>
            <a:spLocks noGrp="1"/>
          </p:cNvSpPr>
          <p:nvPr>
            <p:ph idx="1"/>
          </p:nvPr>
        </p:nvSpPr>
        <p:spPr>
          <a:xfrm>
            <a:off x="251521" y="2060848"/>
            <a:ext cx="7056784" cy="4536504"/>
          </a:xfrm>
        </p:spPr>
        <p:txBody>
          <a:bodyPr>
            <a:normAutofit/>
          </a:bodyPr>
          <a:lstStyle/>
          <a:p>
            <a:pPr algn="just"/>
            <a:r>
              <a:rPr lang="cs-CZ" sz="2800" dirty="0" smtClean="0"/>
              <a:t>Pokud </a:t>
            </a:r>
            <a:r>
              <a:rPr lang="cs-CZ" sz="2800" dirty="0"/>
              <a:t>to učitel udělá, dle </a:t>
            </a:r>
            <a:r>
              <a:rPr lang="cs-CZ" sz="2800" dirty="0" err="1"/>
              <a:t>Brookhartové</a:t>
            </a:r>
            <a:r>
              <a:rPr lang="cs-CZ" sz="2800" dirty="0"/>
              <a:t> (2008) žáci věnují slovním komentářům už jen minimální (či žádnou) pozornost.</a:t>
            </a:r>
          </a:p>
          <a:p>
            <a:pPr algn="just"/>
            <a:r>
              <a:rPr lang="cs-CZ" sz="2800" dirty="0" err="1"/>
              <a:t>Lipnevichová</a:t>
            </a:r>
            <a:r>
              <a:rPr lang="cs-CZ" sz="2800" dirty="0"/>
              <a:t> a Smith (2008) však </a:t>
            </a:r>
            <a:r>
              <a:rPr lang="cs-CZ" sz="2800" dirty="0" smtClean="0"/>
              <a:t>tvrdí, a dokládají </a:t>
            </a:r>
            <a:r>
              <a:rPr lang="cs-CZ" sz="2800" dirty="0"/>
              <a:t>to i výzkumy, že zpětná vazba obsahující jakýkoliv typ informací je lepší než zpětná vazba, která informuje žáky jen o tom, zda jejich odpověď (výkon, produkt), byla správná, či nikoliv</a:t>
            </a:r>
            <a:r>
              <a:rPr lang="cs-CZ" sz="2400" dirty="0"/>
              <a:t>. </a:t>
            </a:r>
          </a:p>
          <a:p>
            <a:endParaRPr lang="cs-CZ" dirty="0"/>
          </a:p>
        </p:txBody>
      </p:sp>
    </p:spTree>
    <p:extLst>
      <p:ext uri="{BB962C8B-B14F-4D97-AF65-F5344CB8AC3E}">
        <p14:creationId xmlns:p14="http://schemas.microsoft.com/office/powerpoint/2010/main" val="2892861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Nadpis 1"/>
          <p:cNvSpPr>
            <a:spLocks noGrp="1"/>
          </p:cNvSpPr>
          <p:nvPr>
            <p:ph type="title"/>
          </p:nvPr>
        </p:nvSpPr>
        <p:spPr>
          <a:xfrm>
            <a:off x="467544" y="7450"/>
            <a:ext cx="6348413" cy="1320800"/>
          </a:xfrm>
        </p:spPr>
        <p:txBody>
          <a:bodyPr/>
          <a:lstStyle/>
          <a:p>
            <a:r>
              <a:rPr lang="cs-CZ" b="1" dirty="0" smtClean="0"/>
              <a:t>Formy školního hodnocení</a:t>
            </a:r>
          </a:p>
        </p:txBody>
      </p:sp>
      <p:sp>
        <p:nvSpPr>
          <p:cNvPr id="3" name="Zástupný symbol pro obsah 2"/>
          <p:cNvSpPr>
            <a:spLocks noGrp="1" noChangeAspect="1"/>
          </p:cNvSpPr>
          <p:nvPr>
            <p:ph idx="1"/>
          </p:nvPr>
        </p:nvSpPr>
        <p:spPr>
          <a:xfrm>
            <a:off x="107504" y="548680"/>
            <a:ext cx="8188771" cy="6606183"/>
          </a:xfrm>
        </p:spPr>
        <p:txBody>
          <a:bodyPr rtlCol="0">
            <a:normAutofit/>
          </a:bodyPr>
          <a:lstStyle/>
          <a:p>
            <a:pPr fontAlgn="auto">
              <a:spcAft>
                <a:spcPts val="0"/>
              </a:spcAft>
              <a:buFont typeface="Wingdings 3" charset="2"/>
              <a:buChar char=""/>
              <a:defRPr/>
            </a:pPr>
            <a:r>
              <a:rPr lang="cs-CZ" sz="2400" b="1" dirty="0" smtClean="0">
                <a:solidFill>
                  <a:schemeClr val="tx1"/>
                </a:solidFill>
              </a:rPr>
              <a:t>1</a:t>
            </a:r>
            <a:r>
              <a:rPr lang="cs-CZ" sz="2400" b="1" dirty="0">
                <a:solidFill>
                  <a:schemeClr val="tx1"/>
                </a:solidFill>
              </a:rPr>
              <a:t>. Verbální – </a:t>
            </a:r>
            <a:r>
              <a:rPr lang="cs-CZ" sz="2400" dirty="0">
                <a:solidFill>
                  <a:schemeClr val="tx1"/>
                </a:solidFill>
              </a:rPr>
              <a:t>ústní / </a:t>
            </a:r>
            <a:r>
              <a:rPr lang="cs-CZ" sz="2400" dirty="0" smtClean="0">
                <a:solidFill>
                  <a:schemeClr val="tx1"/>
                </a:solidFill>
              </a:rPr>
              <a:t>písemné</a:t>
            </a:r>
          </a:p>
          <a:p>
            <a:pPr marL="0" indent="0" fontAlgn="auto">
              <a:spcAft>
                <a:spcPts val="0"/>
              </a:spcAft>
              <a:buFont typeface="Wingdings 3" charset="2"/>
              <a:buNone/>
              <a:defRPr/>
            </a:pPr>
            <a:r>
              <a:rPr lang="cs-CZ" sz="2400" i="1" dirty="0" smtClean="0">
                <a:solidFill>
                  <a:schemeClr val="tx2">
                    <a:lumMod val="60000"/>
                    <a:lumOff val="40000"/>
                  </a:schemeClr>
                </a:solidFill>
              </a:rPr>
              <a:t>Dokázal jsi velmi výstižně popsat charakter postavy.</a:t>
            </a:r>
            <a:endParaRPr lang="cs-CZ" sz="2400" i="1" dirty="0">
              <a:solidFill>
                <a:schemeClr val="tx2">
                  <a:lumMod val="60000"/>
                  <a:lumOff val="40000"/>
                </a:schemeClr>
              </a:solidFill>
            </a:endParaRPr>
          </a:p>
          <a:p>
            <a:pPr fontAlgn="auto">
              <a:spcAft>
                <a:spcPts val="0"/>
              </a:spcAft>
              <a:buFont typeface="Wingdings 3" charset="2"/>
              <a:buChar char=""/>
              <a:defRPr/>
            </a:pPr>
            <a:r>
              <a:rPr lang="cs-CZ" sz="2400" b="1" dirty="0">
                <a:solidFill>
                  <a:schemeClr val="tx1">
                    <a:lumMod val="75000"/>
                    <a:lumOff val="25000"/>
                  </a:schemeClr>
                </a:solidFill>
              </a:rPr>
              <a:t>2.</a:t>
            </a:r>
            <a:r>
              <a:rPr lang="cs-CZ" sz="2400" dirty="0">
                <a:solidFill>
                  <a:schemeClr val="tx1">
                    <a:lumMod val="75000"/>
                    <a:lumOff val="25000"/>
                  </a:schemeClr>
                </a:solidFill>
              </a:rPr>
              <a:t> </a:t>
            </a:r>
            <a:r>
              <a:rPr lang="cs-CZ" sz="2400" b="1" dirty="0">
                <a:solidFill>
                  <a:schemeClr val="tx1"/>
                </a:solidFill>
              </a:rPr>
              <a:t>Nonverbální</a:t>
            </a:r>
            <a:r>
              <a:rPr lang="cs-CZ" sz="2400" dirty="0">
                <a:solidFill>
                  <a:schemeClr val="tx1"/>
                </a:solidFill>
              </a:rPr>
              <a:t> </a:t>
            </a:r>
            <a:r>
              <a:rPr lang="cs-CZ" sz="2400" dirty="0" smtClean="0">
                <a:solidFill>
                  <a:schemeClr val="tx1"/>
                </a:solidFill>
              </a:rPr>
              <a:t>– gesta</a:t>
            </a:r>
            <a:r>
              <a:rPr lang="cs-CZ" sz="2400" dirty="0">
                <a:solidFill>
                  <a:schemeClr val="tx1"/>
                </a:solidFill>
              </a:rPr>
              <a:t>, mimika, </a:t>
            </a:r>
            <a:r>
              <a:rPr lang="cs-CZ" sz="2400" dirty="0" smtClean="0">
                <a:solidFill>
                  <a:schemeClr val="tx1"/>
                </a:solidFill>
              </a:rPr>
              <a:t>pohyb</a:t>
            </a:r>
          </a:p>
          <a:p>
            <a:pPr marL="0" indent="0" fontAlgn="auto">
              <a:spcAft>
                <a:spcPts val="0"/>
              </a:spcAft>
              <a:buFont typeface="Wingdings 3" charset="2"/>
              <a:buNone/>
              <a:defRPr/>
            </a:pPr>
            <a:endParaRPr lang="cs-CZ" sz="2400" dirty="0" smtClean="0">
              <a:solidFill>
                <a:schemeClr val="tx1">
                  <a:lumMod val="75000"/>
                  <a:lumOff val="25000"/>
                </a:schemeClr>
              </a:solidFill>
            </a:endParaRPr>
          </a:p>
          <a:p>
            <a:pPr fontAlgn="auto">
              <a:spcAft>
                <a:spcPts val="0"/>
              </a:spcAft>
              <a:buFont typeface="Wingdings 3" charset="2"/>
              <a:buChar char=""/>
              <a:defRPr/>
            </a:pPr>
            <a:r>
              <a:rPr lang="cs-CZ" sz="2400" b="1" dirty="0" smtClean="0">
                <a:solidFill>
                  <a:schemeClr val="tx1"/>
                </a:solidFill>
              </a:rPr>
              <a:t>3</a:t>
            </a:r>
            <a:r>
              <a:rPr lang="cs-CZ" sz="2400" b="1" dirty="0">
                <a:solidFill>
                  <a:schemeClr val="tx1"/>
                </a:solidFill>
              </a:rPr>
              <a:t>. </a:t>
            </a:r>
            <a:r>
              <a:rPr lang="cs-CZ" sz="2400" b="1" dirty="0" smtClean="0">
                <a:solidFill>
                  <a:schemeClr val="tx1"/>
                </a:solidFill>
              </a:rPr>
              <a:t>Číselné</a:t>
            </a:r>
            <a:r>
              <a:rPr lang="cs-CZ" sz="2400" dirty="0" smtClean="0">
                <a:solidFill>
                  <a:schemeClr val="tx1"/>
                </a:solidFill>
              </a:rPr>
              <a:t> </a:t>
            </a:r>
            <a:r>
              <a:rPr lang="cs-CZ" sz="2400" dirty="0">
                <a:solidFill>
                  <a:schemeClr val="tx1"/>
                </a:solidFill>
              </a:rPr>
              <a:t>– klasifikační stupnice, body, </a:t>
            </a:r>
            <a:r>
              <a:rPr lang="cs-CZ" sz="2400" dirty="0" smtClean="0">
                <a:solidFill>
                  <a:schemeClr val="tx1"/>
                </a:solidFill>
              </a:rPr>
              <a:t>procenta</a:t>
            </a:r>
          </a:p>
          <a:p>
            <a:pPr marL="0" indent="0" algn="ctr" fontAlgn="auto">
              <a:spcAft>
                <a:spcPts val="0"/>
              </a:spcAft>
              <a:buFont typeface="Wingdings 3" charset="2"/>
              <a:buNone/>
              <a:defRPr/>
            </a:pPr>
            <a:r>
              <a:rPr lang="cs-CZ" sz="2400" i="1" dirty="0" smtClean="0">
                <a:solidFill>
                  <a:srgbClr val="C178BF"/>
                </a:solidFill>
              </a:rPr>
              <a:t>1, </a:t>
            </a:r>
            <a:r>
              <a:rPr lang="cs-CZ" sz="2400" i="1" dirty="0" smtClean="0">
                <a:solidFill>
                  <a:schemeClr val="tx2">
                    <a:lumMod val="60000"/>
                    <a:lumOff val="40000"/>
                  </a:schemeClr>
                </a:solidFill>
              </a:rPr>
              <a:t>2, 3; 15 b./20 b.; </a:t>
            </a:r>
            <a:r>
              <a:rPr lang="cs-CZ" sz="2400" i="1" dirty="0">
                <a:solidFill>
                  <a:schemeClr val="tx2">
                    <a:lumMod val="60000"/>
                    <a:lumOff val="40000"/>
                  </a:schemeClr>
                </a:solidFill>
              </a:rPr>
              <a:t>70 </a:t>
            </a:r>
            <a:r>
              <a:rPr lang="cs-CZ" sz="2400" i="1" dirty="0" smtClean="0">
                <a:solidFill>
                  <a:schemeClr val="tx2">
                    <a:lumMod val="60000"/>
                    <a:lumOff val="40000"/>
                  </a:schemeClr>
                </a:solidFill>
              </a:rPr>
              <a:t>%,… </a:t>
            </a:r>
            <a:endParaRPr lang="cs-CZ" sz="2400" i="1" dirty="0">
              <a:solidFill>
                <a:schemeClr val="tx2">
                  <a:lumMod val="60000"/>
                  <a:lumOff val="40000"/>
                </a:schemeClr>
              </a:solidFill>
            </a:endParaRPr>
          </a:p>
          <a:p>
            <a:pPr fontAlgn="auto">
              <a:spcAft>
                <a:spcPts val="0"/>
              </a:spcAft>
              <a:buFont typeface="Wingdings 3" charset="2"/>
              <a:buChar char=""/>
              <a:defRPr/>
            </a:pPr>
            <a:r>
              <a:rPr lang="cs-CZ" sz="2400" b="1" dirty="0">
                <a:solidFill>
                  <a:schemeClr val="tx1">
                    <a:lumMod val="75000"/>
                    <a:lumOff val="25000"/>
                  </a:schemeClr>
                </a:solidFill>
              </a:rPr>
              <a:t>4</a:t>
            </a:r>
            <a:r>
              <a:rPr lang="cs-CZ" sz="2400" b="1" dirty="0">
                <a:solidFill>
                  <a:schemeClr val="tx1"/>
                </a:solidFill>
              </a:rPr>
              <a:t>. </a:t>
            </a:r>
            <a:r>
              <a:rPr lang="cs-CZ" sz="2400" b="1" dirty="0" smtClean="0">
                <a:solidFill>
                  <a:schemeClr val="tx1"/>
                </a:solidFill>
              </a:rPr>
              <a:t>Grafické </a:t>
            </a:r>
            <a:r>
              <a:rPr lang="cs-CZ" sz="2400" b="1" dirty="0">
                <a:solidFill>
                  <a:schemeClr val="tx1"/>
                </a:solidFill>
              </a:rPr>
              <a:t>– </a:t>
            </a:r>
            <a:r>
              <a:rPr lang="cs-CZ" sz="2400" dirty="0">
                <a:solidFill>
                  <a:schemeClr val="tx1"/>
                </a:solidFill>
              </a:rPr>
              <a:t>obrázky, grafy, symboly, </a:t>
            </a:r>
            <a:r>
              <a:rPr lang="cs-CZ" sz="2400" dirty="0" smtClean="0">
                <a:solidFill>
                  <a:schemeClr val="tx1"/>
                </a:solidFill>
              </a:rPr>
              <a:t>barvy</a:t>
            </a:r>
          </a:p>
          <a:p>
            <a:pPr fontAlgn="auto">
              <a:spcAft>
                <a:spcPts val="0"/>
              </a:spcAft>
              <a:buFont typeface="Wingdings 3" charset="2"/>
              <a:buChar char=""/>
              <a:defRPr/>
            </a:pPr>
            <a:endParaRPr lang="cs-CZ" sz="2400" dirty="0" smtClean="0">
              <a:solidFill>
                <a:schemeClr val="tx1">
                  <a:lumMod val="75000"/>
                  <a:lumOff val="25000"/>
                </a:schemeClr>
              </a:solidFill>
            </a:endParaRPr>
          </a:p>
          <a:p>
            <a:pPr fontAlgn="auto">
              <a:spcAft>
                <a:spcPts val="0"/>
              </a:spcAft>
              <a:buFont typeface="Wingdings 3" charset="2"/>
              <a:buChar char=""/>
              <a:defRPr/>
            </a:pPr>
            <a:endParaRPr lang="cs-CZ" sz="2400" dirty="0">
              <a:solidFill>
                <a:schemeClr val="tx1">
                  <a:lumMod val="75000"/>
                  <a:lumOff val="25000"/>
                </a:schemeClr>
              </a:solidFill>
            </a:endParaRPr>
          </a:p>
          <a:p>
            <a:pPr fontAlgn="auto">
              <a:spcAft>
                <a:spcPts val="0"/>
              </a:spcAft>
              <a:buFont typeface="Wingdings 3" charset="2"/>
              <a:buChar char=""/>
              <a:defRPr/>
            </a:pPr>
            <a:endParaRPr lang="cs-CZ" sz="2400" dirty="0" smtClean="0">
              <a:solidFill>
                <a:schemeClr val="tx1">
                  <a:lumMod val="75000"/>
                  <a:lumOff val="25000"/>
                </a:schemeClr>
              </a:solidFill>
            </a:endParaRPr>
          </a:p>
          <a:p>
            <a:pPr fontAlgn="auto">
              <a:spcAft>
                <a:spcPts val="0"/>
              </a:spcAft>
              <a:buFont typeface="Wingdings 3" charset="2"/>
              <a:buChar char=""/>
              <a:defRPr/>
            </a:pPr>
            <a:r>
              <a:rPr lang="cs-CZ" sz="2400" b="1" dirty="0" smtClean="0">
                <a:solidFill>
                  <a:schemeClr val="tx1"/>
                </a:solidFill>
              </a:rPr>
              <a:t>Hodnocení bezděčné x záměrné</a:t>
            </a:r>
          </a:p>
          <a:p>
            <a:pPr marL="0" indent="0" fontAlgn="auto">
              <a:spcAft>
                <a:spcPts val="0"/>
              </a:spcAft>
              <a:buNone/>
              <a:defRPr/>
            </a:pPr>
            <a:r>
              <a:rPr lang="cs-CZ" sz="2400" b="1" i="1" dirty="0" smtClean="0">
                <a:solidFill>
                  <a:schemeClr val="tx1"/>
                </a:solidFill>
              </a:rPr>
              <a:t>     </a:t>
            </a:r>
            <a:endParaRPr lang="cs-CZ" sz="2400" i="1" dirty="0">
              <a:solidFill>
                <a:schemeClr val="accent1">
                  <a:lumMod val="75000"/>
                </a:schemeClr>
              </a:solidFill>
            </a:endParaRPr>
          </a:p>
          <a:p>
            <a:pPr marL="0" indent="0" fontAlgn="auto">
              <a:spcAft>
                <a:spcPts val="0"/>
              </a:spcAft>
              <a:buNone/>
              <a:defRPr/>
            </a:pPr>
            <a:r>
              <a:rPr lang="cs-CZ" sz="2400" i="1" dirty="0" smtClean="0">
                <a:solidFill>
                  <a:schemeClr val="accent1">
                    <a:lumMod val="75000"/>
                  </a:schemeClr>
                </a:solidFill>
              </a:rPr>
              <a:t>     Jaké formy hodnocení používáte vy a proč?</a:t>
            </a:r>
            <a:endParaRPr lang="cs-CZ" sz="2400" i="1" dirty="0">
              <a:solidFill>
                <a:schemeClr val="accent1">
                  <a:lumMod val="75000"/>
                </a:schemeClr>
              </a:solidFill>
            </a:endParaRPr>
          </a:p>
          <a:p>
            <a:pPr fontAlgn="auto">
              <a:spcAft>
                <a:spcPts val="0"/>
              </a:spcAft>
              <a:buFont typeface="Wingdings 3" charset="2"/>
              <a:buChar char=""/>
              <a:defRPr/>
            </a:pPr>
            <a:endParaRPr lang="cs-CZ" dirty="0">
              <a:solidFill>
                <a:schemeClr val="tx1">
                  <a:lumMod val="75000"/>
                  <a:lumOff val="25000"/>
                </a:schemeClr>
              </a:solidFill>
            </a:endParaRPr>
          </a:p>
        </p:txBody>
      </p:sp>
      <p:pic>
        <p:nvPicPr>
          <p:cNvPr id="15364" name="Picture 4" descr="http://media1.webgarden.name/images/media1:4e73b9e64d88a.jpg/palec%20nahoru.jpg"/>
          <p:cNvPicPr>
            <a:picLocks noChangeAspect="1" noChangeArrowheads="1"/>
          </p:cNvPicPr>
          <p:nvPr/>
        </p:nvPicPr>
        <p:blipFill>
          <a:blip r:embed="rId2" cstate="print"/>
          <a:srcRect/>
          <a:stretch>
            <a:fillRect/>
          </a:stretch>
        </p:blipFill>
        <p:spPr bwMode="auto">
          <a:xfrm>
            <a:off x="6290022" y="1498993"/>
            <a:ext cx="1018282" cy="1185047"/>
          </a:xfrm>
          <a:prstGeom prst="rect">
            <a:avLst/>
          </a:prstGeom>
          <a:noFill/>
          <a:ln w="9525">
            <a:noFill/>
            <a:miter lim="800000"/>
            <a:headEnd/>
            <a:tailEnd/>
          </a:ln>
        </p:spPr>
      </p:pic>
      <p:pic>
        <p:nvPicPr>
          <p:cNvPr id="15365" name="Picture 6" descr="http://www.optys.cz/data/foto/63/5040101363_l.jpg"/>
          <p:cNvPicPr>
            <a:picLocks noChangeAspect="1" noChangeArrowheads="1"/>
          </p:cNvPicPr>
          <p:nvPr/>
        </p:nvPicPr>
        <p:blipFill>
          <a:blip r:embed="rId3" cstate="print"/>
          <a:srcRect/>
          <a:stretch>
            <a:fillRect/>
          </a:stretch>
        </p:blipFill>
        <p:spPr bwMode="auto">
          <a:xfrm>
            <a:off x="2051721" y="4077072"/>
            <a:ext cx="3744416" cy="1338685"/>
          </a:xfrm>
          <a:prstGeom prst="rect">
            <a:avLst/>
          </a:prstGeom>
          <a:noFill/>
          <a:ln w="9525">
            <a:noFill/>
            <a:miter lim="800000"/>
            <a:headEnd/>
            <a:tailEnd/>
          </a:ln>
        </p:spPr>
      </p:pic>
      <p:pic>
        <p:nvPicPr>
          <p:cNvPr id="2050" name="Picture 2" descr="Výsledek obrázku pro úsm&amp;ecaron;v"/>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15957" y="3444665"/>
            <a:ext cx="1686417" cy="12648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lstStyle/>
          <a:p>
            <a:r>
              <a:rPr lang="cs-CZ" dirty="0" smtClean="0"/>
              <a:t>Práce s chybou</a:t>
            </a:r>
            <a:endParaRPr lang="cs-CZ" dirty="0"/>
          </a:p>
        </p:txBody>
      </p:sp>
      <p:sp>
        <p:nvSpPr>
          <p:cNvPr id="3" name="Podnadpis 2"/>
          <p:cNvSpPr>
            <a:spLocks noGrp="1"/>
          </p:cNvSpPr>
          <p:nvPr>
            <p:ph type="subTitle" idx="1"/>
          </p:nvPr>
        </p:nvSpPr>
        <p:spPr/>
        <p:txBody>
          <a:bodyPr/>
          <a:lstStyle/>
          <a:p>
            <a:r>
              <a:rPr lang="cs-CZ" dirty="0" smtClean="0"/>
              <a:t>Jak reagujete na chybný výkon žáka?</a:t>
            </a:r>
            <a:endParaRPr lang="cs-CZ" dirty="0"/>
          </a:p>
        </p:txBody>
      </p:sp>
      <p:pic>
        <p:nvPicPr>
          <p:cNvPr id="5" name="Obrázek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76056" y="36"/>
            <a:ext cx="3923928" cy="2617230"/>
          </a:xfrm>
          <a:prstGeom prst="rect">
            <a:avLst/>
          </a:prstGeom>
        </p:spPr>
      </p:pic>
    </p:spTree>
    <p:extLst>
      <p:ext uri="{BB962C8B-B14F-4D97-AF65-F5344CB8AC3E}">
        <p14:creationId xmlns:p14="http://schemas.microsoft.com/office/powerpoint/2010/main" val="1312433205"/>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3525" y="0"/>
            <a:ext cx="9120475" cy="6741368"/>
          </a:xfrm>
        </p:spPr>
        <p:txBody>
          <a:bodyPr>
            <a:normAutofit fontScale="90000"/>
          </a:bodyPr>
          <a:lstStyle/>
          <a:p>
            <a:pPr algn="ctr"/>
            <a:r>
              <a:rPr lang="cs-CZ" dirty="0" smtClean="0"/>
              <a:t>Jak reagovat na chybný výkon žáka?</a:t>
            </a:r>
            <a:br>
              <a:rPr lang="cs-CZ" dirty="0" smtClean="0"/>
            </a:br>
            <a:r>
              <a:rPr lang="cs-CZ" dirty="0" smtClean="0"/>
              <a:t>(Kulič, 1971)</a:t>
            </a:r>
            <a:br>
              <a:rPr lang="cs-CZ" dirty="0" smtClean="0"/>
            </a:br>
            <a:r>
              <a:rPr lang="cs-CZ" dirty="0"/>
              <a:t/>
            </a:r>
            <a:br>
              <a:rPr lang="cs-CZ" dirty="0"/>
            </a:br>
            <a:r>
              <a:rPr lang="cs-CZ" dirty="0"/>
              <a:t/>
            </a:r>
            <a:br>
              <a:rPr lang="cs-CZ" dirty="0"/>
            </a:br>
            <a:r>
              <a:rPr lang="cs-CZ" dirty="0" smtClean="0"/>
              <a:t/>
            </a:r>
            <a:br>
              <a:rPr lang="cs-CZ" dirty="0" smtClean="0"/>
            </a:br>
            <a:r>
              <a:rPr lang="cs-CZ" dirty="0"/>
              <a:t/>
            </a:r>
            <a:br>
              <a:rPr lang="cs-CZ" dirty="0"/>
            </a:br>
            <a:r>
              <a:rPr lang="cs-CZ" dirty="0" smtClean="0"/>
              <a:t/>
            </a:r>
            <a:br>
              <a:rPr lang="cs-CZ" dirty="0" smtClean="0"/>
            </a:br>
            <a:r>
              <a:rPr lang="cs-CZ" dirty="0"/>
              <a:t/>
            </a:r>
            <a:br>
              <a:rPr lang="cs-CZ" dirty="0"/>
            </a:br>
            <a:r>
              <a:rPr lang="cs-CZ" sz="2700" dirty="0" smtClean="0"/>
              <a:t/>
            </a:r>
            <a:br>
              <a:rPr lang="cs-CZ" sz="2700" dirty="0" smtClean="0"/>
            </a:br>
            <a:r>
              <a:rPr lang="cs-CZ" sz="2700" dirty="0" smtClean="0"/>
              <a:t/>
            </a:r>
            <a:br>
              <a:rPr lang="cs-CZ" sz="2700" dirty="0" smtClean="0"/>
            </a:br>
            <a:r>
              <a:rPr lang="cs-CZ" sz="2700" dirty="0" smtClean="0"/>
              <a:t>Jaký je to typ chyby?</a:t>
            </a:r>
            <a:br>
              <a:rPr lang="cs-CZ" sz="2700" dirty="0" smtClean="0"/>
            </a:br>
            <a:r>
              <a:rPr lang="cs-CZ" sz="2700" dirty="0" smtClean="0"/>
              <a:t>Je nutné / užitečné se chybou zabývat?</a:t>
            </a:r>
            <a:br>
              <a:rPr lang="cs-CZ" sz="2700" dirty="0" smtClean="0"/>
            </a:br>
            <a:r>
              <a:rPr lang="cs-CZ" sz="2700" dirty="0" smtClean="0"/>
              <a:t>Kdy se s ní zabývat (hned / později)?</a:t>
            </a:r>
            <a:br>
              <a:rPr lang="cs-CZ" sz="2700" dirty="0" smtClean="0"/>
            </a:br>
            <a:r>
              <a:rPr lang="cs-CZ" sz="2700" dirty="0"/>
              <a:t>Jak na chybu upozornit?</a:t>
            </a:r>
            <a:r>
              <a:rPr lang="cs-CZ" sz="2700" dirty="0" smtClean="0"/>
              <a:t/>
            </a:r>
            <a:br>
              <a:rPr lang="cs-CZ" sz="2700" dirty="0" smtClean="0"/>
            </a:br>
            <a:r>
              <a:rPr lang="cs-CZ" sz="2700" dirty="0" smtClean="0"/>
              <a:t>Kdo chybu opraví?</a:t>
            </a:r>
            <a:br>
              <a:rPr lang="cs-CZ" sz="2700" dirty="0" smtClean="0"/>
            </a:br>
            <a:endParaRPr lang="cs-CZ" sz="2700" dirty="0"/>
          </a:p>
        </p:txBody>
      </p:sp>
      <p:pic>
        <p:nvPicPr>
          <p:cNvPr id="4" name="Zástupný symbol pro obsah 3"/>
          <p:cNvPicPr>
            <a:picLocks noGrp="1"/>
          </p:cNvPicPr>
          <p:nvPr>
            <p:ph idx="1"/>
          </p:nvPr>
        </p:nvPicPr>
        <p:blipFill>
          <a:blip r:embed="rId2" cstate="print">
            <a:extLst>
              <a:ext uri="{28A0092B-C50C-407E-A947-70E740481C1C}">
                <a14:useLocalDpi xmlns:a14="http://schemas.microsoft.com/office/drawing/2010/main" val="0"/>
              </a:ext>
            </a:extLst>
          </a:blip>
          <a:stretch>
            <a:fillRect/>
          </a:stretch>
        </p:blipFill>
        <p:spPr>
          <a:xfrm>
            <a:off x="179512" y="1268760"/>
            <a:ext cx="8568952" cy="3312368"/>
          </a:xfrm>
          <a:prstGeom prst="rect">
            <a:avLst/>
          </a:prstGeom>
        </p:spPr>
      </p:pic>
    </p:spTree>
    <p:extLst>
      <p:ext uri="{BB962C8B-B14F-4D97-AF65-F5344CB8AC3E}">
        <p14:creationId xmlns:p14="http://schemas.microsoft.com/office/powerpoint/2010/main" val="200202172"/>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4559" y="188640"/>
            <a:ext cx="6645673" cy="1450757"/>
          </a:xfrm>
        </p:spPr>
        <p:txBody>
          <a:bodyPr>
            <a:noAutofit/>
          </a:bodyPr>
          <a:lstStyle/>
          <a:p>
            <a:pPr algn="ctr"/>
            <a:r>
              <a:rPr lang="cs-CZ" sz="3600" dirty="0"/>
              <a:t>Metody odstupňované pomoci při korekci chybného řešení nabízí Kulič (1971, s. 129</a:t>
            </a:r>
            <a:r>
              <a:rPr lang="cs-CZ" sz="3600" dirty="0" smtClean="0"/>
              <a:t>)</a:t>
            </a:r>
            <a:endParaRPr lang="cs-CZ" sz="3600" dirty="0"/>
          </a:p>
        </p:txBody>
      </p:sp>
      <p:sp>
        <p:nvSpPr>
          <p:cNvPr id="3" name="Zástupný symbol pro obsah 2"/>
          <p:cNvSpPr>
            <a:spLocks noGrp="1"/>
          </p:cNvSpPr>
          <p:nvPr>
            <p:ph idx="1"/>
          </p:nvPr>
        </p:nvSpPr>
        <p:spPr>
          <a:xfrm>
            <a:off x="251520" y="1845734"/>
            <a:ext cx="8712967" cy="4535594"/>
          </a:xfrm>
        </p:spPr>
        <p:txBody>
          <a:bodyPr>
            <a:normAutofit/>
          </a:bodyPr>
          <a:lstStyle/>
          <a:p>
            <a:r>
              <a:rPr lang="cs-CZ" dirty="0" smtClean="0"/>
              <a:t>a</a:t>
            </a:r>
            <a:r>
              <a:rPr lang="cs-CZ" dirty="0"/>
              <a:t>) </a:t>
            </a:r>
            <a:r>
              <a:rPr lang="cs-CZ" i="1" dirty="0"/>
              <a:t>t</a:t>
            </a:r>
            <a:r>
              <a:rPr lang="cs-CZ" dirty="0"/>
              <a:t> – poskytneme pouze signál „chybně“ (označíme chybu);</a:t>
            </a:r>
          </a:p>
          <a:p>
            <a:r>
              <a:rPr lang="cs-CZ" dirty="0"/>
              <a:t>b) </a:t>
            </a:r>
            <a:r>
              <a:rPr lang="cs-CZ" i="1" dirty="0"/>
              <a:t>t + 1 – </a:t>
            </a:r>
            <a:r>
              <a:rPr lang="cs-CZ" dirty="0"/>
              <a:t>pokud signál žákovi k odhalení chyby nepostačoval, poskytneme mu bližší informaci o chybě (např. V této větě máš porušeno pravidlo o slovosledu ve vedlejší větě.);</a:t>
            </a:r>
          </a:p>
          <a:p>
            <a:r>
              <a:rPr lang="cs-CZ" dirty="0"/>
              <a:t>c) </a:t>
            </a:r>
            <a:r>
              <a:rPr lang="cs-CZ" i="1" dirty="0"/>
              <a:t>t + 2 – </a:t>
            </a:r>
            <a:r>
              <a:rPr lang="cs-CZ" dirty="0"/>
              <a:t>žákovi poskytneme další informaci (např. sloveso ve vedlejší větě musí stát na konci);</a:t>
            </a:r>
          </a:p>
          <a:p>
            <a:r>
              <a:rPr lang="cs-CZ" dirty="0"/>
              <a:t>d) </a:t>
            </a:r>
            <a:r>
              <a:rPr lang="cs-CZ" i="1" dirty="0"/>
              <a:t>t + 3 – </a:t>
            </a:r>
            <a:r>
              <a:rPr lang="cs-CZ" dirty="0"/>
              <a:t>pokud žák ani po této informaci neumí napravit chybu, ukážeme mu správné znění věty (v uvedeném případě označíme pořadí slov čísly).</a:t>
            </a:r>
          </a:p>
          <a:p>
            <a:r>
              <a:rPr lang="cs-CZ" dirty="0" smtClean="0"/>
              <a:t>Práce s chybou je závislá na konkrétním </a:t>
            </a:r>
            <a:r>
              <a:rPr lang="cs-CZ" dirty="0"/>
              <a:t>procesu učení i jeho cíli</a:t>
            </a:r>
            <a:r>
              <a:rPr lang="cs-CZ" dirty="0" smtClean="0"/>
              <a:t>.</a:t>
            </a:r>
          </a:p>
          <a:p>
            <a:r>
              <a:rPr lang="cs-CZ" b="1" dirty="0" err="1" smtClean="0"/>
              <a:t>Fisher</a:t>
            </a:r>
            <a:r>
              <a:rPr lang="cs-CZ" b="1" dirty="0" smtClean="0"/>
              <a:t> </a:t>
            </a:r>
            <a:r>
              <a:rPr lang="cs-CZ" b="1" dirty="0"/>
              <a:t>a Frey (2012) zastávají názor, že žákům se nemá správné řešení sdělovat v podstatě nikdy, ale že jim mají být nabízena jen vodítka a nápovědy, které směřují myšlení žáků, jak o vlastních chybách </a:t>
            </a:r>
            <a:r>
              <a:rPr lang="cs-CZ" b="1" dirty="0" smtClean="0"/>
              <a:t>přemýšlet.</a:t>
            </a:r>
            <a:endParaRPr lang="cs-CZ" b="1" dirty="0"/>
          </a:p>
        </p:txBody>
      </p:sp>
      <p:pic>
        <p:nvPicPr>
          <p:cNvPr id="4" name="Obráze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86159" y="16971"/>
            <a:ext cx="2457841" cy="1639361"/>
          </a:xfrm>
          <a:prstGeom prst="rect">
            <a:avLst/>
          </a:prstGeom>
        </p:spPr>
      </p:pic>
    </p:spTree>
    <p:extLst>
      <p:ext uri="{BB962C8B-B14F-4D97-AF65-F5344CB8AC3E}">
        <p14:creationId xmlns:p14="http://schemas.microsoft.com/office/powerpoint/2010/main" val="3301525"/>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56085" y="345573"/>
            <a:ext cx="7543800" cy="982156"/>
          </a:xfrm>
        </p:spPr>
        <p:txBody>
          <a:bodyPr/>
          <a:lstStyle/>
          <a:p>
            <a:r>
              <a:rPr lang="cs-CZ" dirty="0" smtClean="0"/>
              <a:t>Práce s chybou</a:t>
            </a:r>
            <a:endParaRPr lang="cs-CZ" dirty="0"/>
          </a:p>
        </p:txBody>
      </p:sp>
      <p:sp>
        <p:nvSpPr>
          <p:cNvPr id="3" name="Zástupný symbol pro obsah 2"/>
          <p:cNvSpPr>
            <a:spLocks noGrp="1"/>
          </p:cNvSpPr>
          <p:nvPr>
            <p:ph idx="1"/>
          </p:nvPr>
        </p:nvSpPr>
        <p:spPr>
          <a:xfrm>
            <a:off x="107505" y="1845734"/>
            <a:ext cx="8640960" cy="4463586"/>
          </a:xfrm>
        </p:spPr>
        <p:txBody>
          <a:bodyPr>
            <a:normAutofit lnSpcReduction="10000"/>
          </a:bodyPr>
          <a:lstStyle/>
          <a:p>
            <a:pPr algn="just"/>
            <a:r>
              <a:rPr lang="cs-CZ" sz="2400" dirty="0" smtClean="0"/>
              <a:t>Korčáková </a:t>
            </a:r>
            <a:r>
              <a:rPr lang="cs-CZ" sz="2400" dirty="0"/>
              <a:t>(2004) spatřuje nutnost opravit chybu podle fáze učení, ve kterém chyba vznikla. </a:t>
            </a:r>
            <a:endParaRPr lang="cs-CZ" sz="2400" dirty="0" smtClean="0"/>
          </a:p>
          <a:p>
            <a:pPr algn="just"/>
            <a:r>
              <a:rPr lang="cs-CZ" sz="2400" b="1" dirty="0" smtClean="0"/>
              <a:t>Ve </a:t>
            </a:r>
            <a:r>
              <a:rPr lang="cs-CZ" sz="2400" b="1" dirty="0"/>
              <a:t>fázi nácviku je nutné reagovat na chybu hned</a:t>
            </a:r>
            <a:r>
              <a:rPr lang="cs-CZ" sz="2400" dirty="0"/>
              <a:t>, aby negativně neovlivnila další učení a nevedla k zafixování chyby (</a:t>
            </a:r>
            <a:r>
              <a:rPr lang="cs-CZ" sz="2400" dirty="0" err="1"/>
              <a:t>Fisher</a:t>
            </a:r>
            <a:r>
              <a:rPr lang="cs-CZ" sz="2400" dirty="0"/>
              <a:t> a Frey, 2012). </a:t>
            </a:r>
            <a:endParaRPr lang="cs-CZ" sz="2400" dirty="0" smtClean="0"/>
          </a:p>
          <a:p>
            <a:pPr algn="just"/>
            <a:r>
              <a:rPr lang="cs-CZ" sz="2400" dirty="0" smtClean="0"/>
              <a:t>Podle </a:t>
            </a:r>
            <a:r>
              <a:rPr lang="cs-CZ" sz="2400" dirty="0"/>
              <a:t>Mareše a Křivohlavého (1995) by se mělo </a:t>
            </a:r>
            <a:r>
              <a:rPr lang="cs-CZ" sz="2400" b="1" dirty="0"/>
              <a:t>chybám předcházet spíše při osvojování pracovních </a:t>
            </a:r>
            <a:r>
              <a:rPr lang="cs-CZ" sz="2400" b="1" dirty="0" smtClean="0"/>
              <a:t>a pohybových </a:t>
            </a:r>
            <a:r>
              <a:rPr lang="cs-CZ" sz="2400" b="1" dirty="0"/>
              <a:t>dovedností</a:t>
            </a:r>
            <a:r>
              <a:rPr lang="cs-CZ" sz="2400" dirty="0"/>
              <a:t>. </a:t>
            </a:r>
            <a:endParaRPr lang="cs-CZ" sz="2400" dirty="0" smtClean="0"/>
          </a:p>
          <a:p>
            <a:pPr algn="just"/>
            <a:r>
              <a:rPr lang="cs-CZ" sz="2400" dirty="0" smtClean="0"/>
              <a:t>Naopak </a:t>
            </a:r>
            <a:r>
              <a:rPr lang="cs-CZ" sz="2400" b="1" dirty="0"/>
              <a:t>žádoucí je chyba při učení složitějších poznávacích činností</a:t>
            </a:r>
            <a:r>
              <a:rPr lang="cs-CZ" sz="2400" dirty="0"/>
              <a:t>, </a:t>
            </a:r>
            <a:r>
              <a:rPr lang="cs-CZ" sz="2400" b="1" dirty="0"/>
              <a:t>při řešení problému a u tvůrčích činností</a:t>
            </a:r>
            <a:r>
              <a:rPr lang="cs-CZ" sz="2400" dirty="0" smtClean="0"/>
              <a:t>.</a:t>
            </a:r>
          </a:p>
          <a:p>
            <a:pPr algn="just"/>
            <a:endParaRPr lang="cs-CZ" sz="2400" dirty="0"/>
          </a:p>
          <a:p>
            <a:pPr algn="just"/>
            <a:endParaRPr lang="cs-CZ" sz="2400" dirty="0"/>
          </a:p>
        </p:txBody>
      </p:sp>
      <p:pic>
        <p:nvPicPr>
          <p:cNvPr id="4" name="Obráze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19479" y="16971"/>
            <a:ext cx="2524522" cy="1683837"/>
          </a:xfrm>
          <a:prstGeom prst="rect">
            <a:avLst/>
          </a:prstGeom>
        </p:spPr>
      </p:pic>
    </p:spTree>
    <p:extLst>
      <p:ext uri="{BB962C8B-B14F-4D97-AF65-F5344CB8AC3E}">
        <p14:creationId xmlns:p14="http://schemas.microsoft.com/office/powerpoint/2010/main" val="3236581745"/>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7810" y="394977"/>
            <a:ext cx="6629360" cy="1450757"/>
          </a:xfrm>
        </p:spPr>
        <p:txBody>
          <a:bodyPr>
            <a:normAutofit fontScale="90000"/>
          </a:bodyPr>
          <a:lstStyle/>
          <a:p>
            <a:r>
              <a:rPr lang="cs-CZ" sz="4000" b="1" dirty="0"/>
              <a:t>Náprava chyby a posun v učení</a:t>
            </a:r>
            <a:r>
              <a:rPr lang="cs-CZ" sz="4000" dirty="0"/>
              <a:t/>
            </a:r>
            <a:br>
              <a:rPr lang="cs-CZ" sz="4000" dirty="0"/>
            </a:br>
            <a:endParaRPr lang="cs-CZ" sz="4000" dirty="0"/>
          </a:p>
        </p:txBody>
      </p:sp>
      <p:sp>
        <p:nvSpPr>
          <p:cNvPr id="3" name="Zástupný symbol pro obsah 2"/>
          <p:cNvSpPr>
            <a:spLocks noGrp="1"/>
          </p:cNvSpPr>
          <p:nvPr>
            <p:ph idx="1"/>
          </p:nvPr>
        </p:nvSpPr>
        <p:spPr>
          <a:xfrm>
            <a:off x="107504" y="1845734"/>
            <a:ext cx="8856983" cy="4463586"/>
          </a:xfrm>
        </p:spPr>
        <p:txBody>
          <a:bodyPr>
            <a:normAutofit fontScale="92500"/>
          </a:bodyPr>
          <a:lstStyle/>
          <a:p>
            <a:pPr algn="just"/>
            <a:r>
              <a:rPr lang="cs-CZ" sz="2400" dirty="0"/>
              <a:t>Kulič (1971) přisuzoval velký význam </a:t>
            </a:r>
            <a:r>
              <a:rPr lang="cs-CZ" sz="2400" b="1" dirty="0"/>
              <a:t>autokorekci</a:t>
            </a:r>
            <a:r>
              <a:rPr lang="cs-CZ" sz="2400" dirty="0"/>
              <a:t>, tj. samostatného hledání a nalézání chyb, jejich příčin a realizaci opravy. Hledání chyb </a:t>
            </a:r>
            <a:r>
              <a:rPr lang="cs-CZ" sz="2400" dirty="0" smtClean="0"/>
              <a:t>a další </a:t>
            </a:r>
            <a:r>
              <a:rPr lang="cs-CZ" sz="2400" dirty="0"/>
              <a:t>práce s ní pomáhá žáka rozvíjet, učí ho samostatnosti </a:t>
            </a:r>
            <a:r>
              <a:rPr lang="cs-CZ" sz="2400" dirty="0" smtClean="0"/>
              <a:t>a zodpovědnosti. </a:t>
            </a:r>
            <a:r>
              <a:rPr lang="cs-CZ" sz="2400" dirty="0"/>
              <a:t>Je dokázáno, že chyby, které sami objevíme, nás ovlivní mnohem více než ty, na něž nás upozorní někdo </a:t>
            </a:r>
            <a:r>
              <a:rPr lang="cs-CZ" sz="2400" dirty="0" smtClean="0"/>
              <a:t>jiný.</a:t>
            </a:r>
          </a:p>
          <a:p>
            <a:pPr algn="just"/>
            <a:endParaRPr lang="cs-CZ" sz="2400" dirty="0"/>
          </a:p>
          <a:p>
            <a:pPr algn="just"/>
            <a:r>
              <a:rPr lang="cs-CZ" sz="2400" dirty="0"/>
              <a:t>Kasíková a Žák (2011) při tvorbě materiálu zaměřeném na příležitosti pro rozvoj kompetencí k učení zjistili, že zlepšení nastává, pokud je žákům poskytnut prostor pro </a:t>
            </a:r>
            <a:r>
              <a:rPr lang="cs-CZ" sz="2400" b="1" dirty="0"/>
              <a:t>hlubší analýzu obtíží (např. ve dvojicích)</a:t>
            </a:r>
            <a:r>
              <a:rPr lang="cs-CZ" sz="2400" dirty="0"/>
              <a:t>. Vede to žáky k tomu, že dokážou ostatním poskytnout pomoc při obtížích a nebojí se chybovat. </a:t>
            </a:r>
          </a:p>
          <a:p>
            <a:pPr algn="just"/>
            <a:endParaRPr lang="cs-CZ" sz="2400" dirty="0"/>
          </a:p>
        </p:txBody>
      </p:sp>
      <p:pic>
        <p:nvPicPr>
          <p:cNvPr id="4" name="Obráze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02195" y="16971"/>
            <a:ext cx="2741805" cy="1828763"/>
          </a:xfrm>
          <a:prstGeom prst="rect">
            <a:avLst/>
          </a:prstGeom>
        </p:spPr>
      </p:pic>
    </p:spTree>
    <p:extLst>
      <p:ext uri="{BB962C8B-B14F-4D97-AF65-F5344CB8AC3E}">
        <p14:creationId xmlns:p14="http://schemas.microsoft.com/office/powerpoint/2010/main" val="1211077858"/>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28600" y="260648"/>
            <a:ext cx="7994849" cy="830173"/>
          </a:xfrm>
        </p:spPr>
        <p:txBody>
          <a:bodyPr/>
          <a:lstStyle/>
          <a:p>
            <a:pPr algn="ctr"/>
            <a:r>
              <a:rPr lang="cs-CZ" dirty="0" smtClean="0"/>
              <a:t>Techniky opravování chyb</a:t>
            </a:r>
            <a:endParaRPr lang="cs-CZ" dirty="0"/>
          </a:p>
        </p:txBody>
      </p:sp>
      <p:sp>
        <p:nvSpPr>
          <p:cNvPr id="3" name="Zástupný symbol pro obsah 2"/>
          <p:cNvSpPr>
            <a:spLocks noGrp="1"/>
          </p:cNvSpPr>
          <p:nvPr>
            <p:ph idx="1"/>
          </p:nvPr>
        </p:nvSpPr>
        <p:spPr>
          <a:xfrm>
            <a:off x="107504" y="1916832"/>
            <a:ext cx="8856984" cy="4941168"/>
          </a:xfrm>
        </p:spPr>
        <p:txBody>
          <a:bodyPr>
            <a:normAutofit/>
          </a:bodyPr>
          <a:lstStyle/>
          <a:p>
            <a:pPr marL="0" indent="0" algn="ctr">
              <a:buNone/>
            </a:pPr>
            <a:r>
              <a:rPr lang="cs-CZ" sz="2000" b="1" dirty="0"/>
              <a:t>Tečky na konci řádku</a:t>
            </a:r>
            <a:endParaRPr lang="cs-CZ" sz="2000" dirty="0"/>
          </a:p>
          <a:p>
            <a:pPr algn="just"/>
            <a:r>
              <a:rPr lang="cs-CZ" sz="2000" dirty="0"/>
              <a:t>Při pravopisném cvičení či libovolném testu stačí označit tečkou řádek, v němž se vyskytla chyba. Úkolem žáka je chybu odhalit. Lze pracovat také s typologií chyb. Učitel napíše na kraj řádku G (chyba gramatická) či S (chyba ve stavbě slova) či I (chyb v interpunkci) apod. (Wiliam, 2011, s. 131) </a:t>
            </a:r>
          </a:p>
          <a:p>
            <a:pPr marL="0" indent="0" algn="just">
              <a:buNone/>
            </a:pPr>
            <a:r>
              <a:rPr lang="cs-CZ" sz="2000" b="1" dirty="0"/>
              <a:t> </a:t>
            </a:r>
            <a:endParaRPr lang="cs-CZ" sz="2000" dirty="0"/>
          </a:p>
          <a:p>
            <a:pPr marL="0" indent="0" algn="ctr">
              <a:buNone/>
            </a:pPr>
            <a:r>
              <a:rPr lang="cs-CZ" sz="2000" b="1" dirty="0"/>
              <a:t>Třídění chyb</a:t>
            </a:r>
            <a:endParaRPr lang="cs-CZ" sz="2000" dirty="0"/>
          </a:p>
          <a:p>
            <a:pPr algn="just"/>
            <a:r>
              <a:rPr lang="cs-CZ" sz="2000" dirty="0"/>
              <a:t>Tato technika je využitelná zejména u učitelů mateřského jazyka či cizích jazyků: učitel v písemných pracích žáků podtrhne chyby žáků v testu a žákům potom práci vrátí. Ti následně sami třídí chyby, které udělali. Mohou si navíc najít spolužáka, který jim s doplněním nedostatků a opravou chyb pomůže. (Wiliam, 2011, s. 140)</a:t>
            </a:r>
          </a:p>
        </p:txBody>
      </p:sp>
      <p:pic>
        <p:nvPicPr>
          <p:cNvPr id="4" name="Obráze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02195" y="16971"/>
            <a:ext cx="2741805" cy="1828763"/>
          </a:xfrm>
          <a:prstGeom prst="rect">
            <a:avLst/>
          </a:prstGeom>
        </p:spPr>
      </p:pic>
    </p:spTree>
    <p:extLst>
      <p:ext uri="{BB962C8B-B14F-4D97-AF65-F5344CB8AC3E}">
        <p14:creationId xmlns:p14="http://schemas.microsoft.com/office/powerpoint/2010/main" val="4104983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9AA1E01-CA22-4153-BCFC-8BFB632BB9C2}"/>
              </a:ext>
            </a:extLst>
          </p:cNvPr>
          <p:cNvSpPr>
            <a:spLocks noGrp="1"/>
          </p:cNvSpPr>
          <p:nvPr>
            <p:ph type="title"/>
          </p:nvPr>
        </p:nvSpPr>
        <p:spPr>
          <a:xfrm>
            <a:off x="827584" y="709224"/>
            <a:ext cx="7543800" cy="1450757"/>
          </a:xfrm>
        </p:spPr>
        <p:txBody>
          <a:bodyPr>
            <a:normAutofit fontScale="90000"/>
          </a:bodyPr>
          <a:lstStyle/>
          <a:p>
            <a:r>
              <a:rPr lang="cs-CZ" b="1" dirty="0"/>
              <a:t>Technika</a:t>
            </a:r>
            <a:br>
              <a:rPr lang="cs-CZ" b="1" dirty="0"/>
            </a:br>
            <a:r>
              <a:rPr lang="cs-CZ" b="1" dirty="0"/>
              <a:t>Otázky na závěr hodiny/tématu</a:t>
            </a:r>
            <a:r>
              <a:rPr lang="cs-CZ" dirty="0"/>
              <a:t/>
            </a:r>
            <a:br>
              <a:rPr lang="cs-CZ" dirty="0"/>
            </a:br>
            <a:endParaRPr lang="cs-CZ" dirty="0"/>
          </a:p>
        </p:txBody>
      </p:sp>
      <p:sp>
        <p:nvSpPr>
          <p:cNvPr id="3" name="Zástupný symbol pro obsah 2">
            <a:extLst>
              <a:ext uri="{FF2B5EF4-FFF2-40B4-BE49-F238E27FC236}">
                <a16:creationId xmlns:a16="http://schemas.microsoft.com/office/drawing/2014/main" id="{78E712DE-5551-4587-9A34-B9889326D023}"/>
              </a:ext>
            </a:extLst>
          </p:cNvPr>
          <p:cNvSpPr>
            <a:spLocks noGrp="1"/>
          </p:cNvSpPr>
          <p:nvPr>
            <p:ph idx="1"/>
          </p:nvPr>
        </p:nvSpPr>
        <p:spPr>
          <a:xfrm>
            <a:off x="395536" y="2160590"/>
            <a:ext cx="7704856" cy="4697410"/>
          </a:xfrm>
        </p:spPr>
        <p:txBody>
          <a:bodyPr/>
          <a:lstStyle/>
          <a:p>
            <a:r>
              <a:rPr lang="cs-CZ" sz="2200" dirty="0"/>
              <a:t>Protože se někdy žáci mohou obávat položit otázky, zejména ty, které se týkají jejich neporozumění látky, navrhuje Wiliam (2011, s. 139–140) </a:t>
            </a:r>
            <a:r>
              <a:rPr lang="cs-CZ" sz="2200" b="1" dirty="0">
                <a:solidFill>
                  <a:srgbClr val="FF0000"/>
                </a:solidFill>
              </a:rPr>
              <a:t>nechat žáky pokládat otázky za skupinu</a:t>
            </a:r>
            <a:r>
              <a:rPr lang="cs-CZ" sz="2200" dirty="0">
                <a:solidFill>
                  <a:srgbClr val="FF0000"/>
                </a:solidFill>
              </a:rPr>
              <a:t>.</a:t>
            </a:r>
          </a:p>
          <a:p>
            <a:r>
              <a:rPr lang="cs-CZ" sz="2200" dirty="0"/>
              <a:t>Pokud nikdo z žáků ve skupině nezná na otázku odpověď, není hloupé se zeptat před celou třídou nebo učitele. </a:t>
            </a:r>
          </a:p>
          <a:p>
            <a:r>
              <a:rPr lang="cs-CZ" sz="2200" dirty="0"/>
              <a:t>Variantou této techniky je, že </a:t>
            </a:r>
            <a:r>
              <a:rPr lang="cs-CZ" sz="2200" dirty="0">
                <a:solidFill>
                  <a:srgbClr val="FF0000"/>
                </a:solidFill>
              </a:rPr>
              <a:t>skupiny žáků </a:t>
            </a:r>
            <a:r>
              <a:rPr lang="cs-CZ" sz="2200" b="1" dirty="0">
                <a:solidFill>
                  <a:srgbClr val="FF0000"/>
                </a:solidFill>
              </a:rPr>
              <a:t>napíšou otázky na papír</a:t>
            </a:r>
            <a:r>
              <a:rPr lang="cs-CZ" sz="2200" b="1" dirty="0"/>
              <a:t>. </a:t>
            </a:r>
            <a:r>
              <a:rPr lang="cs-CZ" sz="2200" dirty="0"/>
              <a:t>Učitel otázky poté vybere, roztřídí a vyjádří se k nim. Pokud se tato technika využívá pravidelně, vede ke zlepšování dovednosti pokládat otázky.</a:t>
            </a:r>
          </a:p>
          <a:p>
            <a:endParaRPr lang="cs-CZ" dirty="0"/>
          </a:p>
        </p:txBody>
      </p:sp>
    </p:spTree>
    <p:extLst>
      <p:ext uri="{BB962C8B-B14F-4D97-AF65-F5344CB8AC3E}">
        <p14:creationId xmlns:p14="http://schemas.microsoft.com/office/powerpoint/2010/main" val="280261752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CD1851B-D723-4715-8A56-4EBDFFC00FA2}"/>
              </a:ext>
            </a:extLst>
          </p:cNvPr>
          <p:cNvSpPr>
            <a:spLocks noGrp="1"/>
          </p:cNvSpPr>
          <p:nvPr>
            <p:ph type="title"/>
          </p:nvPr>
        </p:nvSpPr>
        <p:spPr/>
        <p:txBody>
          <a:bodyPr>
            <a:normAutofit fontScale="90000"/>
          </a:bodyPr>
          <a:lstStyle/>
          <a:p>
            <a:r>
              <a:rPr lang="cs-CZ" b="1" dirty="0"/>
              <a:t>Zamlžený bod (</a:t>
            </a:r>
            <a:r>
              <a:rPr lang="cs-CZ" b="1" dirty="0" err="1"/>
              <a:t>muddiest</a:t>
            </a:r>
            <a:r>
              <a:rPr lang="cs-CZ" b="1" dirty="0"/>
              <a:t> point)</a:t>
            </a:r>
            <a:r>
              <a:rPr lang="cs-CZ" dirty="0"/>
              <a:t/>
            </a:r>
            <a:br>
              <a:rPr lang="cs-CZ" dirty="0"/>
            </a:br>
            <a:endParaRPr lang="cs-CZ" dirty="0"/>
          </a:p>
        </p:txBody>
      </p:sp>
      <p:sp>
        <p:nvSpPr>
          <p:cNvPr id="3" name="Zástupný symbol pro obsah 2">
            <a:extLst>
              <a:ext uri="{FF2B5EF4-FFF2-40B4-BE49-F238E27FC236}">
                <a16:creationId xmlns:a16="http://schemas.microsoft.com/office/drawing/2014/main" id="{C48431F7-06C7-44EE-B86D-399DF96F7745}"/>
              </a:ext>
            </a:extLst>
          </p:cNvPr>
          <p:cNvSpPr>
            <a:spLocks noGrp="1"/>
          </p:cNvSpPr>
          <p:nvPr>
            <p:ph idx="1"/>
          </p:nvPr>
        </p:nvSpPr>
        <p:spPr>
          <a:xfrm>
            <a:off x="579547" y="1772816"/>
            <a:ext cx="6347714" cy="4896544"/>
          </a:xfrm>
        </p:spPr>
        <p:txBody>
          <a:bodyPr>
            <a:normAutofit/>
          </a:bodyPr>
          <a:lstStyle/>
          <a:p>
            <a:r>
              <a:rPr lang="cs-CZ" sz="2400" dirty="0"/>
              <a:t>Žáci (jednotlivě či skupiny žáků) na konci vyučovací hodiny na kousek papíru napíšou, čemu nerozumí (jaké otázky nebyly zodpovězeny, v čem ještě nemají jasno, co je jim zamlženo). </a:t>
            </a:r>
          </a:p>
          <a:p>
            <a:r>
              <a:rPr lang="cs-CZ" sz="2400" dirty="0"/>
              <a:t>Učitel otázky poté vybere, roztřídí a vyjádří se k nim / naplánuje další výuku (</a:t>
            </a:r>
            <a:r>
              <a:rPr lang="cs-CZ" sz="2400" dirty="0" err="1"/>
              <a:t>Marzano</a:t>
            </a:r>
            <a:r>
              <a:rPr lang="cs-CZ" sz="2400" dirty="0"/>
              <a:t>, 2006).</a:t>
            </a:r>
          </a:p>
          <a:p>
            <a:r>
              <a:rPr lang="cs-CZ" sz="2400" dirty="0"/>
              <a:t>Pokud se tato technika využívá pravidelně, vede u žáků ke zlepšování dovednosti pokládat otázky.</a:t>
            </a:r>
          </a:p>
          <a:p>
            <a:endParaRPr lang="cs-CZ" sz="2400" dirty="0"/>
          </a:p>
          <a:p>
            <a:endParaRPr lang="cs-CZ" dirty="0"/>
          </a:p>
        </p:txBody>
      </p:sp>
    </p:spTree>
    <p:extLst>
      <p:ext uri="{BB962C8B-B14F-4D97-AF65-F5344CB8AC3E}">
        <p14:creationId xmlns:p14="http://schemas.microsoft.com/office/powerpoint/2010/main" val="353966012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lstStyle/>
          <a:p>
            <a:pPr algn="ctr"/>
            <a:r>
              <a:rPr lang="cs-CZ" dirty="0" smtClean="0"/>
              <a:t>AUTONOMNÍ HODNOCENÍ</a:t>
            </a:r>
            <a:endParaRPr lang="cs-CZ" dirty="0"/>
          </a:p>
        </p:txBody>
      </p:sp>
      <p:sp>
        <p:nvSpPr>
          <p:cNvPr id="3" name="Podnadpis 2"/>
          <p:cNvSpPr>
            <a:spLocks noGrp="1"/>
          </p:cNvSpPr>
          <p:nvPr>
            <p:ph type="subTitle" idx="1"/>
          </p:nvPr>
        </p:nvSpPr>
        <p:spPr/>
        <p:txBody>
          <a:bodyPr/>
          <a:lstStyle/>
          <a:p>
            <a:pPr algn="ctr"/>
            <a:r>
              <a:rPr lang="cs-CZ" b="1" i="1" dirty="0">
                <a:solidFill>
                  <a:schemeClr val="accent2">
                    <a:lumMod val="75000"/>
                  </a:schemeClr>
                </a:solidFill>
              </a:rPr>
              <a:t>Jak chápete tento termín?</a:t>
            </a:r>
          </a:p>
          <a:p>
            <a:endParaRPr lang="cs-CZ" dirty="0"/>
          </a:p>
        </p:txBody>
      </p:sp>
    </p:spTree>
    <p:extLst>
      <p:ext uri="{BB962C8B-B14F-4D97-AF65-F5344CB8AC3E}">
        <p14:creationId xmlns:p14="http://schemas.microsoft.com/office/powerpoint/2010/main" val="280937366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27584" y="116633"/>
            <a:ext cx="7543800" cy="1008112"/>
          </a:xfrm>
        </p:spPr>
        <p:txBody>
          <a:bodyPr/>
          <a:lstStyle/>
          <a:p>
            <a:pPr algn="ctr"/>
            <a:r>
              <a:rPr lang="cs-CZ" b="1" dirty="0" smtClean="0">
                <a:solidFill>
                  <a:schemeClr val="accent2">
                    <a:lumMod val="75000"/>
                  </a:schemeClr>
                </a:solidFill>
              </a:rPr>
              <a:t>Autonomní hodnocení</a:t>
            </a:r>
            <a:endParaRPr lang="cs-CZ" b="1" dirty="0">
              <a:solidFill>
                <a:schemeClr val="accent2">
                  <a:lumMod val="75000"/>
                </a:schemeClr>
              </a:solidFill>
            </a:endParaRPr>
          </a:p>
        </p:txBody>
      </p:sp>
      <p:sp>
        <p:nvSpPr>
          <p:cNvPr id="3" name="Zástupný symbol pro obsah 2"/>
          <p:cNvSpPr>
            <a:spLocks noGrp="1"/>
          </p:cNvSpPr>
          <p:nvPr>
            <p:ph idx="1"/>
          </p:nvPr>
        </p:nvSpPr>
        <p:spPr>
          <a:xfrm>
            <a:off x="323528" y="1412776"/>
            <a:ext cx="8568952" cy="5328592"/>
          </a:xfrm>
        </p:spPr>
        <p:txBody>
          <a:bodyPr>
            <a:normAutofit/>
          </a:bodyPr>
          <a:lstStyle/>
          <a:p>
            <a:pPr marL="0" indent="0" algn="ctr">
              <a:buNone/>
            </a:pPr>
            <a:endParaRPr lang="cs-CZ" sz="2800" b="1" dirty="0"/>
          </a:p>
          <a:p>
            <a:pPr>
              <a:buFont typeface="Wingdings" panose="05000000000000000000" pitchFamily="2" charset="2"/>
              <a:buChar char="§"/>
            </a:pPr>
            <a:r>
              <a:rPr lang="cs-CZ" sz="2800" b="1" dirty="0" smtClean="0"/>
              <a:t> </a:t>
            </a:r>
            <a:r>
              <a:rPr lang="cs-CZ" sz="2800" dirty="0" smtClean="0"/>
              <a:t>hodnocení </a:t>
            </a:r>
            <a:r>
              <a:rPr lang="cs-CZ" sz="2800" dirty="0"/>
              <a:t>svěřené do rukou </a:t>
            </a:r>
            <a:r>
              <a:rPr lang="cs-CZ" sz="2800" dirty="0" smtClean="0"/>
              <a:t>žáků</a:t>
            </a:r>
          </a:p>
          <a:p>
            <a:pPr>
              <a:buFont typeface="Arial" panose="020B0604020202020204" pitchFamily="34" charset="0"/>
              <a:buChar char="•"/>
            </a:pPr>
            <a:r>
              <a:rPr lang="cs-CZ" sz="2800" dirty="0" smtClean="0"/>
              <a:t> žák hodnocení </a:t>
            </a:r>
            <a:r>
              <a:rPr lang="cs-CZ" sz="2800" dirty="0"/>
              <a:t>používá a zvládá, rozumí mu, dokáže ho vysvětlovat a </a:t>
            </a:r>
            <a:r>
              <a:rPr lang="cs-CZ" sz="2800" dirty="0" smtClean="0"/>
              <a:t>obhajovat</a:t>
            </a:r>
            <a:endParaRPr lang="cs-CZ" sz="2800" b="1" dirty="0"/>
          </a:p>
          <a:p>
            <a:endParaRPr lang="cs-CZ" dirty="0"/>
          </a:p>
        </p:txBody>
      </p:sp>
    </p:spTree>
    <p:extLst>
      <p:ext uri="{BB962C8B-B14F-4D97-AF65-F5344CB8AC3E}">
        <p14:creationId xmlns:p14="http://schemas.microsoft.com/office/powerpoint/2010/main" val="3237554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Nadpis 1"/>
          <p:cNvSpPr>
            <a:spLocks noGrp="1"/>
          </p:cNvSpPr>
          <p:nvPr>
            <p:ph type="title"/>
          </p:nvPr>
        </p:nvSpPr>
        <p:spPr>
          <a:xfrm>
            <a:off x="0" y="0"/>
            <a:ext cx="7380312" cy="764704"/>
          </a:xfrm>
        </p:spPr>
        <p:txBody>
          <a:bodyPr>
            <a:normAutofit/>
          </a:bodyPr>
          <a:lstStyle/>
          <a:p>
            <a:pPr algn="ctr"/>
            <a:r>
              <a:rPr lang="cs-CZ" sz="3200" dirty="0" smtClean="0"/>
              <a:t>Formy hodnocení dle Školského zákona</a:t>
            </a:r>
          </a:p>
        </p:txBody>
      </p:sp>
      <p:sp>
        <p:nvSpPr>
          <p:cNvPr id="3" name="Zástupný symbol pro obsah 2"/>
          <p:cNvSpPr>
            <a:spLocks noGrp="1"/>
          </p:cNvSpPr>
          <p:nvPr>
            <p:ph idx="1"/>
          </p:nvPr>
        </p:nvSpPr>
        <p:spPr>
          <a:xfrm>
            <a:off x="107505" y="764704"/>
            <a:ext cx="7272807" cy="6093296"/>
          </a:xfrm>
        </p:spPr>
        <p:txBody>
          <a:bodyPr rtlCol="0">
            <a:normAutofit fontScale="92500" lnSpcReduction="20000"/>
          </a:bodyPr>
          <a:lstStyle/>
          <a:p>
            <a:pPr marL="0" indent="0" fontAlgn="auto">
              <a:spcAft>
                <a:spcPts val="0"/>
              </a:spcAft>
              <a:buFont typeface="Wingdings 3" charset="2"/>
              <a:buNone/>
              <a:defRPr/>
            </a:pPr>
            <a:r>
              <a:rPr lang="cs-CZ" sz="2800" b="1" dirty="0">
                <a:solidFill>
                  <a:schemeClr val="tx1">
                    <a:lumMod val="75000"/>
                    <a:lumOff val="25000"/>
                  </a:schemeClr>
                </a:solidFill>
              </a:rPr>
              <a:t>T</a:t>
            </a:r>
            <a:r>
              <a:rPr lang="cs-CZ" sz="2800" b="1" dirty="0" smtClean="0">
                <a:solidFill>
                  <a:schemeClr val="tx1">
                    <a:lumMod val="75000"/>
                    <a:lumOff val="25000"/>
                  </a:schemeClr>
                </a:solidFill>
              </a:rPr>
              <a:t>ři </a:t>
            </a:r>
            <a:r>
              <a:rPr lang="cs-CZ" sz="2800" b="1" dirty="0">
                <a:solidFill>
                  <a:schemeClr val="tx1">
                    <a:lumMod val="75000"/>
                    <a:lumOff val="25000"/>
                  </a:schemeClr>
                </a:solidFill>
              </a:rPr>
              <a:t>formy hodnocení:</a:t>
            </a:r>
          </a:p>
          <a:p>
            <a:pPr fontAlgn="auto">
              <a:spcAft>
                <a:spcPts val="0"/>
              </a:spcAft>
              <a:buFont typeface="Wingdings 3" charset="2"/>
              <a:buChar char=""/>
              <a:defRPr/>
            </a:pPr>
            <a:r>
              <a:rPr lang="cs-CZ" sz="2800" dirty="0">
                <a:solidFill>
                  <a:schemeClr val="tx1">
                    <a:lumMod val="75000"/>
                    <a:lumOff val="25000"/>
                  </a:schemeClr>
                </a:solidFill>
              </a:rPr>
              <a:t>  </a:t>
            </a:r>
            <a:r>
              <a:rPr lang="cs-CZ" sz="2800" dirty="0" smtClean="0">
                <a:solidFill>
                  <a:schemeClr val="tx1">
                    <a:lumMod val="75000"/>
                    <a:lumOff val="25000"/>
                  </a:schemeClr>
                </a:solidFill>
              </a:rPr>
              <a:t>klasifikace: </a:t>
            </a:r>
            <a:r>
              <a:rPr lang="cs-CZ" sz="2800" dirty="0" smtClean="0">
                <a:solidFill>
                  <a:srgbClr val="92278F"/>
                </a:solidFill>
              </a:rPr>
              <a:t>1, 2, 3, 4, 5</a:t>
            </a:r>
            <a:endParaRPr lang="cs-CZ" sz="2800" dirty="0">
              <a:solidFill>
                <a:srgbClr val="92278F"/>
              </a:solidFill>
            </a:endParaRPr>
          </a:p>
          <a:p>
            <a:pPr fontAlgn="auto">
              <a:spcAft>
                <a:spcPts val="0"/>
              </a:spcAft>
              <a:buFont typeface="Wingdings 3" charset="2"/>
              <a:buChar char=""/>
              <a:defRPr/>
            </a:pPr>
            <a:r>
              <a:rPr lang="cs-CZ" sz="2800" dirty="0">
                <a:solidFill>
                  <a:schemeClr val="tx1">
                    <a:lumMod val="75000"/>
                    <a:lumOff val="25000"/>
                  </a:schemeClr>
                </a:solidFill>
              </a:rPr>
              <a:t>  slovní </a:t>
            </a:r>
            <a:r>
              <a:rPr lang="cs-CZ" sz="2800" dirty="0" smtClean="0">
                <a:solidFill>
                  <a:schemeClr val="tx1">
                    <a:lumMod val="75000"/>
                    <a:lumOff val="25000"/>
                  </a:schemeClr>
                </a:solidFill>
              </a:rPr>
              <a:t>hodnocení</a:t>
            </a:r>
          </a:p>
          <a:p>
            <a:pPr marL="0" indent="0" algn="ctr">
              <a:buNone/>
            </a:pPr>
            <a:r>
              <a:rPr lang="cs-CZ" sz="2000" i="1" dirty="0" smtClean="0">
                <a:solidFill>
                  <a:srgbClr val="92278F"/>
                </a:solidFill>
              </a:rPr>
              <a:t>V </a:t>
            </a:r>
            <a:r>
              <a:rPr lang="cs-CZ" sz="2000" i="1" dirty="0">
                <a:solidFill>
                  <a:srgbClr val="92278F"/>
                </a:solidFill>
              </a:rPr>
              <a:t>hodinách češtiny jste byla jejich velmi aktivní a pozornou posluchačkou. Vaše energie a soustředěnost byly vždy na vysoké úrovni a byla jste tou, která se vždy se zájmem účastnila diskuzních částí, za což Vám patří dík. Vaše sešity z poetiky </a:t>
            </a:r>
            <a:r>
              <a:rPr lang="cs-CZ" sz="2000" i="1" dirty="0" smtClean="0">
                <a:solidFill>
                  <a:srgbClr val="92278F"/>
                </a:solidFill>
              </a:rPr>
              <a:t>i epochy </a:t>
            </a:r>
            <a:r>
              <a:rPr lang="cs-CZ" sz="2000" i="1" dirty="0">
                <a:solidFill>
                  <a:srgbClr val="92278F"/>
                </a:solidFill>
              </a:rPr>
              <a:t>starověkých kultur jsou pečlivě vedené a oceňuji především Vaši snahu o poctivé rozbory děl či zpracování samostatných úkolů. V testech se Vám </a:t>
            </a:r>
            <a:r>
              <a:rPr lang="cs-CZ" sz="2000" i="1" dirty="0" smtClean="0">
                <a:solidFill>
                  <a:srgbClr val="92278F"/>
                </a:solidFill>
              </a:rPr>
              <a:t>dařilo. Referát </a:t>
            </a:r>
            <a:r>
              <a:rPr lang="cs-CZ" sz="2000" i="1" dirty="0">
                <a:solidFill>
                  <a:srgbClr val="92278F"/>
                </a:solidFill>
              </a:rPr>
              <a:t>o Afroditě jste zvládla velmi pěkně, a to z hlediska obsahu, jazykového vyjádření i neverbálního projevu. Všechny Vaše zápisy ve čtenářských denících jsou zpracovány velmi kvalitně. Ocenit bych chtěla především snahu o skutečné zamyšlení se nad knihou. V jazykových hodinách jste dokázala, že Vám pravopis nečiní velké potíže. Napsala jste též velmi pěkné </a:t>
            </a:r>
            <a:r>
              <a:rPr lang="cs-CZ" sz="2000" i="1" dirty="0" smtClean="0">
                <a:solidFill>
                  <a:srgbClr val="92278F"/>
                </a:solidFill>
              </a:rPr>
              <a:t>vypravování.</a:t>
            </a:r>
          </a:p>
          <a:p>
            <a:pPr fontAlgn="auto">
              <a:spcAft>
                <a:spcPts val="0"/>
              </a:spcAft>
              <a:buFont typeface="Wingdings 3" charset="2"/>
              <a:buChar char=""/>
              <a:defRPr/>
            </a:pPr>
            <a:r>
              <a:rPr lang="cs-CZ" sz="2800" dirty="0" smtClean="0">
                <a:solidFill>
                  <a:schemeClr val="tx1">
                    <a:lumMod val="75000"/>
                    <a:lumOff val="25000"/>
                  </a:schemeClr>
                </a:solidFill>
              </a:rPr>
              <a:t>  kombinaci klasifikace a slovního hodnocení</a:t>
            </a:r>
          </a:p>
          <a:p>
            <a:pPr marL="0" indent="0" fontAlgn="auto">
              <a:spcAft>
                <a:spcPts val="0"/>
              </a:spcAft>
              <a:buNone/>
              <a:defRPr/>
            </a:pPr>
            <a:endParaRPr lang="cs-CZ" sz="2800" i="1" dirty="0" smtClean="0">
              <a:solidFill>
                <a:schemeClr val="accent2">
                  <a:lumMod val="75000"/>
                </a:schemeClr>
              </a:solidFill>
            </a:endParaRPr>
          </a:p>
          <a:p>
            <a:pPr marL="0" indent="0" algn="ctr" fontAlgn="auto">
              <a:spcAft>
                <a:spcPts val="0"/>
              </a:spcAft>
              <a:buNone/>
              <a:defRPr/>
            </a:pPr>
            <a:r>
              <a:rPr lang="cs-CZ" sz="2800" b="1" dirty="0" smtClean="0">
                <a:solidFill>
                  <a:srgbClr val="92278F"/>
                </a:solidFill>
              </a:rPr>
              <a:t>Porovnejte, co se žák dozví z těchto dvou typů hodnocení</a:t>
            </a:r>
            <a:endParaRPr lang="cs-CZ" sz="2800" b="1" dirty="0">
              <a:solidFill>
                <a:srgbClr val="92278F"/>
              </a:solidFill>
            </a:endParaRP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99592" y="41085"/>
            <a:ext cx="7543800" cy="1155668"/>
          </a:xfrm>
        </p:spPr>
        <p:txBody>
          <a:bodyPr/>
          <a:lstStyle/>
          <a:p>
            <a:pPr algn="ctr"/>
            <a:r>
              <a:rPr lang="cs-CZ" dirty="0" smtClean="0"/>
              <a:t>Sebehodnocení</a:t>
            </a:r>
            <a:endParaRPr lang="cs-CZ" dirty="0"/>
          </a:p>
        </p:txBody>
      </p:sp>
      <p:sp>
        <p:nvSpPr>
          <p:cNvPr id="3" name="Zástupný symbol pro obsah 2"/>
          <p:cNvSpPr>
            <a:spLocks noGrp="1"/>
          </p:cNvSpPr>
          <p:nvPr>
            <p:ph idx="1"/>
          </p:nvPr>
        </p:nvSpPr>
        <p:spPr>
          <a:xfrm>
            <a:off x="251520" y="1268760"/>
            <a:ext cx="7200800" cy="4896544"/>
          </a:xfrm>
        </p:spPr>
        <p:txBody>
          <a:bodyPr>
            <a:normAutofit/>
          </a:bodyPr>
          <a:lstStyle/>
          <a:p>
            <a:r>
              <a:rPr lang="cs-CZ" sz="2400" dirty="0" smtClean="0"/>
              <a:t>Prodiskutujte ve skupinách na základě materiálů, které jste obdrželi:</a:t>
            </a:r>
          </a:p>
          <a:p>
            <a:endParaRPr lang="cs-CZ" sz="2400" dirty="0" smtClean="0"/>
          </a:p>
          <a:p>
            <a:r>
              <a:rPr lang="cs-CZ" sz="2400" i="1" dirty="0" smtClean="0">
                <a:solidFill>
                  <a:schemeClr val="accent2">
                    <a:lumMod val="75000"/>
                  </a:schemeClr>
                </a:solidFill>
              </a:rPr>
              <a:t>Co je sebehodnocení?</a:t>
            </a:r>
          </a:p>
          <a:p>
            <a:r>
              <a:rPr lang="cs-CZ" sz="2400" i="1" dirty="0" smtClean="0">
                <a:solidFill>
                  <a:schemeClr val="accent2">
                    <a:lumMod val="75000"/>
                  </a:schemeClr>
                </a:solidFill>
              </a:rPr>
              <a:t>Jaký má smysl ho u žáků rozvíjet?</a:t>
            </a:r>
          </a:p>
          <a:p>
            <a:r>
              <a:rPr lang="cs-CZ" sz="2400" i="1" dirty="0">
                <a:solidFill>
                  <a:schemeClr val="accent2">
                    <a:lumMod val="75000"/>
                  </a:schemeClr>
                </a:solidFill>
              </a:rPr>
              <a:t>Vedete žáky k sebehodnocení Vy sami? Jakým způsobem?</a:t>
            </a:r>
          </a:p>
          <a:p>
            <a:r>
              <a:rPr lang="cs-CZ" sz="2400" i="1" dirty="0" smtClean="0">
                <a:solidFill>
                  <a:schemeClr val="accent2">
                    <a:lumMod val="75000"/>
                  </a:schemeClr>
                </a:solidFill>
              </a:rPr>
              <a:t>Jaká technika sebehodnocení se Vám zdá uplatnitelná ve Vaší výuce? </a:t>
            </a:r>
          </a:p>
          <a:p>
            <a:r>
              <a:rPr lang="cs-CZ" sz="2400" i="1" dirty="0" smtClean="0">
                <a:solidFill>
                  <a:schemeClr val="accent2">
                    <a:lumMod val="75000"/>
                  </a:schemeClr>
                </a:solidFill>
              </a:rPr>
              <a:t>V jakém věku můžeme se sebehodnocením žáků začít?</a:t>
            </a:r>
          </a:p>
          <a:p>
            <a:endParaRPr lang="cs-CZ" dirty="0"/>
          </a:p>
        </p:txBody>
      </p:sp>
    </p:spTree>
    <p:extLst>
      <p:ext uri="{BB962C8B-B14F-4D97-AF65-F5344CB8AC3E}">
        <p14:creationId xmlns:p14="http://schemas.microsoft.com/office/powerpoint/2010/main" val="3586236226"/>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22960" y="286605"/>
            <a:ext cx="7543800" cy="1054164"/>
          </a:xfrm>
        </p:spPr>
        <p:txBody>
          <a:bodyPr/>
          <a:lstStyle/>
          <a:p>
            <a:pPr algn="ctr"/>
            <a:r>
              <a:rPr lang="cs-CZ" dirty="0" smtClean="0"/>
              <a:t>Co je sebehodnocení</a:t>
            </a:r>
            <a:endParaRPr lang="cs-CZ" dirty="0"/>
          </a:p>
        </p:txBody>
      </p:sp>
      <p:sp>
        <p:nvSpPr>
          <p:cNvPr id="3" name="Zástupný symbol pro obsah 2"/>
          <p:cNvSpPr>
            <a:spLocks noGrp="1"/>
          </p:cNvSpPr>
          <p:nvPr>
            <p:ph idx="1"/>
          </p:nvPr>
        </p:nvSpPr>
        <p:spPr>
          <a:xfrm>
            <a:off x="251520" y="1737360"/>
            <a:ext cx="8640960" cy="4643967"/>
          </a:xfrm>
        </p:spPr>
        <p:txBody>
          <a:bodyPr>
            <a:normAutofit fontScale="92500" lnSpcReduction="10000"/>
          </a:bodyPr>
          <a:lstStyle/>
          <a:p>
            <a:pPr algn="just"/>
            <a:r>
              <a:rPr lang="cs-CZ" sz="2800" dirty="0"/>
              <a:t>Sebehodnocení chápu jako </a:t>
            </a:r>
            <a:r>
              <a:rPr lang="cs-CZ" sz="2800" b="1" dirty="0"/>
              <a:t>dovednost, při níž sami žáci rozpoznají, zda dosáhli stanoveného cíle; uvedou, co jim k tomu pomohlo; reflektují kvalitu vlastní práce, identifikují své silné a slabé stránky; plánují, co udělat do příště</a:t>
            </a:r>
            <a:r>
              <a:rPr lang="cs-CZ" sz="2800" dirty="0"/>
              <a:t> (stanovují si reálné cíle a postupy do budoucna), a to vše za účelem zlepšení.</a:t>
            </a:r>
          </a:p>
          <a:p>
            <a:pPr algn="just"/>
            <a:r>
              <a:rPr lang="cs-CZ" sz="2800" dirty="0" smtClean="0"/>
              <a:t>Z</a:t>
            </a:r>
            <a:r>
              <a:rPr lang="cs-CZ" sz="2800" dirty="0"/>
              <a:t> didaktického hlediska lze sebehodnocení chápat jako </a:t>
            </a:r>
            <a:r>
              <a:rPr lang="cs-CZ" sz="2800" b="1" dirty="0"/>
              <a:t>kompetenc</a:t>
            </a:r>
            <a:r>
              <a:rPr lang="cs-CZ" sz="2800" dirty="0"/>
              <a:t>i, která podporuje samostatnost žáka (Kolář, Šikulová, 2009</a:t>
            </a:r>
            <a:r>
              <a:rPr lang="cs-CZ" sz="2800" dirty="0" smtClean="0"/>
              <a:t>).</a:t>
            </a:r>
          </a:p>
          <a:p>
            <a:pPr algn="just"/>
            <a:r>
              <a:rPr lang="cs-CZ" sz="2800" dirty="0"/>
              <a:t>Sebehodnocení odpovídá jednomu z pilířů </a:t>
            </a:r>
            <a:r>
              <a:rPr lang="cs-CZ" sz="2800" dirty="0" err="1"/>
              <a:t>Delorsovy</a:t>
            </a:r>
            <a:r>
              <a:rPr lang="cs-CZ" sz="2800" dirty="0"/>
              <a:t> zprávy, a to pilíři </a:t>
            </a:r>
            <a:r>
              <a:rPr lang="cs-CZ" sz="2800" i="1" dirty="0"/>
              <a:t>učit se být</a:t>
            </a:r>
            <a:r>
              <a:rPr lang="cs-CZ" sz="2800" dirty="0"/>
              <a:t>. </a:t>
            </a:r>
            <a:endParaRPr lang="cs-CZ" sz="2800" dirty="0" smtClean="0"/>
          </a:p>
        </p:txBody>
      </p:sp>
    </p:spTree>
    <p:extLst>
      <p:ext uri="{BB962C8B-B14F-4D97-AF65-F5344CB8AC3E}">
        <p14:creationId xmlns:p14="http://schemas.microsoft.com/office/powerpoint/2010/main" val="2325427510"/>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11560" y="260648"/>
            <a:ext cx="6347713" cy="1320800"/>
          </a:xfrm>
        </p:spPr>
        <p:txBody>
          <a:bodyPr/>
          <a:lstStyle/>
          <a:p>
            <a:pPr algn="ctr"/>
            <a:r>
              <a:rPr lang="cs-CZ" dirty="0" smtClean="0"/>
              <a:t>Sebehodnocení</a:t>
            </a:r>
            <a:endParaRPr lang="cs-CZ" dirty="0"/>
          </a:p>
        </p:txBody>
      </p:sp>
      <p:sp>
        <p:nvSpPr>
          <p:cNvPr id="3" name="Zástupný symbol pro obsah 2"/>
          <p:cNvSpPr>
            <a:spLocks noGrp="1"/>
          </p:cNvSpPr>
          <p:nvPr>
            <p:ph idx="1"/>
          </p:nvPr>
        </p:nvSpPr>
        <p:spPr>
          <a:xfrm>
            <a:off x="107504" y="1196752"/>
            <a:ext cx="7344816" cy="5661248"/>
          </a:xfrm>
        </p:spPr>
        <p:txBody>
          <a:bodyPr>
            <a:normAutofit/>
          </a:bodyPr>
          <a:lstStyle/>
          <a:p>
            <a:pPr algn="just"/>
            <a:r>
              <a:rPr lang="cs-CZ" dirty="0"/>
              <a:t>Proto by již od začátku měl učitel vnášet do přemýšlení žáků otázku, </a:t>
            </a:r>
            <a:r>
              <a:rPr lang="cs-CZ" b="1" i="1" dirty="0"/>
              <a:t>proč svoji práci hodnotím tak, jak ji hodnotím. </a:t>
            </a:r>
            <a:endParaRPr lang="cs-CZ" b="1" i="1" dirty="0" smtClean="0"/>
          </a:p>
          <a:p>
            <a:pPr algn="just"/>
            <a:r>
              <a:rPr lang="cs-CZ" dirty="0" smtClean="0"/>
              <a:t>To </a:t>
            </a:r>
            <a:r>
              <a:rPr lang="cs-CZ" dirty="0"/>
              <a:t>u žáků zvyšuje zájem o jejich vlastní učení a umožňuje jim přebírat zodpovědnost za své učení a výsledky své práce. Kromě toho vypovídá </a:t>
            </a:r>
            <a:r>
              <a:rPr lang="cs-CZ" dirty="0" smtClean="0"/>
              <a:t>o implicitních </a:t>
            </a:r>
            <a:r>
              <a:rPr lang="cs-CZ" dirty="0"/>
              <a:t>jevech, které učitel, jako vnější pozorovatel, vnímat nemůže, např. spokojenost žáka s dosaženým výsledkem apod. (Kratochvílová, 2011).</a:t>
            </a:r>
          </a:p>
          <a:p>
            <a:pPr algn="just"/>
            <a:r>
              <a:rPr lang="cs-CZ" dirty="0" smtClean="0"/>
              <a:t>Aby </a:t>
            </a:r>
            <a:r>
              <a:rPr lang="cs-CZ" dirty="0"/>
              <a:t>sebehodnocení bylo smysluplné, nemělo by se zaměřovat jen na afektivní složku (co se mi líbilo) a být pouhou nahodilou činností, které se učitelé věnují povrchně a pouze tehdy, zbyde-li jim čas, ale musí jít o plánovanou </a:t>
            </a:r>
            <a:r>
              <a:rPr lang="cs-CZ" b="1" dirty="0" smtClean="0"/>
              <a:t>a systematickou </a:t>
            </a:r>
            <a:r>
              <a:rPr lang="cs-CZ" b="1" dirty="0"/>
              <a:t>činnost, která bude běžnou součástí vzdělávání</a:t>
            </a:r>
            <a:r>
              <a:rPr lang="cs-CZ" dirty="0" smtClean="0"/>
              <a:t>.</a:t>
            </a:r>
          </a:p>
          <a:p>
            <a:pPr algn="just"/>
            <a:r>
              <a:rPr lang="cs-CZ" dirty="0" smtClean="0"/>
              <a:t>Kvalitní </a:t>
            </a:r>
            <a:r>
              <a:rPr lang="cs-CZ" dirty="0"/>
              <a:t>sebehodnocení vede k všestrannému rozvoji osobnosti, podporuje vlastní učební proces žáka, a čas tedy v konečném důsledku šetří. (Kratochvílová, 2012</a:t>
            </a:r>
            <a:r>
              <a:rPr lang="cs-CZ" dirty="0" smtClean="0"/>
              <a:t>).</a:t>
            </a:r>
            <a:endParaRPr lang="cs-CZ" dirty="0"/>
          </a:p>
        </p:txBody>
      </p:sp>
    </p:spTree>
    <p:extLst>
      <p:ext uri="{BB962C8B-B14F-4D97-AF65-F5344CB8AC3E}">
        <p14:creationId xmlns:p14="http://schemas.microsoft.com/office/powerpoint/2010/main" val="3018864101"/>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82" y="116633"/>
            <a:ext cx="6947582" cy="1008112"/>
          </a:xfrm>
        </p:spPr>
        <p:txBody>
          <a:bodyPr>
            <a:normAutofit fontScale="90000"/>
          </a:bodyPr>
          <a:lstStyle/>
          <a:p>
            <a:pPr algn="ctr"/>
            <a:r>
              <a:rPr lang="cs-CZ" b="1" dirty="0" smtClean="0"/>
              <a:t>Kdy je žák schopný sebehodnocení?</a:t>
            </a:r>
            <a:endParaRPr lang="cs-CZ" b="1" dirty="0"/>
          </a:p>
        </p:txBody>
      </p:sp>
      <p:sp>
        <p:nvSpPr>
          <p:cNvPr id="3" name="Zástupný symbol pro obsah 2"/>
          <p:cNvSpPr>
            <a:spLocks noGrp="1"/>
          </p:cNvSpPr>
          <p:nvPr>
            <p:ph idx="1"/>
          </p:nvPr>
        </p:nvSpPr>
        <p:spPr>
          <a:xfrm>
            <a:off x="251521" y="1845734"/>
            <a:ext cx="6912768" cy="4463586"/>
          </a:xfrm>
        </p:spPr>
        <p:txBody>
          <a:bodyPr>
            <a:normAutofit fontScale="92500" lnSpcReduction="10000"/>
          </a:bodyPr>
          <a:lstStyle/>
          <a:p>
            <a:pPr algn="ctr"/>
            <a:r>
              <a:rPr lang="cs-CZ" sz="2400" dirty="0"/>
              <a:t>Košťálová, Miková a </a:t>
            </a:r>
            <a:r>
              <a:rPr lang="cs-CZ" sz="2400" dirty="0" err="1"/>
              <a:t>Stang</a:t>
            </a:r>
            <a:r>
              <a:rPr lang="cs-CZ" sz="2400" dirty="0"/>
              <a:t> (2008) předpokládají, žák je schopný sebehodnocení, pokud rozpozná ty složky vlastní práce, které dokazují, že dosáhl vytyčeného cíle; popíše a objasní, proč je považuje za zvládnuté; najde složky, jejichž zvládnutí musí ještě zlepšit; popíše a ujasní, v čem se liší od očekávaného výkonu; identifikuje, co přispělo k dosažení cílů nebo co mu bránilo v lepší práci; naplánuje si, co příště udělá jinak, aby se jeho práce zlepšila</a:t>
            </a:r>
            <a:r>
              <a:rPr lang="cs-CZ" sz="2400" dirty="0" smtClean="0"/>
              <a:t>.</a:t>
            </a:r>
          </a:p>
          <a:p>
            <a:pPr algn="ctr"/>
            <a:endParaRPr lang="cs-CZ" sz="2400" dirty="0" smtClean="0"/>
          </a:p>
          <a:p>
            <a:pPr algn="ctr"/>
            <a:r>
              <a:rPr lang="cs-CZ" sz="2400" dirty="0" err="1" smtClean="0"/>
              <a:t>xxx</a:t>
            </a:r>
            <a:endParaRPr lang="cs-CZ" sz="2400" dirty="0"/>
          </a:p>
          <a:p>
            <a:pPr algn="ctr"/>
            <a:r>
              <a:rPr lang="cs-CZ" sz="2400" dirty="0" smtClean="0"/>
              <a:t>Waldorfská pedagogika </a:t>
            </a:r>
            <a:endParaRPr lang="cs-CZ" sz="2400" dirty="0"/>
          </a:p>
          <a:p>
            <a:endParaRPr lang="cs-CZ" dirty="0"/>
          </a:p>
        </p:txBody>
      </p:sp>
    </p:spTree>
    <p:extLst>
      <p:ext uri="{BB962C8B-B14F-4D97-AF65-F5344CB8AC3E}">
        <p14:creationId xmlns:p14="http://schemas.microsoft.com/office/powerpoint/2010/main" val="1096707355"/>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Nadpis 1"/>
          <p:cNvSpPr>
            <a:spLocks noGrp="1"/>
          </p:cNvSpPr>
          <p:nvPr>
            <p:ph type="title"/>
          </p:nvPr>
        </p:nvSpPr>
        <p:spPr>
          <a:xfrm>
            <a:off x="395536" y="44624"/>
            <a:ext cx="6348412" cy="908720"/>
          </a:xfrm>
        </p:spPr>
        <p:txBody>
          <a:bodyPr>
            <a:normAutofit fontScale="90000"/>
          </a:bodyPr>
          <a:lstStyle/>
          <a:p>
            <a:r>
              <a:rPr lang="cs-CZ" dirty="0" smtClean="0"/>
              <a:t>Jak rozvíjet sebehodnocení a sebereflexi I</a:t>
            </a:r>
          </a:p>
        </p:txBody>
      </p:sp>
      <p:sp>
        <p:nvSpPr>
          <p:cNvPr id="74755" name="Zástupný symbol pro obsah 2"/>
          <p:cNvSpPr>
            <a:spLocks noGrp="1"/>
          </p:cNvSpPr>
          <p:nvPr>
            <p:ph idx="1"/>
          </p:nvPr>
        </p:nvSpPr>
        <p:spPr>
          <a:xfrm>
            <a:off x="82297" y="1052736"/>
            <a:ext cx="7946087" cy="5328643"/>
          </a:xfrm>
        </p:spPr>
        <p:txBody>
          <a:bodyPr/>
          <a:lstStyle/>
          <a:p>
            <a:pPr marL="0" indent="0" algn="just">
              <a:buNone/>
            </a:pPr>
            <a:r>
              <a:rPr lang="cs-CZ" sz="2000" b="1" dirty="0" smtClean="0"/>
              <a:t>Pohyby: </a:t>
            </a:r>
            <a:r>
              <a:rPr lang="cs-CZ" sz="2000" dirty="0" smtClean="0"/>
              <a:t>na otázku </a:t>
            </a:r>
            <a:r>
              <a:rPr lang="cs-CZ" sz="2000" i="1" dirty="0" smtClean="0"/>
              <a:t>S jakým úsilím jste dnes pracovali? </a:t>
            </a:r>
            <a:r>
              <a:rPr lang="cs-CZ" sz="2000" i="1" dirty="0"/>
              <a:t> </a:t>
            </a:r>
            <a:r>
              <a:rPr lang="cs-CZ" sz="2000" i="1" dirty="0" smtClean="0"/>
              <a:t>ž</a:t>
            </a:r>
            <a:r>
              <a:rPr lang="cs-CZ" sz="2000" dirty="0" smtClean="0"/>
              <a:t>áci:</a:t>
            </a:r>
          </a:p>
          <a:p>
            <a:pPr algn="just">
              <a:buFont typeface="Wingdings" panose="05000000000000000000" pitchFamily="2" charset="2"/>
              <a:buChar char="§"/>
            </a:pPr>
            <a:r>
              <a:rPr lang="cs-CZ" sz="2000" dirty="0" smtClean="0"/>
              <a:t> ukážou palcem nahoru dolů, uprostřed (</a:t>
            </a:r>
            <a:r>
              <a:rPr lang="cs-CZ" sz="2000" dirty="0"/>
              <a:t>na znamení toho, jak sami hodnotí míru svého </a:t>
            </a:r>
            <a:r>
              <a:rPr lang="cs-CZ" sz="2000" dirty="0" smtClean="0"/>
              <a:t>nasazení);</a:t>
            </a:r>
          </a:p>
          <a:p>
            <a:pPr algn="just">
              <a:buFont typeface="Wingdings" panose="05000000000000000000" pitchFamily="2" charset="2"/>
              <a:buChar char="§"/>
            </a:pPr>
            <a:r>
              <a:rPr lang="cs-CZ" sz="2000" dirty="0" smtClean="0"/>
              <a:t>zvednou ruku nahoru, nechají ji na lavici či někde uprostřed;. </a:t>
            </a:r>
          </a:p>
          <a:p>
            <a:pPr algn="just">
              <a:buFont typeface="Wingdings" panose="05000000000000000000" pitchFamily="2" charset="2"/>
              <a:buChar char="§"/>
            </a:pPr>
            <a:r>
              <a:rPr lang="cs-CZ" sz="2000" dirty="0"/>
              <a:t>p</a:t>
            </a:r>
            <a:r>
              <a:rPr lang="cs-CZ" sz="2000" dirty="0" smtClean="0"/>
              <a:t>racují s celým tělem (posadit se, stoupnout si apod.);</a:t>
            </a:r>
          </a:p>
          <a:p>
            <a:pPr algn="just">
              <a:buFont typeface="Wingdings" panose="05000000000000000000" pitchFamily="2" charset="2"/>
              <a:buChar char="§"/>
            </a:pPr>
            <a:r>
              <a:rPr lang="cs-CZ" sz="2000" dirty="0" smtClean="0"/>
              <a:t> zaujmou pozici na linii mezi tabulí a zadní částí učebny, …</a:t>
            </a:r>
          </a:p>
          <a:p>
            <a:pPr marL="0" indent="0" algn="just">
              <a:buNone/>
            </a:pPr>
            <a:r>
              <a:rPr lang="cs-CZ" sz="2000" b="1" dirty="0" smtClean="0"/>
              <a:t>Grafické symboly – </a:t>
            </a:r>
            <a:r>
              <a:rPr lang="cs-CZ" sz="2000" dirty="0" smtClean="0"/>
              <a:t>v učebně rozmístíme cedulky se symboly (veselé slunce, slunce mírně schované za mrakem, černý mrak; </a:t>
            </a:r>
            <a:r>
              <a:rPr lang="cs-CZ" sz="2000" dirty="0" err="1" smtClean="0"/>
              <a:t>emotikony</a:t>
            </a:r>
            <a:r>
              <a:rPr lang="cs-CZ" sz="2000" dirty="0" smtClean="0"/>
              <a:t> apod.) a žáci se při hodnocení postaví ke značce, která podle nich vystihuje jejich výkon, značky si kreslí pod hotový úkol apod.</a:t>
            </a:r>
          </a:p>
        </p:txBody>
      </p:sp>
      <p:pic>
        <p:nvPicPr>
          <p:cNvPr id="74756" name="Picture 6" descr="http://www.optys.cz/data/foto/63/5040101363_l.jpg"/>
          <p:cNvPicPr>
            <a:picLocks noChangeAspect="1" noChangeArrowheads="1"/>
          </p:cNvPicPr>
          <p:nvPr/>
        </p:nvPicPr>
        <p:blipFill>
          <a:blip r:embed="rId2" cstate="print"/>
          <a:srcRect/>
          <a:stretch>
            <a:fillRect/>
          </a:stretch>
        </p:blipFill>
        <p:spPr bwMode="auto">
          <a:xfrm>
            <a:off x="2411760" y="5301208"/>
            <a:ext cx="3962400" cy="1416050"/>
          </a:xfrm>
          <a:prstGeom prst="rect">
            <a:avLst/>
          </a:prstGeom>
          <a:noFill/>
          <a:ln w="9525">
            <a:noFill/>
            <a:miter lim="800000"/>
            <a:headEnd/>
            <a:tailEnd/>
          </a:ln>
        </p:spPr>
      </p:pic>
    </p:spTree>
    <p:extLst>
      <p:ext uri="{BB962C8B-B14F-4D97-AF65-F5344CB8AC3E}">
        <p14:creationId xmlns:p14="http://schemas.microsoft.com/office/powerpoint/2010/main" val="2748098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475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4755">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4755">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4755">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4755">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4755">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475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54"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39552" y="0"/>
            <a:ext cx="6347713" cy="1320800"/>
          </a:xfrm>
        </p:spPr>
        <p:txBody>
          <a:bodyPr>
            <a:normAutofit/>
          </a:bodyPr>
          <a:lstStyle/>
          <a:p>
            <a:r>
              <a:rPr lang="cs-CZ" dirty="0"/>
              <a:t>Sebehodnocení – teploměr</a:t>
            </a:r>
            <a:br>
              <a:rPr lang="cs-CZ" dirty="0"/>
            </a:br>
            <a:r>
              <a:rPr lang="cs-CZ" dirty="0"/>
              <a:t>interní materiál dr. Staré</a:t>
            </a:r>
          </a:p>
        </p:txBody>
      </p:sp>
      <p:pic>
        <p:nvPicPr>
          <p:cNvPr id="4" name="Zástupný symbol pro obsah 3"/>
          <p:cNvPicPr>
            <a:picLocks noGrp="1"/>
          </p:cNvPicPr>
          <p:nvPr>
            <p:ph idx="1"/>
          </p:nvPr>
        </p:nvPicPr>
        <p:blipFill>
          <a:blip r:embed="rId2">
            <a:extLst>
              <a:ext uri="{28A0092B-C50C-407E-A947-70E740481C1C}">
                <a14:useLocalDpi xmlns:a14="http://schemas.microsoft.com/office/drawing/2010/main" val="0"/>
              </a:ext>
            </a:extLst>
          </a:blip>
          <a:stretch>
            <a:fillRect/>
          </a:stretch>
        </p:blipFill>
        <p:spPr>
          <a:xfrm>
            <a:off x="107504" y="1222772"/>
            <a:ext cx="4752528" cy="3024336"/>
          </a:xfrm>
          <a:prstGeom prst="rect">
            <a:avLst/>
          </a:prstGeom>
        </p:spPr>
      </p:pic>
      <p:pic>
        <p:nvPicPr>
          <p:cNvPr id="5" name="Obrázek 4"/>
          <p:cNvPicPr/>
          <p:nvPr/>
        </p:nvPicPr>
        <p:blipFill>
          <a:blip r:embed="rId3">
            <a:extLst>
              <a:ext uri="{28A0092B-C50C-407E-A947-70E740481C1C}">
                <a14:useLocalDpi xmlns:a14="http://schemas.microsoft.com/office/drawing/2010/main" val="0"/>
              </a:ext>
            </a:extLst>
          </a:blip>
          <a:stretch>
            <a:fillRect/>
          </a:stretch>
        </p:blipFill>
        <p:spPr>
          <a:xfrm>
            <a:off x="3923928" y="4149080"/>
            <a:ext cx="5202655" cy="2716101"/>
          </a:xfrm>
          <a:prstGeom prst="rect">
            <a:avLst/>
          </a:prstGeom>
        </p:spPr>
      </p:pic>
    </p:spTree>
    <p:extLst>
      <p:ext uri="{BB962C8B-B14F-4D97-AF65-F5344CB8AC3E}">
        <p14:creationId xmlns:p14="http://schemas.microsoft.com/office/powerpoint/2010/main" val="383049211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Nadpis 1"/>
          <p:cNvSpPr>
            <a:spLocks noGrp="1"/>
          </p:cNvSpPr>
          <p:nvPr>
            <p:ph type="title"/>
          </p:nvPr>
        </p:nvSpPr>
        <p:spPr>
          <a:xfrm>
            <a:off x="-68264" y="692150"/>
            <a:ext cx="8888735" cy="2232025"/>
          </a:xfrm>
        </p:spPr>
        <p:txBody>
          <a:bodyPr>
            <a:normAutofit/>
          </a:bodyPr>
          <a:lstStyle/>
          <a:p>
            <a:pPr algn="ctr"/>
            <a:r>
              <a:rPr lang="cs-CZ" b="1" dirty="0"/>
              <a:t>Technika „</a:t>
            </a:r>
            <a:r>
              <a:rPr lang="cs-CZ" b="1" i="1" dirty="0"/>
              <a:t>Vyber – vyměň – vyber“</a:t>
            </a:r>
            <a:r>
              <a:rPr lang="cs-CZ" i="1" dirty="0"/>
              <a:t/>
            </a:r>
            <a:br>
              <a:rPr lang="cs-CZ" i="1" dirty="0"/>
            </a:br>
            <a:r>
              <a:rPr lang="cs-CZ" i="1" dirty="0"/>
              <a:t/>
            </a:r>
            <a:br>
              <a:rPr lang="cs-CZ" i="1" dirty="0"/>
            </a:br>
            <a:r>
              <a:rPr lang="cs-CZ" i="1" dirty="0"/>
              <a:t>Vyber nejlepší a nejhorší. Zdůvodni</a:t>
            </a:r>
            <a:endParaRPr lang="cs-CZ" dirty="0"/>
          </a:p>
        </p:txBody>
      </p:sp>
      <p:pic>
        <p:nvPicPr>
          <p:cNvPr id="4" name="Zástupný symbol pro obsah 3"/>
          <p:cNvPicPr>
            <a:picLocks noGrp="1" noChangeAspect="1"/>
          </p:cNvPicPr>
          <p:nvPr>
            <p:ph idx="1"/>
          </p:nvPr>
        </p:nvPicPr>
        <p:blipFill>
          <a:blip r:embed="rId2" cstate="print"/>
          <a:stretch>
            <a:fillRect/>
          </a:stretch>
        </p:blipFill>
        <p:spPr>
          <a:xfrm>
            <a:off x="611560" y="4725144"/>
            <a:ext cx="6888163" cy="1480058"/>
          </a:xfrm>
          <a:ln w="38100">
            <a:solidFill>
              <a:schemeClr val="accent1">
                <a:lumMod val="75000"/>
                <a:alpha val="94000"/>
              </a:schemeClr>
            </a:solidFill>
          </a:ln>
        </p:spPr>
      </p:pic>
      <p:pic>
        <p:nvPicPr>
          <p:cNvPr id="71684" name="Picture 2" descr="???"/>
          <p:cNvPicPr>
            <a:picLocks noChangeAspect="1" noChangeArrowheads="1"/>
          </p:cNvPicPr>
          <p:nvPr/>
        </p:nvPicPr>
        <p:blipFill>
          <a:blip r:embed="rId3" cstate="print"/>
          <a:srcRect/>
          <a:stretch>
            <a:fillRect/>
          </a:stretch>
        </p:blipFill>
        <p:spPr bwMode="auto">
          <a:xfrm>
            <a:off x="3780790" y="2939012"/>
            <a:ext cx="1190625" cy="1190625"/>
          </a:xfrm>
          <a:prstGeom prst="rect">
            <a:avLst/>
          </a:prstGeom>
          <a:noFill/>
          <a:ln w="9525">
            <a:noFill/>
            <a:miter lim="800000"/>
            <a:headEnd/>
            <a:tailEnd/>
          </a:ln>
        </p:spPr>
      </p:pic>
    </p:spTree>
    <p:extLst>
      <p:ext uri="{BB962C8B-B14F-4D97-AF65-F5344CB8AC3E}">
        <p14:creationId xmlns:p14="http://schemas.microsoft.com/office/powerpoint/2010/main" val="423632590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0"/>
            <a:ext cx="7344816" cy="1320800"/>
          </a:xfrm>
        </p:spPr>
        <p:txBody>
          <a:bodyPr>
            <a:normAutofit/>
          </a:bodyPr>
          <a:lstStyle/>
          <a:p>
            <a:r>
              <a:rPr lang="cs-CZ" dirty="0"/>
              <a:t>Sebehodnocení na konci hodiny</a:t>
            </a:r>
          </a:p>
        </p:txBody>
      </p:sp>
      <p:pic>
        <p:nvPicPr>
          <p:cNvPr id="2050" name="Zástupný symbol pro obsah 3"/>
          <p:cNvPicPr>
            <a:picLocks noGrp="1"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49092"/>
            <a:ext cx="9143999" cy="450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bdélník 4"/>
          <p:cNvSpPr/>
          <p:nvPr/>
        </p:nvSpPr>
        <p:spPr>
          <a:xfrm>
            <a:off x="323528" y="5949280"/>
            <a:ext cx="8352928" cy="388696"/>
          </a:xfrm>
          <a:prstGeom prst="rect">
            <a:avLst/>
          </a:prstGeom>
        </p:spPr>
        <p:txBody>
          <a:bodyPr wrap="square">
            <a:spAutoFit/>
          </a:bodyPr>
          <a:lstStyle/>
          <a:p>
            <a:pPr>
              <a:lnSpc>
                <a:spcPct val="107000"/>
              </a:lnSpc>
              <a:spcAft>
                <a:spcPts val="800"/>
              </a:spcAft>
            </a:pPr>
            <a:r>
              <a:rPr lang="cs-CZ" dirty="0">
                <a:latin typeface="Times New Roman" panose="02020603050405020304" pitchFamily="18" charset="0"/>
                <a:ea typeface="Calibri" panose="020F0502020204030204" pitchFamily="34" charset="0"/>
                <a:cs typeface="Times New Roman" panose="02020603050405020304" pitchFamily="18" charset="0"/>
              </a:rPr>
              <a:t>Zdroj: Wiliam, D., </a:t>
            </a:r>
            <a:r>
              <a:rPr lang="cs-CZ" dirty="0" err="1">
                <a:latin typeface="Times New Roman" panose="02020603050405020304" pitchFamily="18" charset="0"/>
                <a:ea typeface="Calibri" panose="020F0502020204030204" pitchFamily="34" charset="0"/>
                <a:cs typeface="Times New Roman" panose="02020603050405020304" pitchFamily="18" charset="0"/>
              </a:rPr>
              <a:t>Leahyová</a:t>
            </a:r>
            <a:r>
              <a:rPr lang="cs-CZ" dirty="0">
                <a:latin typeface="Times New Roman" panose="02020603050405020304" pitchFamily="18" charset="0"/>
                <a:ea typeface="Calibri" panose="020F0502020204030204" pitchFamily="34" charset="0"/>
                <a:cs typeface="Times New Roman" panose="02020603050405020304" pitchFamily="18" charset="0"/>
              </a:rPr>
              <a:t>, S. </a:t>
            </a:r>
            <a:r>
              <a:rPr lang="cs-CZ" i="1" dirty="0">
                <a:latin typeface="Times New Roman" panose="02020603050405020304" pitchFamily="18" charset="0"/>
                <a:ea typeface="Calibri" panose="020F0502020204030204" pitchFamily="34" charset="0"/>
                <a:cs typeface="Times New Roman" panose="02020603050405020304" pitchFamily="18" charset="0"/>
              </a:rPr>
              <a:t>Zavádění formativního hodnocení. </a:t>
            </a:r>
            <a:r>
              <a:rPr lang="cs-CZ" dirty="0">
                <a:latin typeface="Times New Roman" panose="02020603050405020304" pitchFamily="18" charset="0"/>
                <a:ea typeface="Calibri" panose="020F0502020204030204" pitchFamily="34" charset="0"/>
                <a:cs typeface="Times New Roman" panose="02020603050405020304" pitchFamily="18" charset="0"/>
              </a:rPr>
              <a:t>EDULAB, 2016.</a:t>
            </a:r>
            <a:endParaRPr lang="cs-CZ"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8769699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Nadpis 1"/>
          <p:cNvSpPr>
            <a:spLocks noGrp="1"/>
          </p:cNvSpPr>
          <p:nvPr>
            <p:ph type="title"/>
          </p:nvPr>
        </p:nvSpPr>
        <p:spPr>
          <a:xfrm>
            <a:off x="179512" y="0"/>
            <a:ext cx="6346825" cy="803275"/>
          </a:xfrm>
        </p:spPr>
        <p:txBody>
          <a:bodyPr>
            <a:normAutofit/>
          </a:bodyPr>
          <a:lstStyle/>
          <a:p>
            <a:endParaRPr lang="cs-CZ" dirty="0" smtClean="0"/>
          </a:p>
        </p:txBody>
      </p:sp>
      <p:sp>
        <p:nvSpPr>
          <p:cNvPr id="3" name="Zástupný symbol pro obsah 2"/>
          <p:cNvSpPr>
            <a:spLocks noGrp="1"/>
          </p:cNvSpPr>
          <p:nvPr>
            <p:ph idx="1"/>
          </p:nvPr>
        </p:nvSpPr>
        <p:spPr>
          <a:xfrm>
            <a:off x="0" y="692696"/>
            <a:ext cx="5940152" cy="6165304"/>
          </a:xfrm>
        </p:spPr>
        <p:txBody>
          <a:bodyPr rtlCol="0">
            <a:normAutofit/>
          </a:bodyPr>
          <a:lstStyle/>
          <a:p>
            <a:pPr marL="0" indent="0" fontAlgn="auto">
              <a:spcAft>
                <a:spcPts val="0"/>
              </a:spcAft>
              <a:buFont typeface="Wingdings 3" charset="2"/>
              <a:buNone/>
              <a:defRPr/>
            </a:pPr>
            <a:r>
              <a:rPr lang="cs-CZ" sz="2000" b="1" dirty="0" err="1">
                <a:solidFill>
                  <a:schemeClr val="tx1">
                    <a:lumMod val="75000"/>
                    <a:lumOff val="25000"/>
                  </a:schemeClr>
                </a:solidFill>
              </a:rPr>
              <a:t>Sebehodnoticí</a:t>
            </a:r>
            <a:r>
              <a:rPr lang="cs-CZ" sz="2000" b="1" dirty="0">
                <a:solidFill>
                  <a:schemeClr val="tx1">
                    <a:lumMod val="75000"/>
                    <a:lumOff val="25000"/>
                  </a:schemeClr>
                </a:solidFill>
              </a:rPr>
              <a:t> listy</a:t>
            </a:r>
            <a:r>
              <a:rPr lang="cs-CZ" sz="2000" dirty="0">
                <a:solidFill>
                  <a:schemeClr val="tx1">
                    <a:lumMod val="75000"/>
                    <a:lumOff val="25000"/>
                  </a:schemeClr>
                </a:solidFill>
              </a:rPr>
              <a:t> </a:t>
            </a:r>
          </a:p>
          <a:p>
            <a:pPr fontAlgn="auto">
              <a:spcAft>
                <a:spcPts val="0"/>
              </a:spcAft>
              <a:buFont typeface="Wingdings 3" charset="2"/>
              <a:buChar char=""/>
              <a:defRPr/>
            </a:pPr>
            <a:r>
              <a:rPr lang="cs-CZ" sz="2000" dirty="0" smtClean="0">
                <a:solidFill>
                  <a:schemeClr val="tx1">
                    <a:lumMod val="75000"/>
                    <a:lumOff val="25000"/>
                  </a:schemeClr>
                </a:solidFill>
              </a:rPr>
              <a:t>Slouží </a:t>
            </a:r>
            <a:r>
              <a:rPr lang="cs-CZ" sz="2000" dirty="0">
                <a:solidFill>
                  <a:schemeClr val="tx1">
                    <a:lumMod val="75000"/>
                    <a:lumOff val="25000"/>
                  </a:schemeClr>
                </a:solidFill>
              </a:rPr>
              <a:t>ke zformalizování záznamů o cílech, průběžné práci </a:t>
            </a:r>
            <a:r>
              <a:rPr lang="cs-CZ" sz="2000" dirty="0" smtClean="0">
                <a:solidFill>
                  <a:schemeClr val="tx1">
                    <a:lumMod val="75000"/>
                    <a:lumOff val="25000"/>
                  </a:schemeClr>
                </a:solidFill>
              </a:rPr>
              <a:t>i dosažených výsledcích. Lépe žáka orientují v jeho úspěších i limitech.</a:t>
            </a:r>
          </a:p>
          <a:p>
            <a:pPr fontAlgn="auto">
              <a:spcAft>
                <a:spcPts val="0"/>
              </a:spcAft>
              <a:buFont typeface="Wingdings 3" charset="2"/>
              <a:buChar char=""/>
              <a:defRPr/>
            </a:pPr>
            <a:r>
              <a:rPr lang="cs-CZ" sz="2000" dirty="0" smtClean="0">
                <a:solidFill>
                  <a:schemeClr val="tx1">
                    <a:lumMod val="75000"/>
                    <a:lumOff val="25000"/>
                  </a:schemeClr>
                </a:solidFill>
              </a:rPr>
              <a:t>Mnohé školy je </a:t>
            </a:r>
            <a:r>
              <a:rPr lang="cs-CZ" sz="2000" dirty="0">
                <a:solidFill>
                  <a:schemeClr val="tx1">
                    <a:lumMod val="75000"/>
                    <a:lumOff val="25000"/>
                  </a:schemeClr>
                </a:solidFill>
              </a:rPr>
              <a:t>začlenily do </a:t>
            </a:r>
            <a:r>
              <a:rPr lang="cs-CZ" sz="2000" b="1" dirty="0">
                <a:solidFill>
                  <a:schemeClr val="tx1">
                    <a:lumMod val="75000"/>
                    <a:lumOff val="25000"/>
                  </a:schemeClr>
                </a:solidFill>
              </a:rPr>
              <a:t>žákovských </a:t>
            </a:r>
            <a:r>
              <a:rPr lang="cs-CZ" sz="2000" b="1" dirty="0" smtClean="0">
                <a:solidFill>
                  <a:schemeClr val="tx1">
                    <a:lumMod val="75000"/>
                    <a:lumOff val="25000"/>
                  </a:schemeClr>
                </a:solidFill>
              </a:rPr>
              <a:t>knížek – </a:t>
            </a:r>
            <a:r>
              <a:rPr lang="cs-CZ" sz="2000" dirty="0" smtClean="0">
                <a:solidFill>
                  <a:schemeClr val="tx1">
                    <a:lumMod val="75000"/>
                    <a:lumOff val="25000"/>
                  </a:schemeClr>
                </a:solidFill>
              </a:rPr>
              <a:t>slouží </a:t>
            </a:r>
            <a:r>
              <a:rPr lang="cs-CZ" sz="2000" b="1" dirty="0" smtClean="0">
                <a:solidFill>
                  <a:schemeClr val="tx1">
                    <a:lumMod val="75000"/>
                    <a:lumOff val="25000"/>
                  </a:schemeClr>
                </a:solidFill>
              </a:rPr>
              <a:t>Listy </a:t>
            </a:r>
            <a:r>
              <a:rPr lang="cs-CZ" sz="2000" b="1" dirty="0">
                <a:solidFill>
                  <a:schemeClr val="tx1">
                    <a:lumMod val="75000"/>
                    <a:lumOff val="25000"/>
                  </a:schemeClr>
                </a:solidFill>
              </a:rPr>
              <a:t>mohou mít několik </a:t>
            </a:r>
            <a:r>
              <a:rPr lang="cs-CZ" sz="2000" b="1" dirty="0" smtClean="0">
                <a:solidFill>
                  <a:schemeClr val="tx1">
                    <a:lumMod val="75000"/>
                    <a:lumOff val="25000"/>
                  </a:schemeClr>
                </a:solidFill>
              </a:rPr>
              <a:t>podob</a:t>
            </a:r>
            <a:r>
              <a:rPr lang="cs-CZ" sz="2000" dirty="0" smtClean="0">
                <a:solidFill>
                  <a:schemeClr val="tx1">
                    <a:lumMod val="75000"/>
                    <a:lumOff val="25000"/>
                  </a:schemeClr>
                </a:solidFill>
              </a:rPr>
              <a:t>:</a:t>
            </a:r>
          </a:p>
          <a:p>
            <a:pPr fontAlgn="auto">
              <a:spcAft>
                <a:spcPts val="0"/>
              </a:spcAft>
              <a:buFont typeface="Wingdings 3" charset="2"/>
              <a:buAutoNum type="alphaLcParenR"/>
              <a:defRPr/>
            </a:pPr>
            <a:r>
              <a:rPr lang="cs-CZ" sz="2000" b="1" dirty="0" smtClean="0">
                <a:solidFill>
                  <a:schemeClr val="tx1">
                    <a:lumMod val="75000"/>
                    <a:lumOff val="25000"/>
                  </a:schemeClr>
                </a:solidFill>
              </a:rPr>
              <a:t>otázky </a:t>
            </a:r>
            <a:r>
              <a:rPr lang="cs-CZ" sz="2000" dirty="0" smtClean="0">
                <a:solidFill>
                  <a:schemeClr val="tx1">
                    <a:lumMod val="75000"/>
                    <a:lumOff val="25000"/>
                  </a:schemeClr>
                </a:solidFill>
              </a:rPr>
              <a:t>(</a:t>
            </a:r>
            <a:r>
              <a:rPr lang="cs-CZ" sz="2000" i="1" dirty="0" smtClean="0">
                <a:solidFill>
                  <a:schemeClr val="tx1">
                    <a:lumMod val="75000"/>
                    <a:lumOff val="25000"/>
                  </a:schemeClr>
                </a:solidFill>
              </a:rPr>
              <a:t>Co </a:t>
            </a:r>
            <a:r>
              <a:rPr lang="cs-CZ" sz="2000" i="1" dirty="0">
                <a:solidFill>
                  <a:schemeClr val="tx1">
                    <a:lumMod val="75000"/>
                    <a:lumOff val="25000"/>
                  </a:schemeClr>
                </a:solidFill>
              </a:rPr>
              <a:t>se ti podařilo? </a:t>
            </a:r>
            <a:r>
              <a:rPr lang="cs-CZ" sz="2000" i="1" dirty="0" smtClean="0">
                <a:solidFill>
                  <a:schemeClr val="tx1">
                    <a:lumMod val="75000"/>
                    <a:lumOff val="25000"/>
                  </a:schemeClr>
                </a:solidFill>
              </a:rPr>
              <a:t>V čem ses zlepšil? </a:t>
            </a:r>
            <a:r>
              <a:rPr lang="cs-CZ" sz="2000" i="1" dirty="0">
                <a:solidFill>
                  <a:schemeClr val="tx1">
                    <a:lumMod val="75000"/>
                    <a:lumOff val="25000"/>
                  </a:schemeClr>
                </a:solidFill>
              </a:rPr>
              <a:t>Kdo nebo co ti pomohlo? Co se pokusíš zlepšit? Jakou pomoc budeš potřebovat</a:t>
            </a:r>
            <a:r>
              <a:rPr lang="cs-CZ" sz="2000" i="1" dirty="0" smtClean="0">
                <a:solidFill>
                  <a:schemeClr val="tx1">
                    <a:lumMod val="75000"/>
                    <a:lumOff val="25000"/>
                  </a:schemeClr>
                </a:solidFill>
              </a:rPr>
              <a:t>?</a:t>
            </a:r>
            <a:r>
              <a:rPr lang="cs-CZ" sz="2000" dirty="0" smtClean="0">
                <a:solidFill>
                  <a:schemeClr val="tx1">
                    <a:lumMod val="75000"/>
                    <a:lumOff val="25000"/>
                  </a:schemeClr>
                </a:solidFill>
              </a:rPr>
              <a:t>)</a:t>
            </a:r>
          </a:p>
          <a:p>
            <a:pPr fontAlgn="auto">
              <a:spcAft>
                <a:spcPts val="0"/>
              </a:spcAft>
              <a:buFont typeface="Wingdings 3" charset="2"/>
              <a:buAutoNum type="alphaLcParenR"/>
              <a:defRPr/>
            </a:pPr>
            <a:r>
              <a:rPr lang="cs-CZ" sz="2000" b="1" dirty="0" smtClean="0">
                <a:solidFill>
                  <a:schemeClr val="tx1">
                    <a:lumMod val="75000"/>
                    <a:lumOff val="25000"/>
                  </a:schemeClr>
                </a:solidFill>
              </a:rPr>
              <a:t>nedokončené </a:t>
            </a:r>
            <a:r>
              <a:rPr lang="cs-CZ" sz="2000" b="1" dirty="0">
                <a:solidFill>
                  <a:schemeClr val="tx1">
                    <a:lumMod val="75000"/>
                    <a:lumOff val="25000"/>
                  </a:schemeClr>
                </a:solidFill>
              </a:rPr>
              <a:t>věty </a:t>
            </a:r>
            <a:r>
              <a:rPr lang="cs-CZ" sz="2000" dirty="0">
                <a:solidFill>
                  <a:schemeClr val="tx1">
                    <a:lumMod val="75000"/>
                    <a:lumOff val="25000"/>
                  </a:schemeClr>
                </a:solidFill>
              </a:rPr>
              <a:t>(např. </a:t>
            </a:r>
            <a:r>
              <a:rPr lang="cs-CZ" sz="2000" i="1" dirty="0">
                <a:solidFill>
                  <a:schemeClr val="tx1">
                    <a:lumMod val="75000"/>
                    <a:lumOff val="25000"/>
                  </a:schemeClr>
                </a:solidFill>
              </a:rPr>
              <a:t>Nejlépe se mi podařilo…; Nejvíce mě bavilo…; Nejtěžší pro mě bylo…; V budoucnu bych rád/a</a:t>
            </a:r>
            <a:r>
              <a:rPr lang="cs-CZ" sz="2000" i="1" dirty="0" smtClean="0">
                <a:solidFill>
                  <a:schemeClr val="tx1">
                    <a:lumMod val="75000"/>
                    <a:lumOff val="25000"/>
                  </a:schemeClr>
                </a:solidFill>
              </a:rPr>
              <a:t>…</a:t>
            </a:r>
            <a:r>
              <a:rPr lang="cs-CZ" sz="2000" dirty="0" smtClean="0">
                <a:solidFill>
                  <a:schemeClr val="tx1">
                    <a:lumMod val="75000"/>
                    <a:lumOff val="25000"/>
                  </a:schemeClr>
                </a:solidFill>
              </a:rPr>
              <a:t>.)</a:t>
            </a:r>
          </a:p>
          <a:p>
            <a:pPr fontAlgn="auto">
              <a:spcAft>
                <a:spcPts val="0"/>
              </a:spcAft>
              <a:buFont typeface="Wingdings 3" charset="2"/>
              <a:buAutoNum type="alphaLcParenR"/>
              <a:defRPr/>
            </a:pPr>
            <a:r>
              <a:rPr lang="cs-CZ" sz="2000" b="1" dirty="0" smtClean="0">
                <a:solidFill>
                  <a:schemeClr val="tx1">
                    <a:lumMod val="75000"/>
                    <a:lumOff val="25000"/>
                  </a:schemeClr>
                </a:solidFill>
              </a:rPr>
              <a:t>návodné </a:t>
            </a:r>
            <a:r>
              <a:rPr lang="cs-CZ" sz="2000" b="1" dirty="0">
                <a:solidFill>
                  <a:schemeClr val="tx1">
                    <a:lumMod val="75000"/>
                    <a:lumOff val="25000"/>
                  </a:schemeClr>
                </a:solidFill>
              </a:rPr>
              <a:t>otázky</a:t>
            </a:r>
            <a:r>
              <a:rPr lang="cs-CZ" sz="2000" dirty="0">
                <a:solidFill>
                  <a:schemeClr val="tx1">
                    <a:lumMod val="75000"/>
                    <a:lumOff val="25000"/>
                  </a:schemeClr>
                </a:solidFill>
              </a:rPr>
              <a:t>, v nichž jsou obsažena kritéria vyhodnocení (např. </a:t>
            </a:r>
            <a:r>
              <a:rPr lang="cs-CZ" sz="2000" i="1" dirty="0">
                <a:solidFill>
                  <a:schemeClr val="tx1">
                    <a:lumMod val="75000"/>
                    <a:lumOff val="25000"/>
                  </a:schemeClr>
                </a:solidFill>
              </a:rPr>
              <a:t>Kolik chyb jsi napočítal v domácím úkolu? Je to v souladu se zadáním a obsahem úkolu? Na jaké úrovni je tvá práce</a:t>
            </a:r>
            <a:r>
              <a:rPr lang="cs-CZ" sz="2000" i="1" dirty="0" smtClean="0">
                <a:solidFill>
                  <a:schemeClr val="tx1">
                    <a:lumMod val="75000"/>
                    <a:lumOff val="25000"/>
                  </a:schemeClr>
                </a:solidFill>
              </a:rPr>
              <a:t>?</a:t>
            </a:r>
            <a:endParaRPr lang="cs-CZ" dirty="0">
              <a:solidFill>
                <a:schemeClr val="tx1">
                  <a:lumMod val="75000"/>
                  <a:lumOff val="25000"/>
                </a:schemeClr>
              </a:solidFill>
            </a:endParaRPr>
          </a:p>
        </p:txBody>
      </p:sp>
      <p:pic>
        <p:nvPicPr>
          <p:cNvPr id="4" name="Picture 2" descr="http://malotridka.ic.cz/gallery/pololetni_hodnoceni.jpg"/>
          <p:cNvPicPr>
            <a:picLocks noChangeAspect="1" noChangeArrowheads="1"/>
          </p:cNvPicPr>
          <p:nvPr/>
        </p:nvPicPr>
        <p:blipFill>
          <a:blip r:embed="rId2" cstate="print"/>
          <a:srcRect/>
          <a:stretch>
            <a:fillRect/>
          </a:stretch>
        </p:blipFill>
        <p:spPr bwMode="auto">
          <a:xfrm>
            <a:off x="5883119" y="1916832"/>
            <a:ext cx="3260881" cy="4560591"/>
          </a:xfrm>
          <a:prstGeom prst="rect">
            <a:avLst/>
          </a:prstGeom>
          <a:noFill/>
        </p:spPr>
      </p:pic>
    </p:spTree>
    <p:extLst>
      <p:ext uri="{BB962C8B-B14F-4D97-AF65-F5344CB8AC3E}">
        <p14:creationId xmlns:p14="http://schemas.microsoft.com/office/powerpoint/2010/main" val="2144345674"/>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pPr algn="ctr"/>
            <a:r>
              <a:rPr lang="cs-CZ" dirty="0"/>
              <a:t>Sebehodnocení na konci hodiny, které pomáhá i učiteli naplánovat další výuku</a:t>
            </a:r>
          </a:p>
        </p:txBody>
      </p:sp>
      <p:sp>
        <p:nvSpPr>
          <p:cNvPr id="3" name="Zástupný symbol pro obsah 2"/>
          <p:cNvSpPr>
            <a:spLocks noGrp="1"/>
          </p:cNvSpPr>
          <p:nvPr>
            <p:ph idx="1"/>
          </p:nvPr>
        </p:nvSpPr>
        <p:spPr>
          <a:xfrm>
            <a:off x="179512" y="2204120"/>
            <a:ext cx="8568952" cy="4653136"/>
          </a:xfrm>
        </p:spPr>
        <p:txBody>
          <a:bodyPr>
            <a:normAutofit fontScale="92500" lnSpcReduction="20000"/>
          </a:bodyPr>
          <a:lstStyle/>
          <a:p>
            <a:pPr marL="457200" indent="-457200">
              <a:buAutoNum type="arabicPeriod"/>
            </a:pPr>
            <a:r>
              <a:rPr lang="cs-CZ" dirty="0"/>
              <a:t>Jak se mi dnes dařilo plnit úkol? Zakroužkuj hodnocení a vysvětli, proč tomu tak bylo.</a:t>
            </a:r>
          </a:p>
          <a:p>
            <a:pPr marL="0" indent="0">
              <a:buNone/>
            </a:pPr>
            <a:r>
              <a:rPr lang="cs-CZ" dirty="0"/>
              <a:t>	1 – 2 – 3 – 4 – 5 – 6 – 7 – 8 - 9 – 10</a:t>
            </a:r>
          </a:p>
          <a:p>
            <a:pPr marL="0" indent="0">
              <a:buNone/>
            </a:pPr>
            <a:r>
              <a:rPr lang="cs-CZ" dirty="0"/>
              <a:t>_________________________________________________________________</a:t>
            </a:r>
          </a:p>
          <a:p>
            <a:pPr marL="0" indent="0">
              <a:buNone/>
            </a:pPr>
            <a:endParaRPr lang="cs-CZ" dirty="0"/>
          </a:p>
          <a:p>
            <a:pPr marL="0" indent="0">
              <a:buNone/>
            </a:pPr>
            <a:r>
              <a:rPr lang="cs-CZ" dirty="0"/>
              <a:t>2. Co mi dnes v hodině pomáhalo, abych alespoň něco splnil? Vysvětli proč.</a:t>
            </a:r>
          </a:p>
          <a:p>
            <a:pPr marL="0" indent="0">
              <a:buNone/>
            </a:pPr>
            <a:r>
              <a:rPr lang="cs-CZ" dirty="0"/>
              <a:t>________________________________________________________________</a:t>
            </a:r>
          </a:p>
          <a:p>
            <a:pPr marL="0" indent="0">
              <a:buNone/>
            </a:pPr>
            <a:endParaRPr lang="cs-CZ" dirty="0"/>
          </a:p>
          <a:p>
            <a:pPr marL="0" indent="0">
              <a:buNone/>
            </a:pPr>
            <a:r>
              <a:rPr lang="cs-CZ" dirty="0"/>
              <a:t>3. Co mi dnes bránilo v tom, abych úkol/y splnila ke své spokojenosti? Proč?</a:t>
            </a:r>
          </a:p>
          <a:p>
            <a:pPr marL="0" indent="0">
              <a:buNone/>
            </a:pPr>
            <a:r>
              <a:rPr lang="cs-CZ" dirty="0"/>
              <a:t>______________________________________________________________</a:t>
            </a:r>
          </a:p>
          <a:p>
            <a:pPr marL="0" indent="0">
              <a:buNone/>
            </a:pPr>
            <a:endParaRPr lang="cs-CZ" dirty="0"/>
          </a:p>
          <a:p>
            <a:pPr marL="0" indent="0">
              <a:buNone/>
            </a:pPr>
            <a:r>
              <a:rPr lang="cs-CZ" dirty="0"/>
              <a:t>4. Existuje někdo nebo něco, co by mi příště pomohl/o, abych úkol/y splnil ke své spokojenosti? Proč?</a:t>
            </a:r>
          </a:p>
          <a:p>
            <a:pPr marL="0" indent="0">
              <a:buNone/>
            </a:pPr>
            <a:r>
              <a:rPr lang="cs-CZ" dirty="0"/>
              <a:t> _____________________________________________________________</a:t>
            </a:r>
          </a:p>
          <a:p>
            <a:pPr marL="0" indent="0">
              <a:buNone/>
            </a:pPr>
            <a:endParaRPr lang="cs-CZ" dirty="0"/>
          </a:p>
        </p:txBody>
      </p:sp>
    </p:spTree>
    <p:extLst>
      <p:ext uri="{BB962C8B-B14F-4D97-AF65-F5344CB8AC3E}">
        <p14:creationId xmlns:p14="http://schemas.microsoft.com/office/powerpoint/2010/main" val="3470373690"/>
      </p:ext>
    </p:extLst>
  </p:cSld>
  <p:clrMapOvr>
    <a:masterClrMapping/>
  </p:clrMapOvr>
</p:sld>
</file>

<file path=ppt/theme/theme1.xml><?xml version="1.0" encoding="utf-8"?>
<a:theme xmlns:a="http://schemas.openxmlformats.org/drawingml/2006/main" name="Faseta">
  <a:themeElements>
    <a:clrScheme name="Faseta">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seta">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seta">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2.xml><?xml version="1.0" encoding="utf-8"?>
<a:theme xmlns:a="http://schemas.openxmlformats.org/drawingml/2006/main" name="Motiv sady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iv sady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Facet</Template>
  <TotalTime>10442</TotalTime>
  <Words>6060</Words>
  <Application>Microsoft Office PowerPoint</Application>
  <PresentationFormat>Předvádění na obrazovce (4:3)</PresentationFormat>
  <Paragraphs>912</Paragraphs>
  <Slides>161</Slides>
  <Notes>6</Notes>
  <HiddenSlides>0</HiddenSlides>
  <MMClips>0</MMClips>
  <ScaleCrop>false</ScaleCrop>
  <HeadingPairs>
    <vt:vector size="6" baseType="variant">
      <vt:variant>
        <vt:lpstr>Použitá písma</vt:lpstr>
      </vt:variant>
      <vt:variant>
        <vt:i4>8</vt:i4>
      </vt:variant>
      <vt:variant>
        <vt:lpstr>Motiv</vt:lpstr>
      </vt:variant>
      <vt:variant>
        <vt:i4>1</vt:i4>
      </vt:variant>
      <vt:variant>
        <vt:lpstr>Nadpisy snímků</vt:lpstr>
      </vt:variant>
      <vt:variant>
        <vt:i4>161</vt:i4>
      </vt:variant>
    </vt:vector>
  </HeadingPairs>
  <TitlesOfParts>
    <vt:vector size="170" baseType="lpstr">
      <vt:lpstr>ＭＳ Ｐゴシック</vt:lpstr>
      <vt:lpstr>Arial</vt:lpstr>
      <vt:lpstr>Calibri</vt:lpstr>
      <vt:lpstr>Monotype Sorts</vt:lpstr>
      <vt:lpstr>Times New Roman</vt:lpstr>
      <vt:lpstr>Trebuchet MS</vt:lpstr>
      <vt:lpstr>Wingdings</vt:lpstr>
      <vt:lpstr>Wingdings 3</vt:lpstr>
      <vt:lpstr>Faseta</vt:lpstr>
      <vt:lpstr>Úvodní motto</vt:lpstr>
      <vt:lpstr>Formativní hodnocení v praxi  </vt:lpstr>
      <vt:lpstr>Program  </vt:lpstr>
      <vt:lpstr>Cíle semináře</vt:lpstr>
      <vt:lpstr>Otázky k zamyšlení – vyjádřete se písemně k těmto otázkám</vt:lpstr>
      <vt:lpstr>DEFINICE ŠKOLNÍHO HODNOCENÍ  </vt:lpstr>
      <vt:lpstr>Formy školního hodnocení</vt:lpstr>
      <vt:lpstr>Formy školního hodnocení</vt:lpstr>
      <vt:lpstr>Formy hodnocení dle Školského zákona</vt:lpstr>
      <vt:lpstr>Slovní hodnocení</vt:lpstr>
      <vt:lpstr>Prezentace aplikace PowerPoint</vt:lpstr>
      <vt:lpstr>Slovní hodnocení pohledem žáků II </vt:lpstr>
      <vt:lpstr>Doporučená literatura  ke slovnímu hodnocení </vt:lpstr>
      <vt:lpstr>Známky za znalosti a dovednosti, písmena za píli</vt:lpstr>
      <vt:lpstr>Známky za znalosti a dovednosti, písmena za … - Gymnázium Thomase Manna</vt:lpstr>
      <vt:lpstr>Typy školního hodnocení</vt:lpstr>
      <vt:lpstr>Otázka k zamyšlení</vt:lpstr>
      <vt:lpstr>Typy školního hodnocení z hlediska vztahové normy</vt:lpstr>
      <vt:lpstr>Typy školního hodnocení z hlediska procesu učení</vt:lpstr>
      <vt:lpstr>Typy školního hodnocení  </vt:lpstr>
      <vt:lpstr>Formativní hodnocení (hodnocení pro formativní účely)</vt:lpstr>
      <vt:lpstr>Formativní hodnocení (hodnocení pro formativní účely /  hodnocení ve formativní funkci / hodnocení pro učení / hodnocení zpětnovazebné)</vt:lpstr>
      <vt:lpstr>Co formativní hodnocení NENÍ</vt:lpstr>
      <vt:lpstr>Zpětná vazba, metoda semaforu, učíme se navzájem</vt:lpstr>
      <vt:lpstr>Technika semaforu</vt:lpstr>
      <vt:lpstr>Další techniky</vt:lpstr>
      <vt:lpstr>Proč používat formativní hodnocení?</vt:lpstr>
      <vt:lpstr>Prezentace aplikace PowerPoint</vt:lpstr>
      <vt:lpstr>Ztraceni cestou</vt:lpstr>
      <vt:lpstr>Prezentace aplikace PowerPoint</vt:lpstr>
      <vt:lpstr>Žáci přebírají zodpovědnost  za své učení</vt:lpstr>
      <vt:lpstr>Metody formativního hodnocení</vt:lpstr>
      <vt:lpstr>Praktické ukázky</vt:lpstr>
      <vt:lpstr>Kam jdu? Výchovně-vzdělávací cíle</vt:lpstr>
      <vt:lpstr>Výchovně-vzdělávací cíle</vt:lpstr>
      <vt:lpstr>Prezentace aplikace PowerPoint</vt:lpstr>
      <vt:lpstr>Výchovně-vzdělávací cíle</vt:lpstr>
      <vt:lpstr>Stanovujeme výchovně-vzdělávací cíle</vt:lpstr>
      <vt:lpstr>Jak postupovat při stanovování cílů</vt:lpstr>
      <vt:lpstr>Prezentace aplikace PowerPoint</vt:lpstr>
      <vt:lpstr>Týdenní plány </vt:lpstr>
      <vt:lpstr>Př: http://www.prvnacia2012.estranky.cz/clanky/tydenni-plany/tydenni-plan-3.---7.-cervna-2013.html</vt:lpstr>
      <vt:lpstr>Prezentace aplikace PowerPoint</vt:lpstr>
      <vt:lpstr>Prezentace aplikace PowerPoint</vt:lpstr>
      <vt:lpstr>Kde se právě nacházím a jak se dostanu k cíli? Kritéria hodnocení  </vt:lpstr>
      <vt:lpstr>Kritéria hodnocení Otázky k zamyšlení</vt:lpstr>
      <vt:lpstr>Kritéria hodnocení</vt:lpstr>
      <vt:lpstr>Kritéria hodnocení I – Checklist</vt:lpstr>
      <vt:lpstr>Kritéria hodnocení II – Holistická sada kritérií – Moskal (2000)</vt:lpstr>
      <vt:lpstr>Kritéria III - Sada kritérií Recitace básně (ZŠ Projektová)</vt:lpstr>
      <vt:lpstr>Generátor kritérií http://www.teach-nology.com/web_tools/rubrics/</vt:lpstr>
      <vt:lpstr>Proč používat kritéria hodnocení I</vt:lpstr>
      <vt:lpstr>Proč používat kritéria hodnocení II</vt:lpstr>
      <vt:lpstr>Sestavování sad kritérií (rubrics)</vt:lpstr>
      <vt:lpstr>Samotná tvorba kritérií může probíhat třemi způsoby:  </vt:lpstr>
      <vt:lpstr>Kde se právě nacházím a jak se dostanu k cíli?  Poskytování zpětné vazby</vt:lpstr>
      <vt:lpstr>Co je na této zpětné vazbě špatného?</vt:lpstr>
      <vt:lpstr>Poskytování okamžité zpětné vazby ve výuce </vt:lpstr>
      <vt:lpstr>Zjišťování aktuálního stavu porozumění </vt:lpstr>
      <vt:lpstr>Techniky pro odpovídání všech žáků najednou</vt:lpstr>
      <vt:lpstr>Techniky pro odpovídání všech žáků najednou</vt:lpstr>
      <vt:lpstr>Karty s odpověďmi ABCD</vt:lpstr>
      <vt:lpstr>Karty s odpověďmi  (Response cards)</vt:lpstr>
      <vt:lpstr>Mazací (stíratelné) tabulky </vt:lpstr>
      <vt:lpstr>Metoda  „mysli – prober s partnerem – vyslov přede všemi“ žádné ruce nahoře</vt:lpstr>
      <vt:lpstr>Prezentace aplikace PowerPoint</vt:lpstr>
      <vt:lpstr>Poskytujeme písemnou zpětnou vazbu</vt:lpstr>
      <vt:lpstr>Úkol</vt:lpstr>
      <vt:lpstr>Prezentace aplikace PowerPoint</vt:lpstr>
      <vt:lpstr>Příklad zpětné vazby…</vt:lpstr>
      <vt:lpstr>Prezentace aplikace PowerPoint</vt:lpstr>
      <vt:lpstr>Kvalitní zpětná vazba (ZV) I</vt:lpstr>
      <vt:lpstr>Pravidla pro poskytování  zpětné vazby II</vt:lpstr>
      <vt:lpstr>Popisný vs. posuzující jazyk Jaký ano, jaký ne?</vt:lpstr>
      <vt:lpstr>Popisný vs. posuzující jazyk Jaký ano, jaký ne?</vt:lpstr>
      <vt:lpstr>Prezentace aplikace PowerPoint</vt:lpstr>
      <vt:lpstr>Povzbuzování k většímu úsilí (reinforcement) - projevování vysokých očekávání </vt:lpstr>
      <vt:lpstr>Povzbuzování k většímu úsilí (reinforcement) - projevování vysokých očekávání II </vt:lpstr>
      <vt:lpstr>Spojovat zpětnou vazbu  se známkou?  </vt:lpstr>
      <vt:lpstr>Práce s chybou</vt:lpstr>
      <vt:lpstr>Jak reagovat na chybný výkon žáka? (Kulič, 1971)         Jaký je to typ chyby? Je nutné / užitečné se chybou zabývat? Kdy se s ní zabývat (hned / později)? Jak na chybu upozornit? Kdo chybu opraví? </vt:lpstr>
      <vt:lpstr>Metody odstupňované pomoci při korekci chybného řešení nabízí Kulič (1971, s. 129)</vt:lpstr>
      <vt:lpstr>Práce s chybou</vt:lpstr>
      <vt:lpstr>Náprava chyby a posun v učení </vt:lpstr>
      <vt:lpstr>Techniky opravování chyb</vt:lpstr>
      <vt:lpstr>Technika Otázky na závěr hodiny/tématu </vt:lpstr>
      <vt:lpstr>Zamlžený bod (muddiest point) </vt:lpstr>
      <vt:lpstr>AUTONOMNÍ HODNOCENÍ</vt:lpstr>
      <vt:lpstr>Autonomní hodnocení</vt:lpstr>
      <vt:lpstr>Sebehodnocení</vt:lpstr>
      <vt:lpstr>Co je sebehodnocení</vt:lpstr>
      <vt:lpstr>Sebehodnocení</vt:lpstr>
      <vt:lpstr>Kdy je žák schopný sebehodnocení?</vt:lpstr>
      <vt:lpstr>Jak rozvíjet sebehodnocení a sebereflexi I</vt:lpstr>
      <vt:lpstr>Sebehodnocení – teploměr interní materiál dr. Staré</vt:lpstr>
      <vt:lpstr>Technika „Vyber – vyměň – vyber“  Vyber nejlepší a nejhorší. Zdůvodni</vt:lpstr>
      <vt:lpstr>Sebehodnocení na konci hodiny</vt:lpstr>
      <vt:lpstr>Prezentace aplikace PowerPoint</vt:lpstr>
      <vt:lpstr>Sebehodnocení na konci hodiny, které pomáhá i učiteli naplánovat další výuku</vt:lpstr>
      <vt:lpstr>PMI</vt:lpstr>
      <vt:lpstr>Sebehodnocení žáka 3. třídy</vt:lpstr>
      <vt:lpstr>Erb</vt:lpstr>
      <vt:lpstr>Zkušenosti učitelky Katky Bartošové s erbem  (ZŠ, 2. stupeň – Dj, Nj, školní metodik prevence)</vt:lpstr>
      <vt:lpstr>Zdroj: Učitelak Katka Bartošová, žáci 7. ročníku</vt:lpstr>
      <vt:lpstr>Prezentace aplikace PowerPoint</vt:lpstr>
      <vt:lpstr>Sebehodnocení  a hodnocení učitele I</vt:lpstr>
      <vt:lpstr>Očekávaný výstup: Odvodíš pravděpodobný význam nových slov z daných souvislostí v textu (Anglický jazyk)</vt:lpstr>
      <vt:lpstr>Vrstevnické učení a hodnocení</vt:lpstr>
      <vt:lpstr>Pyramida učení</vt:lpstr>
      <vt:lpstr>Vrstevnické hodnocení – žáci se hodnotí navzájem</vt:lpstr>
      <vt:lpstr>Vrstevnické hodnocení</vt:lpstr>
      <vt:lpstr>Začínáme s vrstevnickým hodnocením</vt:lpstr>
      <vt:lpstr>Začínáme s podáváním zpětné vazby kolegům a spolužákům</vt:lpstr>
      <vt:lpstr>Prezentace žáků</vt:lpstr>
      <vt:lpstr>Příklady zpětné vazby  z vrstevnického hodnocení</vt:lpstr>
      <vt:lpstr>Dvě hvězdičky a přání/žádost/doporučení</vt:lpstr>
      <vt:lpstr>Další techniky vrstevnického hodnocení</vt:lpstr>
      <vt:lpstr>Pravidlo A-B-C / C3B4ME  / Učitelovi pomocníci </vt:lpstr>
      <vt:lpstr>Vrstevnické hodnocení domácích úkolů</vt:lpstr>
      <vt:lpstr>Jaká vidíte rizika vrstevnického hodnocení?  </vt:lpstr>
      <vt:lpstr>Vrstevnické hodnocení  vyžaduje dobré klima</vt:lpstr>
      <vt:lpstr>Jaká pozitiva může vrstevnické hodnocení přinášet?</vt:lpstr>
      <vt:lpstr>Vrstevnické hodnocení</vt:lpstr>
      <vt:lpstr>Vrstevnické hodnocení pohledem učitelů a žáků</vt:lpstr>
      <vt:lpstr>Proč vrstevnické hodnocení zapojovat do výuky?</vt:lpstr>
      <vt:lpstr>Propojujeme sebehodnocení,  hodnocení spolužáků  a hodnocení učitele</vt:lpstr>
      <vt:lpstr>Tříbarevný test  (three-color quiz)</vt:lpstr>
      <vt:lpstr>Tříbarevný test  (three-color quiz)</vt:lpstr>
      <vt:lpstr>Typologie žáků</vt:lpstr>
      <vt:lpstr>Čteme text metodou V – CH – D</vt:lpstr>
      <vt:lpstr>Typologie žáků z pohledu hodnocení</vt:lpstr>
      <vt:lpstr>Spolupráce s rodiči</vt:lpstr>
      <vt:lpstr>Konzultace Ž – U – R (triáda; tripartita; mezi šesti očima)</vt:lpstr>
      <vt:lpstr>Ukázka – ZŠ Slovní</vt:lpstr>
      <vt:lpstr>Příprava na třídní schůzky Wiliam, D., Leahyová, S. (2016). Zavádění formativního hodnocení, s. 181</vt:lpstr>
      <vt:lpstr>Konzultace Ž – U – R („triáda“; tripartita; mezi šesti očima)</vt:lpstr>
      <vt:lpstr>Doporučená literatura ke konzultacím „žák – učitel – rodič“ </vt:lpstr>
      <vt:lpstr>Hodnocení ve výchovách</vt:lpstr>
      <vt:lpstr>Obecně o hodnocení ve výchovách</vt:lpstr>
      <vt:lpstr>Hodnocení v hudební výchově (Mončekovi)</vt:lpstr>
      <vt:lpstr>Hodnocení v hudební výchově (Mončekovi) - PL</vt:lpstr>
      <vt:lpstr>Hodnocení ve výtvarné  výchově (Karla Brücknerová) </vt:lpstr>
      <vt:lpstr>Hodnocení ve výtvarné  výchově (Karla Brücknerová) </vt:lpstr>
      <vt:lpstr>Hodnocení v tělesné výchově</vt:lpstr>
      <vt:lpstr>Zajímavé a inspirativní texty</vt:lpstr>
      <vt:lpstr>Žákovská portfolia / portfolia učení</vt:lpstr>
      <vt:lpstr>Žákovské portfolio</vt:lpstr>
      <vt:lpstr>Základní druhy portfolií</vt:lpstr>
      <vt:lpstr>Obsah portfolia</vt:lpstr>
      <vt:lpstr>Portfolia pohledem výzkumů</vt:lpstr>
      <vt:lpstr>Příklad využití žákovského portfolia v jazycích </vt:lpstr>
      <vt:lpstr>Portfolio = sešit – ZŠ Výběrová</vt:lpstr>
      <vt:lpstr>Portoflio – ZŠ Projektová</vt:lpstr>
      <vt:lpstr>Prezentace aplikace PowerPoint</vt:lpstr>
      <vt:lpstr>Prezentace aplikace PowerPoint</vt:lpstr>
      <vt:lpstr>Co říkají na portfolia žáci  ZŠ Písmenkové?</vt:lpstr>
      <vt:lpstr>Prezentace aplikace PowerPoint</vt:lpstr>
      <vt:lpstr>Portfolio na ZŠ Projektové</vt:lpstr>
      <vt:lpstr>Reflexe semináře</vt:lpstr>
      <vt:lpstr> 1. Co mě potěšilo / překvapilo / zaujalo (+)   2. S jakou nezodpovězenou otázkou dnes odcházím (?)  3. Jaký akční plán se mi rýsuje:  a. Metoda, kterou chystám vyzkoušet: b. Proč jsem se pro ni rozhodl/a: c. V jakém ročníku a předmětu/předmětech ji budu realizovat: d. Jakou techniku se chystám využít a proč: e. Jak poznám, že se mi daří metodu rozvíjet: </vt:lpstr>
      <vt:lpstr>Prosím Vás o anonymní zpětnou vazbu k dnešnímu semináři.  Velmi Vám děkuji!</vt:lpstr>
    </vt:vector>
  </TitlesOfParts>
  <Company>pedf</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Snímek 1</dc:title>
  <dc:creator>staryk</dc:creator>
  <cp:lastModifiedBy>Veronika Laufkova</cp:lastModifiedBy>
  <cp:revision>707</cp:revision>
  <cp:lastPrinted>2018-03-16T07:06:11Z</cp:lastPrinted>
  <dcterms:created xsi:type="dcterms:W3CDTF">2006-03-22T15:55:49Z</dcterms:created>
  <dcterms:modified xsi:type="dcterms:W3CDTF">2018-05-01T20:38:29Z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TC011408101029</vt:lpwstr>
  </property>
</Properties>
</file>