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58" r:id="rId5"/>
    <p:sldId id="259" r:id="rId6"/>
    <p:sldId id="285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6" r:id="rId16"/>
    <p:sldId id="282" r:id="rId17"/>
    <p:sldId id="283" r:id="rId18"/>
    <p:sldId id="270" r:id="rId19"/>
    <p:sldId id="269" r:id="rId20"/>
    <p:sldId id="287" r:id="rId21"/>
    <p:sldId id="284" r:id="rId22"/>
    <p:sldId id="288" r:id="rId23"/>
    <p:sldId id="27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5B6B-6CD6-487C-BB3E-AF73929A86BF}" type="datetimeFigureOut">
              <a:rPr lang="cs-CZ" smtClean="0"/>
              <a:pPr/>
              <a:t>22.4.2018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6866-3E80-4057-8DAB-42BC4CAFD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GDPR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už pro školy platí dávno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uchovávat osobní údaje </a:t>
            </a:r>
            <a:r>
              <a:rPr lang="cs-CZ" dirty="0" smtClean="0">
                <a:solidFill>
                  <a:srgbClr val="FF0000"/>
                </a:solidFill>
              </a:rPr>
              <a:t>pouze po dobu, která je nezbytná k </a:t>
            </a:r>
            <a:r>
              <a:rPr lang="cs-CZ" dirty="0" smtClean="0">
                <a:solidFill>
                  <a:srgbClr val="FF0000"/>
                </a:solidFill>
              </a:rPr>
              <a:t>účelu</a:t>
            </a:r>
            <a:r>
              <a:rPr lang="cs-CZ" dirty="0" smtClean="0"/>
              <a:t> </a:t>
            </a:r>
            <a:r>
              <a:rPr lang="cs-CZ" dirty="0" smtClean="0"/>
              <a:t>jejich </a:t>
            </a:r>
            <a:r>
              <a:rPr lang="cs-CZ" dirty="0" smtClean="0"/>
              <a:t>zpracování - pro účely archivnictví – </a:t>
            </a:r>
            <a:r>
              <a:rPr lang="cs-CZ" dirty="0" smtClean="0">
                <a:solidFill>
                  <a:srgbClr val="0070C0"/>
                </a:solidFill>
              </a:rPr>
              <a:t>nemáme schované staré zprávy z poradny?, máme skartované všechny nepotřebné dokumenty (třeba ze škol v přírodě)?, likvidujeme po 6 měsících prohlášení o bezinfekčnosti?....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/>
              <a:t>Údaje povinné ze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související </a:t>
            </a:r>
            <a:r>
              <a:rPr lang="cs-CZ" dirty="0" smtClean="0">
                <a:solidFill>
                  <a:srgbClr val="FF0000"/>
                </a:solidFill>
              </a:rPr>
              <a:t>s identifikací žáka </a:t>
            </a:r>
            <a:r>
              <a:rPr lang="cs-CZ" dirty="0" smtClean="0"/>
              <a:t>ze zákona </a:t>
            </a:r>
            <a:r>
              <a:rPr lang="cs-CZ" i="1" dirty="0" smtClean="0"/>
              <a:t>(</a:t>
            </a:r>
            <a:r>
              <a:rPr lang="cs-CZ" b="1" i="1" dirty="0" smtClean="0">
                <a:solidFill>
                  <a:srgbClr val="0070C0"/>
                </a:solidFill>
              </a:rPr>
              <a:t>datum narození, místo narození, rodné číslo, státní příslušnost, bydliště, údaj o zákonném zástupci, soudní rozhodnutí vztahující se k přidělení dítěte do výchovy, nutný zdravotní údaj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apod</a:t>
            </a:r>
            <a:r>
              <a:rPr lang="cs-CZ" i="1" dirty="0" smtClean="0"/>
              <a:t>.) + </a:t>
            </a:r>
            <a:r>
              <a:rPr lang="cs-CZ" b="1" i="1" dirty="0" smtClean="0">
                <a:solidFill>
                  <a:srgbClr val="7030A0"/>
                </a:solidFill>
              </a:rPr>
              <a:t>údaje o předchozím vzdělávání, včetně dosaženého stupně vzdělání</a:t>
            </a:r>
            <a:r>
              <a:rPr lang="cs-CZ" b="1" i="1" dirty="0" smtClean="0">
                <a:solidFill>
                  <a:srgbClr val="7030A0"/>
                </a:solidFill>
              </a:rPr>
              <a:t>, datum </a:t>
            </a:r>
            <a:r>
              <a:rPr lang="cs-CZ" b="1" i="1" dirty="0" smtClean="0">
                <a:solidFill>
                  <a:srgbClr val="7030A0"/>
                </a:solidFill>
              </a:rPr>
              <a:t>zahájení vzdělávání ve škole</a:t>
            </a:r>
            <a:r>
              <a:rPr lang="cs-CZ" b="1" i="1" dirty="0" smtClean="0">
                <a:solidFill>
                  <a:srgbClr val="7030A0"/>
                </a:solidFill>
              </a:rPr>
              <a:t>, údaje </a:t>
            </a:r>
            <a:r>
              <a:rPr lang="cs-CZ" b="1" i="1" dirty="0" smtClean="0">
                <a:solidFill>
                  <a:srgbClr val="7030A0"/>
                </a:solidFill>
              </a:rPr>
              <a:t>o průběhu a výsledcích vzdělávání ve škole, vyučovací jazyk</a:t>
            </a:r>
            <a:r>
              <a:rPr lang="cs-CZ" dirty="0" smtClean="0"/>
              <a:t>, </a:t>
            </a:r>
            <a:r>
              <a:rPr lang="cs-CZ" b="1" i="1" dirty="0" smtClean="0">
                <a:solidFill>
                  <a:srgbClr val="7030A0"/>
                </a:solidFill>
              </a:rPr>
              <a:t>datum ukončení vzdělávání ve </a:t>
            </a:r>
            <a:r>
              <a:rPr lang="cs-CZ" b="1" i="1" dirty="0" smtClean="0">
                <a:solidFill>
                  <a:srgbClr val="7030A0"/>
                </a:solidFill>
              </a:rPr>
              <a:t>škole,</a:t>
            </a:r>
            <a:endParaRPr lang="cs-CZ" b="1" i="1" dirty="0" smtClean="0">
              <a:solidFill>
                <a:srgbClr val="7030A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souvisejí </a:t>
            </a:r>
            <a:r>
              <a:rPr lang="cs-CZ" dirty="0" smtClean="0">
                <a:solidFill>
                  <a:srgbClr val="FF0000"/>
                </a:solidFill>
              </a:rPr>
              <a:t>s jednoznačnou identifikací zákonných zástupců </a:t>
            </a:r>
            <a:r>
              <a:rPr lang="cs-CZ" dirty="0" smtClean="0"/>
              <a:t>žáků v souladu se zákonem</a:t>
            </a:r>
            <a:r>
              <a:rPr lang="cs-CZ" i="1" dirty="0" smtClean="0"/>
              <a:t> (</a:t>
            </a:r>
            <a:r>
              <a:rPr lang="cs-CZ" b="1" i="1" dirty="0" smtClean="0">
                <a:solidFill>
                  <a:srgbClr val="0070C0"/>
                </a:solidFill>
              </a:rPr>
              <a:t>jméno, příjmení, bydliště, kontakt, </a:t>
            </a:r>
            <a:r>
              <a:rPr lang="cs-CZ" i="1" dirty="0" smtClean="0"/>
              <a:t>např. telefonní číslo pro případ nutného kontaktu školy se zákonným zástupcem v rámci ochrany zdraví, bezpečnosti a práv žáka, další údaje nezbytné např. pro vydání správního </a:t>
            </a:r>
            <a:r>
              <a:rPr lang="cs-CZ" i="1" dirty="0" smtClean="0"/>
              <a:t>rozhodnutí, </a:t>
            </a:r>
            <a:r>
              <a:rPr lang="cs-CZ" i="1" dirty="0" smtClean="0"/>
              <a:t>apod.),	</a:t>
            </a:r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souvisejí </a:t>
            </a:r>
            <a:r>
              <a:rPr lang="cs-CZ" dirty="0" smtClean="0">
                <a:solidFill>
                  <a:srgbClr val="FF0000"/>
                </a:solidFill>
              </a:rPr>
              <a:t>s pracovním a mzdovým zařazením zaměstnanců </a:t>
            </a:r>
            <a:r>
              <a:rPr lang="cs-CZ" dirty="0" smtClean="0"/>
              <a:t>či smluvních pracovníků</a:t>
            </a:r>
            <a:r>
              <a:rPr lang="cs-CZ" i="1" dirty="0" smtClean="0"/>
              <a:t>, </a:t>
            </a:r>
            <a:r>
              <a:rPr lang="cs-CZ" dirty="0" smtClean="0"/>
              <a:t>se sociálním, a zdravotním pojištěním </a:t>
            </a:r>
            <a:r>
              <a:rPr lang="cs-CZ" i="1" dirty="0" smtClean="0"/>
              <a:t>(např. </a:t>
            </a:r>
            <a:r>
              <a:rPr lang="cs-CZ" b="1" i="1" dirty="0" smtClean="0">
                <a:solidFill>
                  <a:srgbClr val="0070C0"/>
                </a:solidFill>
              </a:rPr>
              <a:t>dosažené vzdělání, délka praxe, funkční </a:t>
            </a:r>
            <a:r>
              <a:rPr lang="cs-CZ" b="1" i="1" dirty="0" smtClean="0">
                <a:solidFill>
                  <a:srgbClr val="0070C0"/>
                </a:solidFill>
              </a:rPr>
              <a:t>zařazení, zdravotní způsobilost, výpis z rejstříku trestů, </a:t>
            </a:r>
            <a:r>
              <a:rPr lang="cs-CZ" i="1" dirty="0" smtClean="0"/>
              <a:t>apod.),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Údaje povinné ze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 tyto údaje </a:t>
            </a:r>
            <a:r>
              <a:rPr lang="cs-CZ" b="1" dirty="0" smtClean="0">
                <a:solidFill>
                  <a:srgbClr val="FF0000"/>
                </a:solidFill>
              </a:rPr>
              <a:t>nepotřebujeme souhlas</a:t>
            </a:r>
            <a:r>
              <a:rPr lang="cs-CZ" dirty="0" smtClean="0"/>
              <a:t>, dokonce ho ani </a:t>
            </a:r>
            <a:r>
              <a:rPr lang="cs-CZ" b="1" dirty="0" smtClean="0">
                <a:solidFill>
                  <a:srgbClr val="FF0000"/>
                </a:solidFill>
              </a:rPr>
              <a:t>nesmíme vyžadovat </a:t>
            </a:r>
            <a:r>
              <a:rPr lang="cs-CZ" dirty="0" smtClean="0"/>
              <a:t>– mohli bychom v subjektu (zástupci subjektu) vyvolat dojem, že je jeho souhlas odvolatelný</a:t>
            </a:r>
          </a:p>
          <a:p>
            <a:r>
              <a:rPr lang="cs-CZ" dirty="0" smtClean="0"/>
              <a:t>Nicméně </a:t>
            </a:r>
            <a:r>
              <a:rPr lang="cs-CZ" b="1" dirty="0" smtClean="0">
                <a:solidFill>
                  <a:srgbClr val="FF0000"/>
                </a:solidFill>
              </a:rPr>
              <a:t>musíme</a:t>
            </a:r>
            <a:r>
              <a:rPr lang="cs-CZ" dirty="0" smtClean="0"/>
              <a:t> subjekt (zástupce subjektu) </a:t>
            </a:r>
            <a:r>
              <a:rPr lang="cs-CZ" b="1" dirty="0" smtClean="0">
                <a:solidFill>
                  <a:srgbClr val="FF0000"/>
                </a:solidFill>
              </a:rPr>
              <a:t>informovat</a:t>
            </a:r>
            <a:r>
              <a:rPr lang="cs-CZ" dirty="0" smtClean="0"/>
              <a:t>, jak s údaji nakládáme :</a:t>
            </a:r>
          </a:p>
          <a:p>
            <a:pPr lvl="1"/>
            <a:r>
              <a:rPr lang="cs-CZ" dirty="0" smtClean="0"/>
              <a:t>jaké údaje, účel, doba, úmysl školy předat data třetí osobě</a:t>
            </a:r>
          </a:p>
          <a:p>
            <a:pPr lvl="1"/>
            <a:r>
              <a:rPr lang="cs-CZ" dirty="0" smtClean="0"/>
              <a:t>tzn. </a:t>
            </a:r>
            <a:r>
              <a:rPr lang="cs-CZ" b="1" dirty="0" smtClean="0">
                <a:solidFill>
                  <a:srgbClr val="FF0000"/>
                </a:solidFill>
              </a:rPr>
              <a:t>vytvořit vnitřní směrnici a „podpisové“ archy</a:t>
            </a:r>
          </a:p>
          <a:p>
            <a:r>
              <a:rPr lang="cs-CZ" dirty="0" smtClean="0"/>
              <a:t>viz tabulka MŠMT, Stručný </a:t>
            </a:r>
            <a:r>
              <a:rPr lang="cs-CZ" dirty="0" smtClean="0"/>
              <a:t>návod na zabezpečení procesů souvisejících s GDPR </a:t>
            </a:r>
            <a:r>
              <a:rPr lang="cs-CZ" dirty="0" smtClean="0"/>
              <a:t>ve školách (str. 6 – 11)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Údaje bez zákonného důvodu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Tyto údaje také potřebujeme</a:t>
            </a:r>
            <a:r>
              <a:rPr lang="cs-CZ" dirty="0" smtClean="0"/>
              <a:t>, ale neukládá je zákon:</a:t>
            </a:r>
          </a:p>
          <a:p>
            <a:pPr lvl="1"/>
            <a:r>
              <a:rPr lang="cs-CZ" dirty="0" smtClean="0"/>
              <a:t>např. </a:t>
            </a:r>
            <a:r>
              <a:rPr lang="cs-CZ" b="1" dirty="0" smtClean="0">
                <a:solidFill>
                  <a:srgbClr val="0070C0"/>
                </a:solidFill>
              </a:rPr>
              <a:t>vyzvedávání dětí z družiny</a:t>
            </a:r>
            <a:r>
              <a:rPr lang="cs-CZ" dirty="0" smtClean="0"/>
              <a:t> třetí osobou (jméno, příjmení, číslo OP nebo datum narození),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souhlasy na školy v přírodě </a:t>
            </a:r>
            <a:r>
              <a:rPr lang="cs-CZ" dirty="0" smtClean="0"/>
              <a:t>(netýká se bezinfekčnosti a zdravotní způsobilosti)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fotografie</a:t>
            </a:r>
            <a:r>
              <a:rPr lang="cs-CZ" dirty="0" smtClean="0"/>
              <a:t> do kroniky, na webové stránky školy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přihlášky do soutěží </a:t>
            </a:r>
            <a:r>
              <a:rPr lang="cs-CZ" dirty="0" smtClean="0"/>
              <a:t>(uvádět jen jméno, příjmení a ročník narození)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jména </a:t>
            </a:r>
            <a:r>
              <a:rPr lang="cs-CZ" b="1" dirty="0" smtClean="0">
                <a:solidFill>
                  <a:srgbClr val="0070C0"/>
                </a:solidFill>
              </a:rPr>
              <a:t>výherců předmětových </a:t>
            </a:r>
            <a:r>
              <a:rPr lang="cs-CZ" b="1" dirty="0" smtClean="0">
                <a:solidFill>
                  <a:srgbClr val="0070C0"/>
                </a:solidFill>
              </a:rPr>
              <a:t>soutěží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čísla účtů </a:t>
            </a:r>
            <a:r>
              <a:rPr lang="cs-CZ" dirty="0" smtClean="0"/>
              <a:t>pro rozeznání plateb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Oprávněný zájem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Existují </a:t>
            </a:r>
            <a:r>
              <a:rPr lang="cs-CZ" b="1" dirty="0" smtClean="0">
                <a:solidFill>
                  <a:srgbClr val="FF0000"/>
                </a:solidFill>
              </a:rPr>
              <a:t>údaje</a:t>
            </a:r>
            <a:r>
              <a:rPr lang="cs-CZ" dirty="0" smtClean="0"/>
              <a:t>, které bychom sice pro chod školy nepotřebovali, ale </a:t>
            </a:r>
            <a:r>
              <a:rPr lang="cs-CZ" b="1" dirty="0" smtClean="0">
                <a:solidFill>
                  <a:srgbClr val="FF0000"/>
                </a:solidFill>
              </a:rPr>
              <a:t>které se nám „hod</a:t>
            </a:r>
            <a:r>
              <a:rPr lang="cs-CZ" dirty="0" smtClean="0">
                <a:solidFill>
                  <a:srgbClr val="FF0000"/>
                </a:solidFill>
              </a:rPr>
              <a:t>í“</a:t>
            </a:r>
          </a:p>
          <a:p>
            <a:pPr lvl="1"/>
            <a:r>
              <a:rPr lang="cs-CZ" dirty="0" smtClean="0"/>
              <a:t>např. slohové práce, výkresy, výstupy projektů, kamerové systémy, životopis uchazeče o zaměstnání…</a:t>
            </a:r>
          </a:p>
          <a:p>
            <a:r>
              <a:rPr lang="cs-CZ" dirty="0" smtClean="0"/>
              <a:t>…</a:t>
            </a:r>
            <a:r>
              <a:rPr lang="cs-CZ" b="1" dirty="0" smtClean="0">
                <a:solidFill>
                  <a:srgbClr val="FF0000"/>
                </a:solidFill>
              </a:rPr>
              <a:t>anebo je po nás někdo chce </a:t>
            </a:r>
            <a:r>
              <a:rPr lang="cs-CZ" dirty="0" smtClean="0"/>
              <a:t>a my data musíme předat (OSPOD, PČR, soudy)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nesmíme ohrozit PRÁVA, SVOBODY A BEZPEČNOST subjektu (žáka)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subjekt</a:t>
            </a:r>
            <a:r>
              <a:rPr lang="cs-CZ" dirty="0" smtClean="0"/>
              <a:t> (zástupce) </a:t>
            </a:r>
            <a:r>
              <a:rPr lang="cs-CZ" b="1" dirty="0" smtClean="0">
                <a:solidFill>
                  <a:srgbClr val="0070C0"/>
                </a:solidFill>
              </a:rPr>
              <a:t>může vznést námitku</a:t>
            </a:r>
          </a:p>
          <a:p>
            <a:r>
              <a:rPr lang="cs-CZ" dirty="0" smtClean="0"/>
              <a:t>tyto dokumenty vždy </a:t>
            </a:r>
            <a:r>
              <a:rPr lang="cs-CZ" b="1" dirty="0" smtClean="0">
                <a:solidFill>
                  <a:srgbClr val="0070C0"/>
                </a:solidFill>
              </a:rPr>
              <a:t>podléhají právu na výmaz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TEORETICKY BYCHOM SOUHLAS NEPOTŘEBOVALI, ALE JE LEPŠÍ HO MÍT!!! </a:t>
            </a:r>
            <a:r>
              <a:rPr lang="cs-CZ" dirty="0" smtClean="0"/>
              <a:t>(nemůže být aplikováno např. u kamerového systému)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VŽDY ALE MUSÍME INFORMOVAT!!!</a:t>
            </a:r>
          </a:p>
          <a:p>
            <a:endParaRPr lang="cs-CZ" dirty="0" smtClean="0"/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…</a:t>
            </a:r>
            <a:r>
              <a:rPr lang="cs-CZ" b="1" dirty="0" smtClean="0"/>
              <a:t>čili provádíme tzv. BILANČNÍ ANALÝZU</a:t>
            </a:r>
            <a:endParaRPr lang="cs-CZ" b="1" dirty="0"/>
          </a:p>
        </p:txBody>
      </p:sp>
      <p:sp>
        <p:nvSpPr>
          <p:cNvPr id="41986" name="AutoShape 2" descr="Výsledek obrázku pro váhy"/>
          <p:cNvSpPr>
            <a:spLocks noChangeAspect="1" noChangeArrowheads="1"/>
          </p:cNvSpPr>
          <p:nvPr/>
        </p:nvSpPr>
        <p:spPr bwMode="auto">
          <a:xfrm>
            <a:off x="155575" y="-2346325"/>
            <a:ext cx="4886325" cy="489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88" name="AutoShape 4" descr="Výsledek obrázku pro váhy"/>
          <p:cNvSpPr>
            <a:spLocks noChangeAspect="1" noChangeArrowheads="1"/>
          </p:cNvSpPr>
          <p:nvPr/>
        </p:nvSpPr>
        <p:spPr bwMode="auto">
          <a:xfrm>
            <a:off x="155575" y="-2346325"/>
            <a:ext cx="4886325" cy="489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0" name="AutoShape 6" descr="Výsledek obrázku pro váhy"/>
          <p:cNvSpPr>
            <a:spLocks noChangeAspect="1" noChangeArrowheads="1"/>
          </p:cNvSpPr>
          <p:nvPr/>
        </p:nvSpPr>
        <p:spPr bwMode="auto">
          <a:xfrm>
            <a:off x="155575" y="-2346325"/>
            <a:ext cx="4886325" cy="489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2" name="AutoShape 8" descr="Váhy, Spravedlnosti, Vyvážený, Černá, Silueta, Prázdn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994" name="Picture 10" descr="Výsledek obrázku pro vá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5754216" cy="4315662"/>
          </a:xfrm>
          <a:prstGeom prst="rect">
            <a:avLst/>
          </a:prstGeom>
          <a:noFill/>
        </p:spPr>
      </p:pic>
      <p:pic>
        <p:nvPicPr>
          <p:cNvPr id="41996" name="Picture 12" descr="Výsledek obrázku pro ští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789040"/>
            <a:ext cx="936103" cy="936103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2051720" y="2276872"/>
            <a:ext cx="136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Bezpečí žáka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2276872"/>
            <a:ext cx="1273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Zájem školy</a:t>
            </a:r>
            <a:endParaRPr lang="cs-CZ" dirty="0"/>
          </a:p>
        </p:txBody>
      </p:sp>
      <p:pic>
        <p:nvPicPr>
          <p:cNvPr id="41998" name="Picture 14" descr="Výsledek obrázku pro dětský výkres"/>
          <p:cNvPicPr>
            <a:picLocks noChangeAspect="1" noChangeArrowheads="1"/>
          </p:cNvPicPr>
          <p:nvPr/>
        </p:nvPicPr>
        <p:blipFill>
          <a:blip r:embed="rId4" cstate="print"/>
          <a:srcRect t="19854" r="10361" b="5310"/>
          <a:stretch>
            <a:fillRect/>
          </a:stretch>
        </p:blipFill>
        <p:spPr bwMode="auto">
          <a:xfrm>
            <a:off x="5364088" y="3717032"/>
            <a:ext cx="1512168" cy="892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by měl takový souhlas vypadat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r>
              <a:rPr lang="cs-CZ" dirty="0" smtClean="0"/>
              <a:t>Ideální jsou tabulky – jsou jasné, přehledné, srozumitelné</a:t>
            </a:r>
          </a:p>
          <a:p>
            <a:r>
              <a:rPr lang="cs-CZ" dirty="0" smtClean="0"/>
              <a:t>Před a po tabulce musí být poučení</a:t>
            </a:r>
          </a:p>
          <a:p>
            <a:endParaRPr lang="cs-CZ" dirty="0"/>
          </a:p>
        </p:txBody>
      </p:sp>
      <p:pic>
        <p:nvPicPr>
          <p:cNvPr id="4098" name="Picture 2" descr="Výsledek obrázku pro souhl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268761"/>
            <a:ext cx="4600203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Cloudová</a:t>
            </a:r>
            <a:r>
              <a:rPr lang="cs-CZ" b="1" dirty="0" smtClean="0"/>
              <a:t> úložiště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373616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servery, úložiště, služby a </a:t>
            </a:r>
            <a:r>
              <a:rPr lang="cs-CZ" dirty="0" smtClean="0"/>
              <a:t>aplikace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jsou </a:t>
            </a:r>
            <a:r>
              <a:rPr lang="cs-CZ" dirty="0" smtClean="0">
                <a:solidFill>
                  <a:srgbClr val="FF0000"/>
                </a:solidFill>
              </a:rPr>
              <a:t>vzdáleně dostupné na síti</a:t>
            </a:r>
          </a:p>
          <a:p>
            <a:r>
              <a:rPr lang="cs-CZ" dirty="0" smtClean="0"/>
              <a:t>nezatěžují HW a SW uživatele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seznámit se s podmínkami </a:t>
            </a:r>
            <a:r>
              <a:rPr lang="cs-CZ" dirty="0" smtClean="0"/>
              <a:t>– vše musí být v češtině (angličtině)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chtít písemnou smlouvu </a:t>
            </a:r>
            <a:r>
              <a:rPr lang="cs-CZ" dirty="0" smtClean="0"/>
              <a:t>s garancí OOÚ</a:t>
            </a:r>
          </a:p>
          <a:p>
            <a:r>
              <a:rPr lang="cs-CZ" dirty="0" smtClean="0"/>
              <a:t>mít ve smlouvě, že </a:t>
            </a:r>
            <a:r>
              <a:rPr lang="cs-CZ" dirty="0" smtClean="0">
                <a:solidFill>
                  <a:srgbClr val="FF0000"/>
                </a:solidFill>
              </a:rPr>
              <a:t>spory budou řešeny dle českého práva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nemít </a:t>
            </a:r>
            <a:r>
              <a:rPr lang="cs-CZ" dirty="0" err="1" smtClean="0">
                <a:solidFill>
                  <a:srgbClr val="FF0000"/>
                </a:solidFill>
              </a:rPr>
              <a:t>cloudy</a:t>
            </a:r>
            <a:r>
              <a:rPr lang="cs-CZ" dirty="0" smtClean="0">
                <a:solidFill>
                  <a:srgbClr val="FF0000"/>
                </a:solidFill>
              </a:rPr>
              <a:t> mimo EU </a:t>
            </a:r>
            <a:r>
              <a:rPr lang="cs-CZ" dirty="0" smtClean="0"/>
              <a:t>(tzv. třetí země)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nedoporučuje se umísťovat osobní údaje </a:t>
            </a:r>
            <a:r>
              <a:rPr lang="cs-CZ" dirty="0" smtClean="0"/>
              <a:t>písemné povahy, ale spíše fotografie</a:t>
            </a:r>
            <a:endParaRPr lang="cs-CZ" dirty="0"/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 l="9348" t="5040" r="22882" b="5921"/>
          <a:stretch>
            <a:fillRect/>
          </a:stretch>
        </p:blipFill>
        <p:spPr bwMode="auto">
          <a:xfrm>
            <a:off x="6084168" y="188640"/>
            <a:ext cx="2880320" cy="2632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Novinky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institut pověřence </a:t>
            </a:r>
            <a:r>
              <a:rPr lang="cs-CZ" dirty="0" smtClean="0"/>
              <a:t>– kvalifikovaná osoba, která zná právní předpisy na OOÚ a rozumí chodu školy (zaměstnanec nebo externista)</a:t>
            </a:r>
          </a:p>
          <a:p>
            <a:r>
              <a:rPr lang="cs-CZ" dirty="0" smtClean="0"/>
              <a:t>jak se může jedinec obracet na správce dat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souhlas se zpracováním </a:t>
            </a:r>
            <a:r>
              <a:rPr lang="cs-CZ" dirty="0" smtClean="0"/>
              <a:t>může dát </a:t>
            </a:r>
            <a:r>
              <a:rPr lang="cs-CZ" dirty="0" smtClean="0"/>
              <a:t>osoba starší 16 let, jinak zákonný zástupce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pseudonymizace</a:t>
            </a:r>
            <a:r>
              <a:rPr lang="cs-CZ" dirty="0" smtClean="0"/>
              <a:t> – konkrétní osoba pod číselným </a:t>
            </a:r>
            <a:r>
              <a:rPr lang="cs-CZ" dirty="0" smtClean="0"/>
              <a:t>kódem (přijetí na ZŠ, SŠ)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vznášení námitek, omezení zpracování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„právo na výmaz“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Jmenování pověřence pro ochranu osobních údajů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FF0000"/>
                </a:solidFill>
              </a:rPr>
              <a:t>právce a zpracovatel = škola </a:t>
            </a:r>
            <a:r>
              <a:rPr lang="cs-CZ" dirty="0" smtClean="0"/>
              <a:t>– musí umožnit elektronickou komunikaci, se zákonnými zástupci, kteří mají datovou schránku, komunikuje prostřednictvím datové schránky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institut pověřence – kvalifikovaná osoba</a:t>
            </a:r>
          </a:p>
          <a:p>
            <a:pPr lvl="1"/>
            <a:r>
              <a:rPr lang="cs-CZ" b="1" dirty="0" smtClean="0"/>
              <a:t>MUSÍ ŠKOLE POMÁHAT A BÝT K DISPOZICI</a:t>
            </a:r>
          </a:p>
          <a:p>
            <a:pPr lvl="1"/>
            <a:r>
              <a:rPr lang="cs-CZ" b="1" dirty="0" smtClean="0"/>
              <a:t>JE PŘÍMO PODŘÍZEN ŘEDITELI ŠKOLY</a:t>
            </a:r>
          </a:p>
          <a:p>
            <a:pPr lvl="1"/>
            <a:r>
              <a:rPr lang="cs-CZ" b="1" dirty="0" smtClean="0"/>
              <a:t>MŮŽE TO BÝT I TÝM, POPŘ. 1 OSOBA PRO VÍCE ŠKOL</a:t>
            </a:r>
          </a:p>
          <a:p>
            <a:pPr lvl="1"/>
            <a:r>
              <a:rPr lang="cs-CZ" b="1" dirty="0" smtClean="0"/>
              <a:t>MĚLA BY MÍT PRÁVNICKÉ VZDĚLÁNÍ, ALE NEZASTUPUJE ŠKOLU V PRÁVNÍCH SPORECH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dozorový úřad </a:t>
            </a:r>
            <a:r>
              <a:rPr lang="cs-CZ" dirty="0" smtClean="0"/>
              <a:t>- </a:t>
            </a:r>
            <a:r>
              <a:rPr lang="cs-CZ" dirty="0" err="1" smtClean="0"/>
              <a:t>Úřad</a:t>
            </a:r>
            <a:r>
              <a:rPr lang="cs-CZ" dirty="0" smtClean="0"/>
              <a:t> </a:t>
            </a:r>
            <a:r>
              <a:rPr lang="cs-CZ" dirty="0"/>
              <a:t>pro ochranu osobních údajů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GDPR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General</a:t>
            </a:r>
            <a:r>
              <a:rPr lang="cs-CZ" b="1" dirty="0" smtClean="0"/>
              <a:t> Data </a:t>
            </a:r>
            <a:r>
              <a:rPr lang="cs-CZ" b="1" dirty="0" err="1" smtClean="0"/>
              <a:t>Protection</a:t>
            </a:r>
            <a:r>
              <a:rPr lang="cs-CZ" b="1" dirty="0" smtClean="0"/>
              <a:t> </a:t>
            </a:r>
            <a:r>
              <a:rPr lang="cs-CZ" b="1" dirty="0" err="1" smtClean="0"/>
              <a:t>Regulation</a:t>
            </a:r>
            <a:endParaRPr lang="cs-CZ" b="1" dirty="0" smtClean="0"/>
          </a:p>
          <a:p>
            <a:r>
              <a:rPr lang="cs-CZ" b="1" dirty="0" smtClean="0"/>
              <a:t>Obecné nařízení o ochraně údajů</a:t>
            </a:r>
          </a:p>
          <a:p>
            <a:r>
              <a:rPr lang="cs-CZ" b="1" dirty="0" smtClean="0"/>
              <a:t>Platí pro všechny členské země EU od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b="1" dirty="0" smtClean="0"/>
              <a:t>25</a:t>
            </a:r>
            <a:r>
              <a:rPr lang="cs-CZ" b="1" dirty="0" smtClean="0"/>
              <a:t>. května 2018</a:t>
            </a:r>
          </a:p>
          <a:p>
            <a:r>
              <a:rPr lang="cs-CZ" b="1" dirty="0" smtClean="0"/>
              <a:t>Týká se všech subjektů, které zpracovávají osobní údaje občanů EU, tedy i škol.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tedy osobní údaje správně ochránit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chráníme </a:t>
            </a:r>
            <a:r>
              <a:rPr lang="cs-CZ" b="1" i="1" dirty="0" smtClean="0">
                <a:solidFill>
                  <a:srgbClr val="FF0000"/>
                </a:solidFill>
              </a:rPr>
              <a:t>vhodnými a dostupnými prostředky </a:t>
            </a:r>
            <a:r>
              <a:rPr lang="cs-CZ" i="1" dirty="0" smtClean="0"/>
              <a:t>před </a:t>
            </a:r>
            <a:r>
              <a:rPr lang="cs-CZ" i="1" dirty="0" smtClean="0"/>
              <a:t>zneužitím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omezený přístup </a:t>
            </a:r>
            <a:r>
              <a:rPr lang="cs-CZ" i="1" dirty="0" smtClean="0"/>
              <a:t>- předem </a:t>
            </a:r>
            <a:r>
              <a:rPr lang="cs-CZ" i="1" dirty="0" smtClean="0"/>
              <a:t>stanovený a v každý okamžik alespoň řediteli školy známý okruh </a:t>
            </a:r>
            <a:r>
              <a:rPr lang="cs-CZ" i="1" dirty="0" smtClean="0"/>
              <a:t>osob</a:t>
            </a:r>
          </a:p>
          <a:p>
            <a:r>
              <a:rPr lang="cs-CZ" i="1" dirty="0" smtClean="0"/>
              <a:t>přehled </a:t>
            </a:r>
            <a:r>
              <a:rPr lang="cs-CZ" i="1" dirty="0" smtClean="0"/>
              <a:t>- ředitel </a:t>
            </a:r>
            <a:r>
              <a:rPr lang="cs-CZ" i="1" dirty="0" smtClean="0"/>
              <a:t>školy nebo jím pověřená osoba a pověřenec pro ochranu osobních </a:t>
            </a:r>
            <a:r>
              <a:rPr lang="cs-CZ" i="1" dirty="0" smtClean="0"/>
              <a:t>údajů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v uzamykatelných skříních </a:t>
            </a:r>
            <a:r>
              <a:rPr lang="cs-CZ" i="1" dirty="0" smtClean="0"/>
              <a:t>v kanceláři školy, a to v kanceláři ředitele nebo zástupce ředitele</a:t>
            </a:r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tedy osobní údaje správně ochránit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i="1" dirty="0" smtClean="0"/>
              <a:t>třídním </a:t>
            </a:r>
            <a:r>
              <a:rPr lang="cs-CZ" i="1" dirty="0" smtClean="0"/>
              <a:t>učitelům jsou </a:t>
            </a:r>
            <a:r>
              <a:rPr lang="cs-CZ" b="1" i="1" dirty="0" smtClean="0">
                <a:solidFill>
                  <a:srgbClr val="FF0000"/>
                </a:solidFill>
              </a:rPr>
              <a:t>zapůjčeny na nezbytně dlouhou </a:t>
            </a:r>
            <a:r>
              <a:rPr lang="cs-CZ" b="1" i="1" dirty="0" smtClean="0">
                <a:solidFill>
                  <a:srgbClr val="FF0000"/>
                </a:solidFill>
              </a:rPr>
              <a:t>dobu</a:t>
            </a:r>
            <a:r>
              <a:rPr lang="cs-CZ" i="1" dirty="0" smtClean="0"/>
              <a:t>, ostatním </a:t>
            </a:r>
            <a:r>
              <a:rPr lang="cs-CZ" b="1" i="1" dirty="0" smtClean="0">
                <a:solidFill>
                  <a:srgbClr val="FF0000"/>
                </a:solidFill>
              </a:rPr>
              <a:t>výhradně </a:t>
            </a:r>
            <a:r>
              <a:rPr lang="cs-CZ" b="1" i="1" dirty="0" smtClean="0">
                <a:solidFill>
                  <a:srgbClr val="FF0000"/>
                </a:solidFill>
              </a:rPr>
              <a:t>v kanceláři </a:t>
            </a:r>
            <a:r>
              <a:rPr lang="cs-CZ" i="1" dirty="0" smtClean="0"/>
              <a:t>ředitele nebo zástupce </a:t>
            </a:r>
            <a:r>
              <a:rPr lang="cs-CZ" i="1" dirty="0" smtClean="0"/>
              <a:t>ředitele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nelze vynášet ze </a:t>
            </a:r>
            <a:r>
              <a:rPr lang="cs-CZ" b="1" i="1" dirty="0" smtClean="0">
                <a:solidFill>
                  <a:srgbClr val="FF0000"/>
                </a:solidFill>
              </a:rPr>
              <a:t>školy</a:t>
            </a:r>
          </a:p>
          <a:p>
            <a:r>
              <a:rPr lang="cs-CZ" i="1" dirty="0" smtClean="0"/>
              <a:t>elektronická evidence – </a:t>
            </a:r>
            <a:r>
              <a:rPr lang="cs-CZ" b="1" i="1" dirty="0" smtClean="0">
                <a:solidFill>
                  <a:srgbClr val="FF0000"/>
                </a:solidFill>
              </a:rPr>
              <a:t>silná hesla </a:t>
            </a:r>
            <a:r>
              <a:rPr lang="cs-CZ" i="1" dirty="0" smtClean="0"/>
              <a:t>(min 8 znaků, velká, malá písmena, číslice, znaky)</a:t>
            </a:r>
          </a:p>
          <a:p>
            <a:r>
              <a:rPr lang="cs-CZ" i="1" dirty="0" smtClean="0"/>
              <a:t>takže nikoli 	</a:t>
            </a:r>
            <a:r>
              <a:rPr lang="cs-CZ" i="1" strike="sngStrike" dirty="0" smtClean="0">
                <a:solidFill>
                  <a:srgbClr val="FF0000"/>
                </a:solidFill>
              </a:rPr>
              <a:t>jaro</a:t>
            </a:r>
            <a:r>
              <a:rPr lang="cs-CZ" i="1" dirty="0" smtClean="0"/>
              <a:t>		ale 		</a:t>
            </a:r>
            <a:r>
              <a:rPr lang="cs-CZ" i="1" u="sng" dirty="0" err="1" smtClean="0">
                <a:solidFill>
                  <a:srgbClr val="0070C0"/>
                </a:solidFill>
              </a:rPr>
              <a:t>Ja</a:t>
            </a:r>
            <a:r>
              <a:rPr lang="cs-CZ" i="1" u="sng" dirty="0" smtClean="0">
                <a:solidFill>
                  <a:srgbClr val="0070C0"/>
                </a:solidFill>
              </a:rPr>
              <a:t>+75ro*19</a:t>
            </a:r>
          </a:p>
          <a:p>
            <a:r>
              <a:rPr lang="cs-CZ" i="1" dirty="0" smtClean="0"/>
              <a:t>nesmí </a:t>
            </a:r>
            <a:r>
              <a:rPr lang="cs-CZ" b="1" i="1" dirty="0" smtClean="0">
                <a:solidFill>
                  <a:srgbClr val="FF0000"/>
                </a:solidFill>
              </a:rPr>
              <a:t>opouštět </a:t>
            </a:r>
            <a:r>
              <a:rPr lang="cs-CZ" b="1" i="1" dirty="0" smtClean="0">
                <a:solidFill>
                  <a:srgbClr val="FF0000"/>
                </a:solidFill>
              </a:rPr>
              <a:t>počítač bez odhlášení se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tedy osobní údaje správně ochránit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neposkytovat </a:t>
            </a:r>
            <a:r>
              <a:rPr lang="cs-CZ" i="1" dirty="0" smtClean="0"/>
              <a:t>bez právního důvodu </a:t>
            </a:r>
            <a:r>
              <a:rPr lang="cs-CZ" i="1" dirty="0" smtClean="0"/>
              <a:t>osobní </a:t>
            </a:r>
            <a:r>
              <a:rPr lang="cs-CZ" i="1" dirty="0" smtClean="0"/>
              <a:t>údaje zaměstnanců školy a žáků </a:t>
            </a:r>
            <a:r>
              <a:rPr lang="cs-CZ" b="1" i="1" dirty="0" smtClean="0">
                <a:solidFill>
                  <a:srgbClr val="FF0000"/>
                </a:solidFill>
              </a:rPr>
              <a:t>cizím osobám </a:t>
            </a:r>
            <a:r>
              <a:rPr lang="cs-CZ" i="1" dirty="0" smtClean="0"/>
              <a:t>a institucím, tedy ani telefonicky ani mailem ani při osobním </a:t>
            </a:r>
            <a:r>
              <a:rPr lang="cs-CZ" i="1" dirty="0" smtClean="0"/>
              <a:t>jednání!!!</a:t>
            </a:r>
          </a:p>
          <a:p>
            <a:r>
              <a:rPr lang="cs-CZ" i="1" dirty="0" smtClean="0"/>
              <a:t>ve </a:t>
            </a:r>
            <a:r>
              <a:rPr lang="cs-CZ" i="1" dirty="0" smtClean="0"/>
              <a:t>škole se </a:t>
            </a:r>
            <a:r>
              <a:rPr lang="cs-CZ" b="1" i="1" dirty="0" smtClean="0">
                <a:solidFill>
                  <a:srgbClr val="FF0000"/>
                </a:solidFill>
              </a:rPr>
              <a:t>neprovozují kamerové systémy </a:t>
            </a:r>
            <a:r>
              <a:rPr lang="cs-CZ" i="1" dirty="0" smtClean="0"/>
              <a:t>sledující prostory používané žáky a zaměstnanci školy v době, kdy jsou žáci přítomni ve škole.</a:t>
            </a:r>
            <a:endParaRPr lang="cs-CZ" dirty="0" smtClean="0"/>
          </a:p>
          <a:p>
            <a:r>
              <a:rPr lang="cs-CZ" i="1" dirty="0" smtClean="0"/>
              <a:t>údaje o </a:t>
            </a:r>
            <a:r>
              <a:rPr lang="cs-CZ" b="1" i="1" dirty="0" smtClean="0">
                <a:solidFill>
                  <a:srgbClr val="FF0000"/>
                </a:solidFill>
              </a:rPr>
              <a:t>zdravotním stavu žáka</a:t>
            </a:r>
            <a:r>
              <a:rPr lang="cs-CZ" i="1" dirty="0" smtClean="0"/>
              <a:t>, zpráv o vyšetření ve školním poradenském zařízení, lékařských zpráv - </a:t>
            </a:r>
            <a:r>
              <a:rPr lang="cs-CZ" b="1" i="1" dirty="0" smtClean="0">
                <a:solidFill>
                  <a:srgbClr val="FF0000"/>
                </a:solidFill>
              </a:rPr>
              <a:t>výchovný poradce, vedoucí pedagogičtí pracovníci, třídní učitel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 25. 5. 2018 mějte zpracováno: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/>
              <a:t>1. jméno a kontaktní údaje </a:t>
            </a:r>
            <a:r>
              <a:rPr lang="pl-PL" dirty="0" smtClean="0"/>
              <a:t>správce (školy); </a:t>
            </a:r>
            <a:endParaRPr lang="pl-PL" dirty="0"/>
          </a:p>
          <a:p>
            <a:pPr>
              <a:buNone/>
            </a:pPr>
            <a:r>
              <a:rPr lang="cs-CZ" dirty="0"/>
              <a:t>2. účely </a:t>
            </a:r>
            <a:r>
              <a:rPr lang="cs-CZ" dirty="0" smtClean="0"/>
              <a:t>zpracování (matrika, výsledky vzdělávání….); </a:t>
            </a:r>
            <a:endParaRPr lang="cs-CZ" dirty="0"/>
          </a:p>
          <a:p>
            <a:pPr>
              <a:buNone/>
            </a:pPr>
            <a:r>
              <a:rPr lang="cs-CZ" dirty="0"/>
              <a:t>3. popisy kategorií subjektů údajů a kategorií osobních </a:t>
            </a:r>
            <a:r>
              <a:rPr lang="cs-CZ" dirty="0" smtClean="0"/>
              <a:t>údajů (jméno, příjmení, rod. číslo…), </a:t>
            </a:r>
            <a:endParaRPr lang="cs-CZ" dirty="0"/>
          </a:p>
          <a:p>
            <a:pPr>
              <a:buNone/>
            </a:pPr>
            <a:r>
              <a:rPr lang="cs-CZ" dirty="0"/>
              <a:t>4. kategorie </a:t>
            </a:r>
            <a:r>
              <a:rPr lang="cs-CZ" dirty="0" smtClean="0"/>
              <a:t>příjemců (magistrát, MŠMT…); </a:t>
            </a:r>
            <a:endParaRPr lang="cs-CZ" dirty="0"/>
          </a:p>
          <a:p>
            <a:pPr>
              <a:buNone/>
            </a:pPr>
            <a:r>
              <a:rPr lang="cs-CZ" dirty="0"/>
              <a:t>5. informace o případném předání osobních údajů do třetí země nebo mezinárodní organizaci;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6</a:t>
            </a:r>
            <a:r>
              <a:rPr lang="cs-CZ" dirty="0"/>
              <a:t>. plánované lhůty pro výmaz kategorií údajů (pouze pokud je to možné); </a:t>
            </a:r>
          </a:p>
          <a:p>
            <a:pPr>
              <a:buNone/>
            </a:pPr>
            <a:r>
              <a:rPr lang="cs-CZ" dirty="0"/>
              <a:t>7. obecný popis bezpečnostních opatření uvedených v čl. 32 odst. 1 nařízení (pouze pokud je to možné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a mějte svého pověřence </a:t>
            </a:r>
            <a:r>
              <a:rPr lang="cs-CZ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Zákon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NAŘÍZENÍ </a:t>
            </a:r>
            <a:r>
              <a:rPr lang="cs-CZ" dirty="0" smtClean="0"/>
              <a:t>EVROPSKÉHO PARLAMENTU A </a:t>
            </a:r>
            <a:r>
              <a:rPr lang="cs-CZ" dirty="0"/>
              <a:t>RADY (EU) 2016/679 </a:t>
            </a:r>
            <a:r>
              <a:rPr lang="cs-CZ" dirty="0" smtClean="0"/>
              <a:t> ze </a:t>
            </a:r>
            <a:r>
              <a:rPr lang="cs-CZ" dirty="0"/>
              <a:t>dne 27. dubna </a:t>
            </a:r>
            <a:r>
              <a:rPr lang="cs-CZ" dirty="0" smtClean="0"/>
              <a:t>2016 o </a:t>
            </a:r>
            <a:r>
              <a:rPr lang="cs-CZ" dirty="0"/>
              <a:t>ochraně </a:t>
            </a:r>
            <a:r>
              <a:rPr lang="cs-CZ" dirty="0" smtClean="0"/>
              <a:t>fyzických osob </a:t>
            </a:r>
            <a:r>
              <a:rPr lang="cs-CZ" dirty="0"/>
              <a:t>v </a:t>
            </a:r>
            <a:r>
              <a:rPr lang="cs-CZ" dirty="0" smtClean="0"/>
              <a:t>souvislosti </a:t>
            </a:r>
            <a:r>
              <a:rPr lang="cs-CZ" dirty="0"/>
              <a:t>se </a:t>
            </a:r>
            <a:r>
              <a:rPr lang="cs-CZ" dirty="0" smtClean="0"/>
              <a:t>zpracováním osobních údajů </a:t>
            </a:r>
            <a:r>
              <a:rPr lang="cs-CZ" dirty="0"/>
              <a:t>a o volném </a:t>
            </a:r>
            <a:r>
              <a:rPr lang="cs-CZ" dirty="0" smtClean="0"/>
              <a:t>pohybu těchto údajů  </a:t>
            </a:r>
            <a:r>
              <a:rPr lang="cs-CZ" dirty="0"/>
              <a:t>o zrušení směrnice 95/46/ES </a:t>
            </a:r>
            <a:r>
              <a:rPr lang="cs-CZ" dirty="0" smtClean="0"/>
              <a:t>(</a:t>
            </a:r>
            <a:r>
              <a:rPr lang="cs-CZ" dirty="0"/>
              <a:t>obecné </a:t>
            </a:r>
            <a:r>
              <a:rPr lang="cs-CZ" dirty="0" smtClean="0"/>
              <a:t>nařízení o </a:t>
            </a:r>
            <a:r>
              <a:rPr lang="cs-CZ" dirty="0"/>
              <a:t>ochraně </a:t>
            </a:r>
            <a:r>
              <a:rPr lang="cs-CZ" dirty="0" smtClean="0"/>
              <a:t>osobních údajů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Metodická </a:t>
            </a:r>
            <a:r>
              <a:rPr lang="cs-CZ" b="1" dirty="0"/>
              <a:t>pomůcka k aplikaci obecného nařízení o ochraně osobních údajů a zákona o zpracování osobních údajů v podmínkách školství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Nebojme </a:t>
            </a:r>
            <a:r>
              <a:rPr lang="cs-CZ" sz="2800" dirty="0" smtClean="0">
                <a:solidFill>
                  <a:srgbClr val="FF0000"/>
                </a:solidFill>
              </a:rPr>
              <a:t>se, aneb </a:t>
            </a:r>
            <a:r>
              <a:rPr lang="cs-CZ" sz="2800" dirty="0" smtClean="0">
                <a:solidFill>
                  <a:srgbClr val="FF0000"/>
                </a:solidFill>
              </a:rPr>
              <a:t>nic není tak 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>horké, jak se uvaří…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 školy to není žádný strašák!!!</a:t>
            </a:r>
          </a:p>
          <a:p>
            <a:r>
              <a:rPr lang="cs-CZ" dirty="0" smtClean="0"/>
              <a:t>Školy již dlouho s těmito daty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nakládají </a:t>
            </a:r>
            <a:r>
              <a:rPr lang="cs-CZ" dirty="0" smtClean="0"/>
              <a:t>a většina z nich to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dělá </a:t>
            </a:r>
            <a:r>
              <a:rPr lang="cs-CZ" dirty="0" smtClean="0"/>
              <a:t>dobře – </a:t>
            </a:r>
            <a:r>
              <a:rPr lang="cs-CZ" dirty="0"/>
              <a:t>v souladu se </a:t>
            </a:r>
            <a:r>
              <a:rPr lang="cs-CZ" dirty="0" smtClean="0"/>
              <a:t>zákonem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o </a:t>
            </a:r>
            <a:r>
              <a:rPr lang="cs-CZ" dirty="0"/>
              <a:t>ochraně osobních </a:t>
            </a:r>
            <a:r>
              <a:rPr lang="cs-CZ" dirty="0" smtClean="0"/>
              <a:t>údajů.</a:t>
            </a:r>
          </a:p>
          <a:p>
            <a:r>
              <a:rPr lang="cs-CZ" dirty="0" smtClean="0"/>
              <a:t>Bude nutno se jen více zamyslet nad tím, </a:t>
            </a:r>
            <a:r>
              <a:rPr lang="cs-CZ" dirty="0" smtClean="0">
                <a:solidFill>
                  <a:srgbClr val="FF0000"/>
                </a:solidFill>
              </a:rPr>
              <a:t>které údaje potřebujeme a kde je budeme mít </a:t>
            </a:r>
            <a:r>
              <a:rPr lang="cs-CZ" dirty="0" smtClean="0"/>
              <a:t>– fotografie, nahrávky!!!.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Problematické oblasti se týkají škol v přírodě, výjezdů a jiných akcí, na kterých údaje vyvážíme mimo školu.</a:t>
            </a:r>
          </a:p>
          <a:p>
            <a:r>
              <a:rPr lang="cs-CZ" dirty="0" smtClean="0"/>
              <a:t>Brát ohled i na údaje o zaměstnancích (lékařská způsobilost, výpis z rejstříku trestů…)</a:t>
            </a:r>
            <a:endParaRPr lang="cs-CZ" dirty="0"/>
          </a:p>
        </p:txBody>
      </p:sp>
      <p:pic>
        <p:nvPicPr>
          <p:cNvPr id="26626" name="Picture 2" descr="Výsledek obrázku pro stra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0454" y="188640"/>
            <a:ext cx="3823546" cy="3448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tedy GDPR „nakazuje“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Nic konkrétního </a:t>
            </a:r>
            <a:r>
              <a:rPr lang="cs-CZ" dirty="0" smtClean="0"/>
              <a:t>– neexistují konkrétní a unifikované návody, postupy či řešení v rámci aplikace GDPR pravidel</a:t>
            </a:r>
          </a:p>
          <a:p>
            <a:r>
              <a:rPr lang="cs-CZ" dirty="0" smtClean="0"/>
              <a:t>Nové nařízení pouze specifikuje </a:t>
            </a:r>
            <a:r>
              <a:rPr lang="cs-CZ" dirty="0" smtClean="0">
                <a:solidFill>
                  <a:srgbClr val="FF0000"/>
                </a:solidFill>
              </a:rPr>
              <a:t>nová pravidla a zodpovědný přístup</a:t>
            </a:r>
            <a:r>
              <a:rPr lang="cs-CZ" dirty="0" smtClean="0"/>
              <a:t>, dává větší práva jedincům, kterým údaje patří.</a:t>
            </a:r>
            <a:endParaRPr lang="cs-CZ" dirty="0"/>
          </a:p>
        </p:txBody>
      </p:sp>
      <p:pic>
        <p:nvPicPr>
          <p:cNvPr id="25602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 t="13458" b="19251"/>
          <a:stretch>
            <a:fillRect/>
          </a:stretch>
        </p:blipFill>
        <p:spPr bwMode="auto">
          <a:xfrm>
            <a:off x="1331640" y="4509120"/>
            <a:ext cx="600075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by měla škola stihnout </a:t>
            </a:r>
            <a:br>
              <a:rPr lang="cs-CZ" b="1" dirty="0" smtClean="0"/>
            </a:br>
            <a:r>
              <a:rPr lang="cs-CZ" b="1" dirty="0" smtClean="0"/>
              <a:t>do 25. 5. 2018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Zmapovat situaci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Vytvořit směrnice </a:t>
            </a:r>
            <a:r>
              <a:rPr lang="cs-CZ" dirty="0" smtClean="0"/>
              <a:t>a vzorové </a:t>
            </a:r>
            <a:r>
              <a:rPr lang="cs-CZ" b="1" dirty="0" smtClean="0">
                <a:solidFill>
                  <a:srgbClr val="0070C0"/>
                </a:solidFill>
              </a:rPr>
              <a:t>formuláře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Zkontrolovat</a:t>
            </a:r>
            <a:r>
              <a:rPr lang="cs-CZ" dirty="0" smtClean="0"/>
              <a:t> platné </a:t>
            </a:r>
            <a:r>
              <a:rPr lang="cs-CZ" b="1" dirty="0" smtClean="0">
                <a:solidFill>
                  <a:srgbClr val="0070C0"/>
                </a:solidFill>
              </a:rPr>
              <a:t>smlouvy</a:t>
            </a:r>
            <a:r>
              <a:rPr lang="cs-CZ" dirty="0" smtClean="0"/>
              <a:t> se zpracovateli údajů (čipy, karty, matriky, školy v přírodě…)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Zajistit pověřence </a:t>
            </a:r>
            <a:r>
              <a:rPr lang="cs-CZ" dirty="0" smtClean="0"/>
              <a:t>(ještě o něm bude řeč)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Připravit informace </a:t>
            </a:r>
            <a:r>
              <a:rPr lang="cs-CZ" dirty="0" smtClean="0"/>
              <a:t>o zpracování osobních údajů</a:t>
            </a:r>
          </a:p>
          <a:p>
            <a:r>
              <a:rPr lang="cs-CZ" dirty="0" smtClean="0"/>
              <a:t>Ujasnit si, kdo bude </a:t>
            </a:r>
            <a:r>
              <a:rPr lang="cs-CZ" b="1" dirty="0" smtClean="0">
                <a:solidFill>
                  <a:srgbClr val="0070C0"/>
                </a:solidFill>
              </a:rPr>
              <a:t>správce</a:t>
            </a:r>
            <a:r>
              <a:rPr lang="cs-CZ" dirty="0" smtClean="0"/>
              <a:t> (škola, tedy statutární orgán), </a:t>
            </a:r>
            <a:r>
              <a:rPr lang="cs-CZ" b="1" dirty="0" smtClean="0">
                <a:solidFill>
                  <a:srgbClr val="0070C0"/>
                </a:solidFill>
              </a:rPr>
              <a:t>zpracovatel</a:t>
            </a:r>
            <a:r>
              <a:rPr lang="cs-CZ" dirty="0" smtClean="0"/>
              <a:t> (ředitel/</a:t>
            </a:r>
            <a:r>
              <a:rPr lang="cs-CZ" dirty="0" err="1" smtClean="0"/>
              <a:t>ka</a:t>
            </a:r>
            <a:r>
              <a:rPr lang="cs-CZ" dirty="0" smtClean="0"/>
              <a:t>, hospodářka, učitel), kdo bude zástupcem, kdo bude kam nahlížet…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už pro školy platí dávno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ZÁKON 101/2000 </a:t>
            </a:r>
            <a:r>
              <a:rPr lang="cs-CZ" dirty="0" smtClean="0">
                <a:solidFill>
                  <a:srgbClr val="FF0000"/>
                </a:solidFill>
              </a:rPr>
              <a:t>Sb</a:t>
            </a:r>
            <a:r>
              <a:rPr lang="cs-CZ" dirty="0" smtClean="0"/>
              <a:t>. ze </a:t>
            </a:r>
            <a:r>
              <a:rPr lang="cs-CZ" dirty="0" smtClean="0"/>
              <a:t>dne 4. dubna 2000 </a:t>
            </a:r>
            <a:r>
              <a:rPr lang="cs-CZ" dirty="0" smtClean="0">
                <a:solidFill>
                  <a:srgbClr val="FF0000"/>
                </a:solidFill>
              </a:rPr>
              <a:t>o ochraně osobních údajů</a:t>
            </a:r>
          </a:p>
          <a:p>
            <a:pPr algn="ctr">
              <a:buNone/>
            </a:pPr>
            <a:r>
              <a:rPr lang="cs-CZ" b="1" dirty="0" smtClean="0"/>
              <a:t>Tedy: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osobním údajem</a:t>
            </a:r>
            <a:r>
              <a:rPr lang="cs-CZ" dirty="0" smtClean="0"/>
              <a:t> </a:t>
            </a:r>
            <a:r>
              <a:rPr lang="cs-CZ" dirty="0" smtClean="0"/>
              <a:t>je jakákoliv </a:t>
            </a:r>
            <a:r>
              <a:rPr lang="cs-CZ" dirty="0" smtClean="0"/>
              <a:t>informace týkající se </a:t>
            </a:r>
            <a:r>
              <a:rPr lang="cs-CZ" dirty="0" smtClean="0"/>
              <a:t>určeného subjektu – žák, rodič, zaměstnanec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subjekt údajů </a:t>
            </a:r>
            <a:r>
              <a:rPr lang="cs-CZ" dirty="0" smtClean="0"/>
              <a:t>se </a:t>
            </a:r>
            <a:r>
              <a:rPr lang="cs-CZ" dirty="0" smtClean="0"/>
              <a:t>považuje za </a:t>
            </a:r>
            <a:r>
              <a:rPr lang="cs-CZ" dirty="0" smtClean="0"/>
              <a:t>určený, </a:t>
            </a:r>
            <a:r>
              <a:rPr lang="cs-CZ" dirty="0" smtClean="0"/>
              <a:t>jestliže lze subjekt </a:t>
            </a:r>
            <a:r>
              <a:rPr lang="cs-CZ" dirty="0" smtClean="0"/>
              <a:t>údajů přímo či nepřímo </a:t>
            </a:r>
            <a:r>
              <a:rPr lang="cs-CZ" dirty="0" smtClean="0"/>
              <a:t>identifikovat zejména na </a:t>
            </a:r>
            <a:r>
              <a:rPr lang="cs-CZ" dirty="0" smtClean="0"/>
              <a:t>základě čísla</a:t>
            </a:r>
            <a:r>
              <a:rPr lang="cs-CZ" dirty="0" smtClean="0"/>
              <a:t>, kódu nebo </a:t>
            </a:r>
            <a:r>
              <a:rPr lang="cs-CZ" dirty="0" smtClean="0"/>
              <a:t>jednoho či </a:t>
            </a:r>
            <a:r>
              <a:rPr lang="cs-CZ" dirty="0" smtClean="0"/>
              <a:t>více </a:t>
            </a:r>
            <a:r>
              <a:rPr lang="cs-CZ" dirty="0" smtClean="0"/>
              <a:t>prvků, </a:t>
            </a:r>
            <a:r>
              <a:rPr lang="cs-CZ" dirty="0" smtClean="0"/>
              <a:t>specifických pro jeho </a:t>
            </a:r>
            <a:r>
              <a:rPr lang="cs-CZ" dirty="0" smtClean="0">
                <a:solidFill>
                  <a:srgbClr val="FF0000"/>
                </a:solidFill>
              </a:rPr>
              <a:t>fyzickou, fyziologickou, psychickou, </a:t>
            </a:r>
            <a:r>
              <a:rPr lang="cs-CZ" dirty="0" smtClean="0">
                <a:solidFill>
                  <a:srgbClr val="FF0000"/>
                </a:solidFill>
              </a:rPr>
              <a:t>ekonomickou</a:t>
            </a:r>
            <a:r>
              <a:rPr lang="cs-CZ" dirty="0" smtClean="0">
                <a:solidFill>
                  <a:srgbClr val="FF0000"/>
                </a:solidFill>
              </a:rPr>
              <a:t>, kulturní nebo sociální identitu,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citlivým údajem </a:t>
            </a:r>
            <a:r>
              <a:rPr lang="cs-CZ" dirty="0" smtClean="0"/>
              <a:t>je </a:t>
            </a:r>
            <a:r>
              <a:rPr lang="cs-CZ" dirty="0" smtClean="0">
                <a:solidFill>
                  <a:srgbClr val="FF0000"/>
                </a:solidFill>
              </a:rPr>
              <a:t>údaj </a:t>
            </a:r>
            <a:r>
              <a:rPr lang="cs-CZ" dirty="0" smtClean="0">
                <a:solidFill>
                  <a:srgbClr val="FF0000"/>
                </a:solidFill>
              </a:rPr>
              <a:t>vypovídající o</a:t>
            </a:r>
            <a:r>
              <a:rPr lang="cs-CZ" dirty="0" smtClean="0"/>
              <a:t> národnostním, rasovém nebo etnickém </a:t>
            </a:r>
            <a:r>
              <a:rPr lang="cs-CZ" dirty="0" smtClean="0"/>
              <a:t>původu</a:t>
            </a:r>
            <a:r>
              <a:rPr lang="cs-CZ" dirty="0" smtClean="0"/>
              <a:t>, politických </a:t>
            </a:r>
            <a:r>
              <a:rPr lang="cs-CZ" dirty="0" smtClean="0"/>
              <a:t> postojích</a:t>
            </a:r>
            <a:r>
              <a:rPr lang="cs-CZ" dirty="0" smtClean="0"/>
              <a:t>, </a:t>
            </a:r>
            <a:r>
              <a:rPr lang="cs-CZ" dirty="0" smtClean="0"/>
              <a:t> členství </a:t>
            </a:r>
            <a:r>
              <a:rPr lang="cs-CZ" dirty="0" smtClean="0"/>
              <a:t>v odborových organizacích, </a:t>
            </a:r>
            <a:r>
              <a:rPr lang="cs-CZ" dirty="0" smtClean="0"/>
              <a:t>náboženství </a:t>
            </a:r>
            <a:r>
              <a:rPr lang="cs-CZ" dirty="0" smtClean="0"/>
              <a:t>a filozofickém </a:t>
            </a:r>
            <a:r>
              <a:rPr lang="cs-CZ" dirty="0" smtClean="0"/>
              <a:t>přesvědčení</a:t>
            </a:r>
            <a:r>
              <a:rPr lang="cs-CZ" dirty="0" smtClean="0"/>
              <a:t>, odsouzení za </a:t>
            </a:r>
            <a:r>
              <a:rPr lang="cs-CZ" dirty="0" smtClean="0"/>
              <a:t>trestný čin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zdravotním stavu </a:t>
            </a:r>
            <a:r>
              <a:rPr lang="cs-CZ" dirty="0" smtClean="0"/>
              <a:t>a sexuálním </a:t>
            </a:r>
            <a:r>
              <a:rPr lang="cs-CZ" dirty="0" smtClean="0"/>
              <a:t>životě subjektu údajů a </a:t>
            </a:r>
            <a:r>
              <a:rPr lang="cs-CZ" dirty="0" smtClean="0"/>
              <a:t>genetický údaj subjektu </a:t>
            </a:r>
            <a:r>
              <a:rPr lang="cs-CZ" dirty="0" smtClean="0"/>
              <a:t>údajů; </a:t>
            </a:r>
            <a:r>
              <a:rPr lang="cs-CZ" dirty="0" smtClean="0"/>
              <a:t>citlivým </a:t>
            </a:r>
            <a:r>
              <a:rPr lang="cs-CZ" dirty="0" smtClean="0"/>
              <a:t>údajem </a:t>
            </a:r>
            <a:r>
              <a:rPr lang="cs-CZ" dirty="0" smtClean="0"/>
              <a:t>je také biometrický údaj, který </a:t>
            </a:r>
            <a:r>
              <a:rPr lang="cs-CZ" dirty="0" smtClean="0"/>
              <a:t>umožňuje přímou </a:t>
            </a:r>
            <a:r>
              <a:rPr lang="cs-CZ" dirty="0" smtClean="0"/>
              <a:t>identifikaci nebo autentizaci subjektu </a:t>
            </a:r>
            <a:r>
              <a:rPr lang="cs-CZ" dirty="0" smtClean="0"/>
              <a:t>údajů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už pro školy platí dávno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zpracováním osobních </a:t>
            </a:r>
            <a:r>
              <a:rPr lang="cs-CZ" dirty="0" smtClean="0">
                <a:solidFill>
                  <a:srgbClr val="FF0000"/>
                </a:solidFill>
              </a:rPr>
              <a:t>údajů </a:t>
            </a:r>
            <a:r>
              <a:rPr lang="cs-CZ" dirty="0" smtClean="0"/>
              <a:t>jakákoliv </a:t>
            </a:r>
            <a:r>
              <a:rPr lang="cs-CZ" dirty="0" smtClean="0"/>
              <a:t>operace nebo soustava operací, které </a:t>
            </a:r>
            <a:r>
              <a:rPr lang="cs-CZ" dirty="0" smtClean="0">
                <a:solidFill>
                  <a:srgbClr val="FF0000"/>
                </a:solidFill>
              </a:rPr>
              <a:t>správce nebo zpracovatel</a:t>
            </a:r>
            <a:r>
              <a:rPr lang="cs-CZ" dirty="0" smtClean="0"/>
              <a:t> </a:t>
            </a:r>
            <a:r>
              <a:rPr lang="cs-CZ" dirty="0" smtClean="0"/>
              <a:t>systematicky provádějí </a:t>
            </a:r>
            <a:r>
              <a:rPr lang="cs-CZ" dirty="0" smtClean="0"/>
              <a:t>s osobními údaji, a to </a:t>
            </a:r>
            <a:r>
              <a:rPr lang="cs-CZ" dirty="0" smtClean="0"/>
              <a:t>automatizovaně nebo </a:t>
            </a:r>
            <a:r>
              <a:rPr lang="cs-CZ" dirty="0" smtClean="0"/>
              <a:t>jinými </a:t>
            </a:r>
            <a:r>
              <a:rPr lang="cs-CZ" dirty="0" smtClean="0"/>
              <a:t>prostředky</a:t>
            </a:r>
            <a:r>
              <a:rPr lang="cs-CZ" dirty="0" smtClean="0"/>
              <a:t>. Zpracováním </a:t>
            </a:r>
            <a:r>
              <a:rPr lang="cs-CZ" dirty="0" smtClean="0"/>
              <a:t> osobních  údajů se </a:t>
            </a:r>
            <a:r>
              <a:rPr lang="cs-CZ" dirty="0" smtClean="0"/>
              <a:t>rozumí zejména </a:t>
            </a:r>
            <a:r>
              <a:rPr lang="cs-CZ" dirty="0" smtClean="0">
                <a:solidFill>
                  <a:srgbClr val="FF0000"/>
                </a:solidFill>
              </a:rPr>
              <a:t>shromažďování</a:t>
            </a:r>
            <a:r>
              <a:rPr lang="cs-CZ" dirty="0" smtClean="0">
                <a:solidFill>
                  <a:srgbClr val="FF0000"/>
                </a:solidFill>
              </a:rPr>
              <a:t>, ukládání </a:t>
            </a:r>
            <a:r>
              <a:rPr lang="cs-CZ" dirty="0" smtClean="0"/>
              <a:t>na </a:t>
            </a:r>
            <a:r>
              <a:rPr lang="cs-CZ" dirty="0" smtClean="0"/>
              <a:t>nosiče </a:t>
            </a:r>
            <a:r>
              <a:rPr lang="cs-CZ" dirty="0" smtClean="0"/>
              <a:t>informací, </a:t>
            </a:r>
            <a:r>
              <a:rPr lang="cs-CZ" dirty="0" smtClean="0">
                <a:solidFill>
                  <a:srgbClr val="FF0000"/>
                </a:solidFill>
              </a:rPr>
              <a:t>zpřístupňování</a:t>
            </a:r>
            <a:r>
              <a:rPr lang="cs-CZ" dirty="0" smtClean="0">
                <a:solidFill>
                  <a:srgbClr val="FF0000"/>
                </a:solidFill>
              </a:rPr>
              <a:t>, úprava </a:t>
            </a:r>
            <a:r>
              <a:rPr lang="cs-CZ" dirty="0" smtClean="0"/>
              <a:t>nebo pozměňování</a:t>
            </a:r>
            <a:r>
              <a:rPr lang="cs-CZ" dirty="0" smtClean="0"/>
              <a:t>, vyhledávání, </a:t>
            </a:r>
            <a:r>
              <a:rPr lang="cs-CZ" dirty="0" smtClean="0">
                <a:solidFill>
                  <a:srgbClr val="FF0000"/>
                </a:solidFill>
              </a:rPr>
              <a:t>používání</a:t>
            </a:r>
            <a:r>
              <a:rPr lang="cs-CZ" dirty="0" smtClean="0"/>
              <a:t>, </a:t>
            </a:r>
            <a:r>
              <a:rPr lang="cs-CZ" dirty="0" smtClean="0"/>
              <a:t>předávání</a:t>
            </a:r>
            <a:r>
              <a:rPr lang="cs-CZ" dirty="0" smtClean="0"/>
              <a:t>, </a:t>
            </a:r>
            <a:r>
              <a:rPr lang="cs-CZ" dirty="0" smtClean="0"/>
              <a:t>šíření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zveřejňování</a:t>
            </a:r>
            <a:r>
              <a:rPr lang="cs-CZ" dirty="0" smtClean="0"/>
              <a:t>, uchovávání, </a:t>
            </a:r>
            <a:r>
              <a:rPr lang="cs-CZ" dirty="0" smtClean="0"/>
              <a:t>výměna</a:t>
            </a:r>
            <a:r>
              <a:rPr lang="cs-CZ" dirty="0" smtClean="0"/>
              <a:t>, </a:t>
            </a:r>
            <a:r>
              <a:rPr lang="cs-CZ" dirty="0" smtClean="0"/>
              <a:t>třídění nebo </a:t>
            </a:r>
            <a:r>
              <a:rPr lang="cs-CZ" dirty="0" smtClean="0"/>
              <a:t>kombinování, blokování a </a:t>
            </a:r>
            <a:r>
              <a:rPr lang="cs-CZ" dirty="0" smtClean="0">
                <a:solidFill>
                  <a:srgbClr val="FF0000"/>
                </a:solidFill>
              </a:rPr>
              <a:t>likvidace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už pro školy platí dávno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stanovit </a:t>
            </a:r>
            <a:r>
              <a:rPr lang="cs-CZ" dirty="0" smtClean="0">
                <a:solidFill>
                  <a:srgbClr val="FF0000"/>
                </a:solidFill>
              </a:rPr>
              <a:t>účel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smtClean="0">
                <a:solidFill>
                  <a:srgbClr val="FF0000"/>
                </a:solidFill>
              </a:rPr>
              <a:t>prostředky </a:t>
            </a:r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dirty="0" smtClean="0">
                <a:solidFill>
                  <a:srgbClr val="FF0000"/>
                </a:solidFill>
              </a:rPr>
              <a:t>způsob</a:t>
            </a:r>
            <a:r>
              <a:rPr lang="cs-CZ" dirty="0" smtClean="0"/>
              <a:t> zpracování – </a:t>
            </a:r>
            <a:r>
              <a:rPr lang="cs-CZ" dirty="0" smtClean="0">
                <a:solidFill>
                  <a:srgbClr val="0070C0"/>
                </a:solidFill>
              </a:rPr>
              <a:t>kde máme seznamy dětí, co je u nich uvedeno, proč je tam máme…..</a:t>
            </a:r>
          </a:p>
          <a:p>
            <a:r>
              <a:rPr lang="cs-CZ" dirty="0" smtClean="0"/>
              <a:t>zpracovat pouze </a:t>
            </a:r>
            <a:r>
              <a:rPr lang="cs-CZ" dirty="0" smtClean="0">
                <a:solidFill>
                  <a:srgbClr val="FF0000"/>
                </a:solidFill>
              </a:rPr>
              <a:t>přesné </a:t>
            </a:r>
            <a:r>
              <a:rPr lang="cs-CZ" dirty="0" smtClean="0">
                <a:solidFill>
                  <a:srgbClr val="FF0000"/>
                </a:solidFill>
              </a:rPr>
              <a:t>osobní </a:t>
            </a:r>
            <a:r>
              <a:rPr lang="cs-CZ" dirty="0" smtClean="0">
                <a:solidFill>
                  <a:srgbClr val="FF0000"/>
                </a:solidFill>
              </a:rPr>
              <a:t>údaje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70C0"/>
                </a:solidFill>
              </a:rPr>
              <a:t>nenechávat si staré údaje (dřívější bydliště, stará tel. čísla)</a:t>
            </a:r>
          </a:p>
          <a:p>
            <a:r>
              <a:rPr lang="cs-CZ" dirty="0" smtClean="0"/>
              <a:t>shromažďovat </a:t>
            </a:r>
            <a:r>
              <a:rPr lang="cs-CZ" dirty="0" smtClean="0"/>
              <a:t>osobní </a:t>
            </a:r>
            <a:r>
              <a:rPr lang="cs-CZ" dirty="0" smtClean="0">
                <a:solidFill>
                  <a:srgbClr val="FF0000"/>
                </a:solidFill>
              </a:rPr>
              <a:t>údaje odpovídající </a:t>
            </a:r>
            <a:r>
              <a:rPr lang="cs-CZ" dirty="0" smtClean="0"/>
              <a:t>pouze </a:t>
            </a:r>
            <a:r>
              <a:rPr lang="cs-CZ" dirty="0" smtClean="0">
                <a:solidFill>
                  <a:srgbClr val="FF0000"/>
                </a:solidFill>
              </a:rPr>
              <a:t>stanovenému </a:t>
            </a:r>
            <a:r>
              <a:rPr lang="cs-CZ" dirty="0" smtClean="0">
                <a:solidFill>
                  <a:srgbClr val="FF0000"/>
                </a:solidFill>
              </a:rPr>
              <a:t>účelu </a:t>
            </a:r>
            <a:r>
              <a:rPr lang="cs-CZ" dirty="0" smtClean="0">
                <a:solidFill>
                  <a:srgbClr val="FF0000"/>
                </a:solidFill>
              </a:rPr>
              <a:t>a v rozsahu </a:t>
            </a:r>
            <a:r>
              <a:rPr lang="cs-CZ" dirty="0" smtClean="0">
                <a:solidFill>
                  <a:srgbClr val="FF0000"/>
                </a:solidFill>
              </a:rPr>
              <a:t>nezbytném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které informace musím mít a které nepotřebuji – zaměstnavatele rodičů?, jména prarodičů?, čísla bankovních účtů?...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1396</Words>
  <Application>Microsoft Office PowerPoint</Application>
  <PresentationFormat>Předvádění na obrazovce (4:3)</PresentationFormat>
  <Paragraphs>130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GDPR</vt:lpstr>
      <vt:lpstr>Co je GDPR</vt:lpstr>
      <vt:lpstr>Zákon</vt:lpstr>
      <vt:lpstr>Nebojme se, aneb nic není tak  horké, jak se uvaří…</vt:lpstr>
      <vt:lpstr>Co nám tedy GDPR „nakazuje“</vt:lpstr>
      <vt:lpstr>Co by měla škola stihnout  do 25. 5. 2018</vt:lpstr>
      <vt:lpstr>Co už pro školy platí dávno</vt:lpstr>
      <vt:lpstr>Co už pro školy platí dávno</vt:lpstr>
      <vt:lpstr>Co už pro školy platí dávno</vt:lpstr>
      <vt:lpstr>Co už pro školy platí dávno</vt:lpstr>
      <vt:lpstr>Údaje povinné ze zákona</vt:lpstr>
      <vt:lpstr>Údaje povinné ze zákona</vt:lpstr>
      <vt:lpstr>Údaje bez zákonného důvodu</vt:lpstr>
      <vt:lpstr>Oprávněný zájem školy</vt:lpstr>
      <vt:lpstr>…čili provádíme tzv. BILANČNÍ ANALÝZU</vt:lpstr>
      <vt:lpstr>Jak by měl takový souhlas vypadat</vt:lpstr>
      <vt:lpstr>Cloudová úložiště</vt:lpstr>
      <vt:lpstr>Novinky</vt:lpstr>
      <vt:lpstr>Jmenování pověřence pro ochranu osobních údajů</vt:lpstr>
      <vt:lpstr>Jak tedy osobní údaje správně ochránit</vt:lpstr>
      <vt:lpstr>Jak tedy osobní údaje správně ochránit</vt:lpstr>
      <vt:lpstr>Jak tedy osobní údaje správně ochránit</vt:lpstr>
      <vt:lpstr>K 25. 5. 2018 mějte zpracováno: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GDPR</dc:title>
  <dc:creator>Vanecek</dc:creator>
  <cp:lastModifiedBy>Vanecek</cp:lastModifiedBy>
  <cp:revision>42</cp:revision>
  <dcterms:created xsi:type="dcterms:W3CDTF">2018-01-21T09:19:51Z</dcterms:created>
  <dcterms:modified xsi:type="dcterms:W3CDTF">2018-04-22T17:18:29Z</dcterms:modified>
</cp:coreProperties>
</file>