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69" r:id="rId6"/>
    <p:sldId id="271" r:id="rId7"/>
    <p:sldId id="262" r:id="rId8"/>
    <p:sldId id="258" r:id="rId9"/>
    <p:sldId id="259" r:id="rId10"/>
    <p:sldId id="260" r:id="rId11"/>
    <p:sldId id="261" r:id="rId12"/>
    <p:sldId id="266" r:id="rId13"/>
    <p:sldId id="280" r:id="rId14"/>
    <p:sldId id="281" r:id="rId15"/>
    <p:sldId id="272" r:id="rId16"/>
    <p:sldId id="273" r:id="rId17"/>
    <p:sldId id="274" r:id="rId18"/>
    <p:sldId id="275" r:id="rId19"/>
    <p:sldId id="282" r:id="rId20"/>
    <p:sldId id="276" r:id="rId21"/>
    <p:sldId id="277" r:id="rId22"/>
    <p:sldId id="278" r:id="rId23"/>
    <p:sldId id="270" r:id="rId24"/>
    <p:sldId id="268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24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6F5B7-5A73-41E1-B45D-05536A5CD5DE}" type="datetimeFigureOut">
              <a:rPr lang="cs-CZ" smtClean="0"/>
              <a:t>10.5.2017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826C-1C5B-46BD-986C-E6CC26069B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204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6F5B7-5A73-41E1-B45D-05536A5CD5DE}" type="datetimeFigureOut">
              <a:rPr lang="cs-CZ" smtClean="0"/>
              <a:t>10.5.2017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826C-1C5B-46BD-986C-E6CC26069B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0160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6F5B7-5A73-41E1-B45D-05536A5CD5DE}" type="datetimeFigureOut">
              <a:rPr lang="cs-CZ" smtClean="0"/>
              <a:t>10.5.2017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826C-1C5B-46BD-986C-E6CC26069B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5220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6F5B7-5A73-41E1-B45D-05536A5CD5DE}" type="datetimeFigureOut">
              <a:rPr lang="cs-CZ" smtClean="0"/>
              <a:t>10.5.2017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826C-1C5B-46BD-986C-E6CC26069B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6870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6F5B7-5A73-41E1-B45D-05536A5CD5DE}" type="datetimeFigureOut">
              <a:rPr lang="cs-CZ" smtClean="0"/>
              <a:t>10.5.2017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826C-1C5B-46BD-986C-E6CC26069B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2217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6F5B7-5A73-41E1-B45D-05536A5CD5DE}" type="datetimeFigureOut">
              <a:rPr lang="cs-CZ" smtClean="0"/>
              <a:t>10.5.2017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826C-1C5B-46BD-986C-E6CC26069B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6905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6F5B7-5A73-41E1-B45D-05536A5CD5DE}" type="datetimeFigureOut">
              <a:rPr lang="cs-CZ" smtClean="0"/>
              <a:t>10.5.2017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826C-1C5B-46BD-986C-E6CC26069B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885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6F5B7-5A73-41E1-B45D-05536A5CD5DE}" type="datetimeFigureOut">
              <a:rPr lang="cs-CZ" smtClean="0"/>
              <a:t>10.5.2017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826C-1C5B-46BD-986C-E6CC26069B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4457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6F5B7-5A73-41E1-B45D-05536A5CD5DE}" type="datetimeFigureOut">
              <a:rPr lang="cs-CZ" smtClean="0"/>
              <a:t>10.5.2017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826C-1C5B-46BD-986C-E6CC26069B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5849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6F5B7-5A73-41E1-B45D-05536A5CD5DE}" type="datetimeFigureOut">
              <a:rPr lang="cs-CZ" smtClean="0"/>
              <a:t>10.5.2017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826C-1C5B-46BD-986C-E6CC26069B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7772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6F5B7-5A73-41E1-B45D-05536A5CD5DE}" type="datetimeFigureOut">
              <a:rPr lang="cs-CZ" smtClean="0"/>
              <a:t>10.5.2017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826C-1C5B-46BD-986C-E6CC26069B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986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85000">
              <a:srgbClr val="FF7A00"/>
            </a:gs>
            <a:gs pos="100000">
              <a:srgbClr val="FF0300"/>
            </a:gs>
            <a:gs pos="100000">
              <a:srgbClr val="4D0808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6F5B7-5A73-41E1-B45D-05536A5CD5DE}" type="datetimeFigureOut">
              <a:rPr lang="cs-CZ" smtClean="0"/>
              <a:t>10.5.2017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F826C-1C5B-46BD-986C-E6CC26069B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170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winning.cz/article.php?story=20041213155651895" TargetMode="External"/><Relationship Id="rId2" Type="http://schemas.openxmlformats.org/officeDocument/2006/relationships/hyperlink" Target="http://www.etwinning.net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zs.cz/" TargetMode="External"/><Relationship Id="rId2" Type="http://schemas.openxmlformats.org/officeDocument/2006/relationships/hyperlink" Target="http://www.etwinning.net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4750296" cy="1802631"/>
          </a:xfrm>
        </p:spPr>
        <p:txBody>
          <a:bodyPr>
            <a:normAutofit/>
          </a:bodyPr>
          <a:lstStyle/>
          <a:p>
            <a:r>
              <a:rPr lang="cs-CZ" sz="5400" b="1" i="1" dirty="0" err="1" smtClean="0">
                <a:solidFill>
                  <a:srgbClr val="92D050"/>
                </a:solidFill>
              </a:rPr>
              <a:t>eTwinning</a:t>
            </a:r>
            <a:endParaRPr lang="cs-CZ" sz="5400" b="1" i="1" dirty="0">
              <a:solidFill>
                <a:srgbClr val="92D05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Mgr. Hýlová Vladimíra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463" y="359590"/>
            <a:ext cx="2255912" cy="22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20478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36034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500563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869160"/>
            <a:ext cx="28479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44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548680"/>
            <a:ext cx="7599510" cy="607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ipka doleva 3"/>
          <p:cNvSpPr/>
          <p:nvPr/>
        </p:nvSpPr>
        <p:spPr>
          <a:xfrm rot="2073559">
            <a:off x="5292080" y="5373216"/>
            <a:ext cx="978408" cy="484632"/>
          </a:xfrm>
          <a:prstGeom prst="leftArrow">
            <a:avLst/>
          </a:prstGeom>
          <a:solidFill>
            <a:srgbClr val="E824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198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6170"/>
            <a:ext cx="7666437" cy="613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02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Po úspěšném ověření účtu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 smtClean="0"/>
              <a:t>	</a:t>
            </a:r>
            <a:r>
              <a:rPr lang="cs-CZ" b="1" dirty="0" smtClean="0">
                <a:solidFill>
                  <a:srgbClr val="FF0000"/>
                </a:solidFill>
              </a:rPr>
              <a:t>Kde </a:t>
            </a:r>
            <a:r>
              <a:rPr lang="cs-CZ" b="1" dirty="0">
                <a:solidFill>
                  <a:srgbClr val="FF0000"/>
                </a:solidFill>
              </a:rPr>
              <a:t>a jak mohu najít partnerskou školu?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 smtClean="0"/>
              <a:t>Možná máte </a:t>
            </a:r>
            <a:r>
              <a:rPr lang="cs-CZ" dirty="0"/>
              <a:t>kontakty na evropské školy z projektů realizovaných např. v rámci programu </a:t>
            </a:r>
            <a:r>
              <a:rPr lang="cs-CZ" dirty="0" err="1" smtClean="0"/>
              <a:t>Comenius</a:t>
            </a:r>
            <a:endParaRPr lang="cs-CZ" dirty="0" smtClean="0"/>
          </a:p>
          <a:p>
            <a:r>
              <a:rPr lang="cs-CZ" dirty="0" smtClean="0"/>
              <a:t>Pokud o žádných partnerech nevíte, využijte svůj nový desktop a vybírejte z databáze registrovaným </a:t>
            </a:r>
            <a:r>
              <a:rPr lang="cs-CZ" dirty="0"/>
              <a:t>na portálu </a:t>
            </a:r>
            <a:r>
              <a:rPr lang="cs-CZ" dirty="0">
                <a:hlinkClick r:id="rId2"/>
              </a:rPr>
              <a:t>www.etwinning.net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dirty="0" smtClean="0"/>
              <a:t>Když si i přesto nebudete vědět rady, s </a:t>
            </a:r>
            <a:r>
              <a:rPr lang="cs-CZ" dirty="0"/>
              <a:t>hledáním partnerů Vám rádi pomohou i pracovníci </a:t>
            </a:r>
            <a:r>
              <a:rPr lang="cs-CZ" dirty="0">
                <a:hlinkClick r:id="rId3"/>
              </a:rPr>
              <a:t>Národního podpůrného střediska pro </a:t>
            </a:r>
            <a:r>
              <a:rPr lang="cs-CZ" dirty="0" err="1">
                <a:hlinkClick r:id="rId3"/>
              </a:rPr>
              <a:t>eTwinning</a:t>
            </a:r>
            <a:r>
              <a:rPr lang="cs-CZ" dirty="0">
                <a:hlinkClick r:id="rId3"/>
              </a:rPr>
              <a:t> v České republice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880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r>
              <a:rPr lang="cs-CZ" dirty="0" smtClean="0"/>
              <a:t>S hledáním partnerů Vám také může pomoci Národní podpůrné centrum.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51"/>
          <a:stretch/>
        </p:blipFill>
        <p:spPr bwMode="auto">
          <a:xfrm>
            <a:off x="683568" y="476672"/>
            <a:ext cx="8105545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ipka doprava 3"/>
          <p:cNvSpPr/>
          <p:nvPr/>
        </p:nvSpPr>
        <p:spPr>
          <a:xfrm rot="1639136">
            <a:off x="2900454" y="1538258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970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" r="11261"/>
          <a:stretch/>
        </p:blipFill>
        <p:spPr bwMode="auto">
          <a:xfrm>
            <a:off x="179512" y="91809"/>
            <a:ext cx="8136904" cy="6645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98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smtClean="0"/>
              <a:t>Najděte si partnera/y projektu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cs-CZ" dirty="0" smtClean="0"/>
              <a:t>1) Vyberte si nabízený projekt z databáze</a:t>
            </a:r>
          </a:p>
          <a:p>
            <a:r>
              <a:rPr lang="cs-CZ" dirty="0" smtClean="0"/>
              <a:t>2) Vytvořte si svůj projekt a nabídněte ho v databázi   </a:t>
            </a:r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360363"/>
            <a:ext cx="6523037" cy="614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Šipka nahoru 3"/>
          <p:cNvSpPr/>
          <p:nvPr/>
        </p:nvSpPr>
        <p:spPr>
          <a:xfrm>
            <a:off x="5770273" y="1412776"/>
            <a:ext cx="484632" cy="978408"/>
          </a:xfrm>
          <a:prstGeom prst="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337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776865" cy="630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Šipka doleva 3"/>
          <p:cNvSpPr/>
          <p:nvPr/>
        </p:nvSpPr>
        <p:spPr>
          <a:xfrm rot="17920762">
            <a:off x="4716016" y="2800352"/>
            <a:ext cx="978408" cy="484632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289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7" t="9169" r="12720" b="7937"/>
          <a:stretch/>
        </p:blipFill>
        <p:spPr bwMode="auto">
          <a:xfrm>
            <a:off x="683568" y="323102"/>
            <a:ext cx="7848872" cy="639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 flipH="1">
            <a:off x="6372200" y="2996952"/>
            <a:ext cx="720080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6012160" y="5805264"/>
            <a:ext cx="108012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18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7" t="21783" r="14174" b="9601"/>
          <a:stretch/>
        </p:blipFill>
        <p:spPr bwMode="auto">
          <a:xfrm>
            <a:off x="-1" y="188640"/>
            <a:ext cx="5884715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3" t="8418" r="10671" b="21543"/>
          <a:stretch/>
        </p:blipFill>
        <p:spPr bwMode="auto">
          <a:xfrm>
            <a:off x="6012160" y="3068960"/>
            <a:ext cx="3032760" cy="316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608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1"/>
            <a:ext cx="8856984" cy="980728"/>
          </a:xfrm>
        </p:spPr>
        <p:txBody>
          <a:bodyPr>
            <a:normAutofit/>
          </a:bodyPr>
          <a:lstStyle/>
          <a:p>
            <a:r>
              <a:rPr lang="cs-CZ" sz="4000" b="1" i="1" dirty="0" smtClean="0">
                <a:solidFill>
                  <a:srgbClr val="FF0000"/>
                </a:solidFill>
              </a:rPr>
              <a:t>Máte svůj vlastní námět na projekt?</a:t>
            </a:r>
            <a:endParaRPr lang="cs-CZ" sz="4000" b="1" i="1" dirty="0">
              <a:solidFill>
                <a:srgbClr val="FF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9512" y="836712"/>
            <a:ext cx="8856984" cy="5688632"/>
          </a:xfrm>
        </p:spPr>
        <p:txBody>
          <a:bodyPr/>
          <a:lstStyle/>
          <a:p>
            <a:pPr algn="l"/>
            <a:r>
              <a:rPr lang="cs-CZ" dirty="0" smtClean="0">
                <a:solidFill>
                  <a:schemeClr val="tx1"/>
                </a:solidFill>
              </a:rPr>
              <a:t>*Vycházejte </a:t>
            </a:r>
            <a:r>
              <a:rPr lang="cs-CZ" dirty="0">
                <a:solidFill>
                  <a:schemeClr val="tx1"/>
                </a:solidFill>
              </a:rPr>
              <a:t>z potřeb svého </a:t>
            </a:r>
            <a:r>
              <a:rPr lang="cs-CZ" dirty="0" smtClean="0">
                <a:solidFill>
                  <a:schemeClr val="tx1"/>
                </a:solidFill>
              </a:rPr>
              <a:t>předmětu</a:t>
            </a: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*Snažte </a:t>
            </a:r>
            <a:r>
              <a:rPr lang="cs-CZ" dirty="0">
                <a:solidFill>
                  <a:schemeClr val="tx1"/>
                </a:solidFill>
              </a:rPr>
              <a:t>se získat pro spolupráci co nejvíce kolegů a uvažujte o možnostech mezipředmětového vyučování</a:t>
            </a: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*Mějte </a:t>
            </a:r>
            <a:r>
              <a:rPr lang="cs-CZ" dirty="0">
                <a:solidFill>
                  <a:schemeClr val="tx1"/>
                </a:solidFill>
              </a:rPr>
              <a:t>na mysli možnosti a potřeby svých žáků</a:t>
            </a: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*Hlavně </a:t>
            </a:r>
            <a:r>
              <a:rPr lang="cs-CZ" dirty="0">
                <a:solidFill>
                  <a:schemeClr val="tx1"/>
                </a:solidFill>
              </a:rPr>
              <a:t>však nezapomeňte na své studenty, pro které by účast v projektu měla být zajímavá a </a:t>
            </a:r>
            <a:r>
              <a:rPr lang="cs-CZ" dirty="0" smtClean="0">
                <a:solidFill>
                  <a:schemeClr val="tx1"/>
                </a:solidFill>
              </a:rPr>
              <a:t>přínosná</a:t>
            </a:r>
          </a:p>
          <a:p>
            <a:pPr algn="l"/>
            <a:r>
              <a:rPr lang="cs-CZ" b="1" dirty="0" smtClean="0">
                <a:solidFill>
                  <a:srgbClr val="FFFF00"/>
                </a:solidFill>
              </a:rPr>
              <a:t>DEJTE SI SVŮJ VLASTNÍ INZERÁT </a:t>
            </a:r>
            <a:r>
              <a:rPr lang="cs-CZ" b="1" dirty="0" smtClean="0">
                <a:solidFill>
                  <a:srgbClr val="FFFF00"/>
                </a:solidFill>
                <a:sym typeface="Wingdings" panose="05000000000000000000" pitchFamily="2" charset="2"/>
              </a:rPr>
              <a:t></a:t>
            </a:r>
            <a:endParaRPr lang="cs-CZ" b="1" dirty="0">
              <a:solidFill>
                <a:srgbClr val="FFFF0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164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JE </a:t>
            </a:r>
            <a:r>
              <a:rPr lang="cs-CZ" dirty="0" err="1" smtClean="0"/>
              <a:t>eTWINNING</a:t>
            </a:r>
            <a:r>
              <a:rPr lang="cs-CZ" dirty="0" smtClean="0"/>
              <a:t>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err="1" smtClean="0"/>
              <a:t>eTwinning</a:t>
            </a:r>
            <a:r>
              <a:rPr lang="cs-CZ" sz="2400" dirty="0" smtClean="0"/>
              <a:t> je aktivita Evropské komise zaměřená na </a:t>
            </a:r>
            <a:r>
              <a:rPr lang="cs-CZ" sz="2400" b="1" u="sng" dirty="0" smtClean="0"/>
              <a:t>online spolupráci </a:t>
            </a:r>
            <a:r>
              <a:rPr lang="cs-CZ" sz="2400" b="1" dirty="0" smtClean="0"/>
              <a:t>   </a:t>
            </a:r>
            <a:r>
              <a:rPr lang="cs-CZ" sz="2400" dirty="0" smtClean="0">
                <a:hlinkClick r:id="rId2"/>
              </a:rPr>
              <a:t>www.etwinning.net</a:t>
            </a:r>
            <a:r>
              <a:rPr lang="cs-CZ" sz="2400" dirty="0" smtClean="0"/>
              <a:t> nebo www.etwinning.cz</a:t>
            </a:r>
            <a:r>
              <a:rPr lang="cs-CZ" dirty="0" smtClean="0"/>
              <a:t> </a:t>
            </a:r>
          </a:p>
          <a:p>
            <a:r>
              <a:rPr lang="cs-CZ" sz="2800" dirty="0" smtClean="0"/>
              <a:t>V jednotlivých zemích jsou Národní podpůrná stře-diska(NSS). V České republice je NSS Dům zahraniční spolupráce                                                 </a:t>
            </a:r>
            <a:r>
              <a:rPr lang="cs-CZ" sz="2800" dirty="0" smtClean="0">
                <a:hlinkClick r:id="rId3"/>
              </a:rPr>
              <a:t>www.d</a:t>
            </a:r>
            <a:r>
              <a:rPr lang="cs-CZ" dirty="0" smtClean="0">
                <a:hlinkClick r:id="rId3"/>
              </a:rPr>
              <a:t>zs.cz</a:t>
            </a:r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Prioritou je poskytování </a:t>
            </a:r>
            <a:r>
              <a:rPr lang="cs-CZ" b="1" dirty="0" smtClean="0">
                <a:solidFill>
                  <a:srgbClr val="FF0000"/>
                </a:solidFill>
              </a:rPr>
              <a:t>bezpečného</a:t>
            </a:r>
            <a:r>
              <a:rPr lang="cs-CZ" dirty="0" smtClean="0"/>
              <a:t> prostředí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144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2" t="7616" r="14596" b="3232"/>
          <a:stretch/>
        </p:blipFill>
        <p:spPr bwMode="auto">
          <a:xfrm>
            <a:off x="1547664" y="100249"/>
            <a:ext cx="6984776" cy="6582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ipka doleva 3"/>
          <p:cNvSpPr/>
          <p:nvPr/>
        </p:nvSpPr>
        <p:spPr>
          <a:xfrm rot="12585470">
            <a:off x="1315391" y="2559735"/>
            <a:ext cx="978408" cy="484632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482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4" t="6654" r="14083" b="5156"/>
          <a:stretch/>
        </p:blipFill>
        <p:spPr bwMode="auto">
          <a:xfrm>
            <a:off x="1619672" y="170798"/>
            <a:ext cx="6840760" cy="637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24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s partnery komunikovat?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lnSpcReduction="10000"/>
          </a:bodyPr>
          <a:lstStyle/>
          <a:p>
            <a:r>
              <a:rPr lang="cs-CZ" sz="2800" dirty="0" smtClean="0"/>
              <a:t>Komunikační jazyk projektu si volíte podle jeho zaměření a podle zemí, se kterými byste chtěli spolupracovat</a:t>
            </a:r>
          </a:p>
          <a:p>
            <a:endParaRPr lang="cs-CZ" sz="2800" dirty="0" smtClean="0"/>
          </a:p>
          <a:p>
            <a:pPr marL="0" indent="0">
              <a:buNone/>
            </a:pPr>
            <a:r>
              <a:rPr lang="cs-CZ" sz="2800" dirty="0" smtClean="0"/>
              <a:t>Př. Chci zmapovat významné české a slovenské osobnosti, pak může být komunikačním jazykem čeština/slovenština.</a:t>
            </a:r>
          </a:p>
          <a:p>
            <a:pPr marL="0" indent="0">
              <a:buNone/>
            </a:pPr>
            <a:endParaRPr lang="cs-CZ" sz="2800" dirty="0" smtClean="0"/>
          </a:p>
          <a:p>
            <a:pPr marL="0" indent="0">
              <a:buNone/>
            </a:pPr>
            <a:r>
              <a:rPr lang="cs-CZ" sz="2800" dirty="0" smtClean="0"/>
              <a:t>Př. Chci pracovat s mnoha zeměmi Evropy, pak budu spolupracovat s učitelem AJ a komunikačním jazykem pro sdílení daného téma bude angličtina.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33723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Musím být odborníkem na ICT?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 smtClean="0"/>
              <a:t>Odpověď </a:t>
            </a:r>
            <a:r>
              <a:rPr lang="cs-CZ" dirty="0"/>
              <a:t>zní </a:t>
            </a:r>
            <a:r>
              <a:rPr lang="cs-CZ" b="1" dirty="0" smtClean="0"/>
              <a:t>NE</a:t>
            </a:r>
            <a:r>
              <a:rPr lang="cs-CZ" dirty="0"/>
              <a:t>!</a:t>
            </a:r>
            <a:r>
              <a:rPr lang="cs-CZ" dirty="0" smtClean="0"/>
              <a:t> </a:t>
            </a:r>
          </a:p>
          <a:p>
            <a:pPr marL="0" indent="0">
              <a:buNone/>
            </a:pPr>
            <a:r>
              <a:rPr lang="cs-CZ" dirty="0" smtClean="0"/>
              <a:t>Technika </a:t>
            </a:r>
            <a:r>
              <a:rPr lang="cs-CZ" dirty="0"/>
              <a:t>sama o sobě není hlavní náplní aktivity </a:t>
            </a:r>
            <a:r>
              <a:rPr lang="cs-CZ" dirty="0" err="1"/>
              <a:t>eTwinning</a:t>
            </a:r>
            <a:r>
              <a:rPr lang="cs-CZ" dirty="0"/>
              <a:t>, </a:t>
            </a:r>
            <a:r>
              <a:rPr lang="cs-CZ" b="1" u="sng" dirty="0">
                <a:solidFill>
                  <a:srgbClr val="FF0000"/>
                </a:solidFill>
              </a:rPr>
              <a:t>podstatný je obsah a přínos partnerstv</a:t>
            </a:r>
            <a:r>
              <a:rPr lang="cs-CZ" b="1" dirty="0">
                <a:solidFill>
                  <a:srgbClr val="FF0000"/>
                </a:solidFill>
              </a:rPr>
              <a:t>í </a:t>
            </a:r>
            <a:r>
              <a:rPr lang="cs-CZ" dirty="0"/>
              <a:t>mezi </a:t>
            </a:r>
            <a:r>
              <a:rPr lang="cs-CZ" dirty="0" smtClean="0"/>
              <a:t>školami – ICT je </a:t>
            </a:r>
            <a:r>
              <a:rPr lang="cs-CZ" u="sng" dirty="0" smtClean="0"/>
              <a:t>jen cesta </a:t>
            </a:r>
            <a:r>
              <a:rPr lang="cs-CZ" dirty="0" smtClean="0"/>
              <a:t>jak daný obsah zpracovat a sdílet s partnery.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Pokud potřebujete některé základní dovednosti využití ICT, oslovte např. ICT koordinátory na Vaší škole nebo využijte nabídky pomoci na národním a centrálním portálu </a:t>
            </a:r>
            <a:r>
              <a:rPr lang="cs-CZ" dirty="0" err="1"/>
              <a:t>eTwinning</a:t>
            </a:r>
            <a:r>
              <a:rPr lang="cs-CZ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5564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Projekt – Pojď navštívit naše město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06" t="16204" r="5668" b="9458"/>
          <a:stretch/>
        </p:blipFill>
        <p:spPr>
          <a:xfrm>
            <a:off x="155945" y="869287"/>
            <a:ext cx="8638342" cy="565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3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727" t="30861" r="16907" b="23000"/>
          <a:stretch/>
        </p:blipFill>
        <p:spPr>
          <a:xfrm>
            <a:off x="107504" y="116632"/>
            <a:ext cx="4057278" cy="381642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24579" t="9112" r="30689" b="9828"/>
          <a:stretch/>
        </p:blipFill>
        <p:spPr>
          <a:xfrm>
            <a:off x="4514478" y="270998"/>
            <a:ext cx="4017963" cy="582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7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94" y="188640"/>
            <a:ext cx="8229600" cy="490066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/>
              <a:t>FOLKLORE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545" t="5405" r="5452" b="3909"/>
          <a:stretch/>
        </p:blipFill>
        <p:spPr>
          <a:xfrm>
            <a:off x="2699792" y="501548"/>
            <a:ext cx="5688632" cy="58954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-7406527" t="-16603114" r="-19160118" b="-4664565"/>
          <a:stretch/>
        </p:blipFill>
        <p:spPr>
          <a:xfrm>
            <a:off x="-1524529" y="-1451271"/>
            <a:ext cx="12193057" cy="97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9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229600" cy="56207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/>
              <a:t>FAMOUS CITIZENS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71" t="6996" r="36000" b="5499"/>
          <a:stretch/>
        </p:blipFill>
        <p:spPr>
          <a:xfrm>
            <a:off x="4572000" y="397668"/>
            <a:ext cx="3662064" cy="629417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l="22434" t="8811" r="28618" b="7061"/>
          <a:stretch/>
        </p:blipFill>
        <p:spPr>
          <a:xfrm>
            <a:off x="611560" y="1168489"/>
            <a:ext cx="3456384" cy="475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4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ON-LINE QUIZ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59" t="11769" r="11516" b="7090"/>
          <a:stretch/>
        </p:blipFill>
        <p:spPr>
          <a:xfrm>
            <a:off x="545179" y="1196752"/>
            <a:ext cx="7915253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6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229600" cy="418058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/>
              <a:t>OUR POEM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997" t="16542" r="23272" b="18227"/>
          <a:stretch/>
        </p:blipFill>
        <p:spPr>
          <a:xfrm>
            <a:off x="827584" y="808561"/>
            <a:ext cx="7272808" cy="552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8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52736"/>
          </a:xfrm>
        </p:spPr>
        <p:txBody>
          <a:bodyPr>
            <a:normAutofit fontScale="90000"/>
          </a:bodyPr>
          <a:lstStyle/>
          <a:p>
            <a:r>
              <a:rPr lang="cs-CZ" b="1" i="1" dirty="0" smtClean="0">
                <a:solidFill>
                  <a:srgbClr val="E824C3"/>
                </a:solidFill>
                <a:latin typeface="Baskerville Old Face" panose="02020602080505020303" pitchFamily="18" charset="0"/>
              </a:rPr>
              <a:t>Proč možnosti </a:t>
            </a:r>
            <a:r>
              <a:rPr lang="cs-CZ" b="1" i="1" dirty="0" err="1" smtClean="0">
                <a:solidFill>
                  <a:srgbClr val="E824C3"/>
                </a:solidFill>
                <a:latin typeface="Baskerville Old Face" panose="02020602080505020303" pitchFamily="18" charset="0"/>
              </a:rPr>
              <a:t>eTwinningu</a:t>
            </a:r>
            <a:r>
              <a:rPr lang="cs-CZ" b="1" i="1" dirty="0" smtClean="0">
                <a:solidFill>
                  <a:srgbClr val="E824C3"/>
                </a:solidFill>
                <a:latin typeface="Baskerville Old Face" panose="02020602080505020303" pitchFamily="18" charset="0"/>
              </a:rPr>
              <a:t> využívat?</a:t>
            </a:r>
            <a:endParaRPr lang="cs-CZ" b="1" i="1" dirty="0">
              <a:solidFill>
                <a:srgbClr val="E824C3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8326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 smtClean="0"/>
              <a:t>	</a:t>
            </a:r>
            <a:r>
              <a:rPr lang="cs-CZ" b="1" dirty="0" err="1" smtClean="0"/>
              <a:t>eTwinning</a:t>
            </a:r>
            <a:r>
              <a:rPr lang="cs-CZ" b="1" dirty="0" smtClean="0"/>
              <a:t> </a:t>
            </a:r>
            <a:r>
              <a:rPr lang="cs-CZ" b="1" dirty="0"/>
              <a:t>– komunita </a:t>
            </a:r>
            <a:r>
              <a:rPr lang="cs-CZ" b="1" dirty="0" smtClean="0"/>
              <a:t>škol v </a:t>
            </a:r>
            <a:r>
              <a:rPr lang="cs-CZ" b="1" dirty="0"/>
              <a:t>Evropě</a:t>
            </a:r>
          </a:p>
          <a:p>
            <a:r>
              <a:rPr lang="cs-CZ" sz="2800" u="sng" dirty="0"/>
              <a:t>Spolupráce</a:t>
            </a:r>
            <a:r>
              <a:rPr lang="cs-CZ" sz="2800" dirty="0"/>
              <a:t> </a:t>
            </a:r>
            <a:r>
              <a:rPr lang="cs-CZ" sz="2800" dirty="0" smtClean="0"/>
              <a:t>probíhá mezi učiteli, skupinami </a:t>
            </a:r>
            <a:r>
              <a:rPr lang="cs-CZ" sz="2800" dirty="0"/>
              <a:t>učitelů, knihovníky, řediteli, </a:t>
            </a:r>
            <a:r>
              <a:rPr lang="cs-CZ" sz="2800" dirty="0" smtClean="0"/>
              <a:t>ale i žáky </a:t>
            </a:r>
            <a:r>
              <a:rPr lang="cs-CZ" sz="2800" dirty="0"/>
              <a:t>či celými třídami. </a:t>
            </a:r>
            <a:endParaRPr lang="cs-CZ" sz="2800" dirty="0" smtClean="0"/>
          </a:p>
          <a:p>
            <a:pPr marL="0" indent="0">
              <a:buNone/>
            </a:pPr>
            <a:endParaRPr lang="cs-CZ" sz="2800" dirty="0" smtClean="0"/>
          </a:p>
          <a:p>
            <a:r>
              <a:rPr lang="cs-CZ" sz="2800" dirty="0" err="1" smtClean="0"/>
              <a:t>eTwinning</a:t>
            </a:r>
            <a:r>
              <a:rPr lang="cs-CZ" sz="2800" dirty="0" smtClean="0"/>
              <a:t> </a:t>
            </a:r>
            <a:r>
              <a:rPr lang="cs-CZ" sz="2800" dirty="0"/>
              <a:t>se může stát </a:t>
            </a:r>
            <a:r>
              <a:rPr lang="cs-CZ" sz="2800" u="sng" dirty="0"/>
              <a:t>přirozenou</a:t>
            </a:r>
            <a:r>
              <a:rPr lang="cs-CZ" sz="2800" dirty="0"/>
              <a:t>, nedílnou součástí školního života žáků, studentů i </a:t>
            </a:r>
            <a:r>
              <a:rPr lang="cs-CZ" sz="2800" dirty="0" smtClean="0"/>
              <a:t>pedagogů – </a:t>
            </a:r>
            <a:r>
              <a:rPr lang="cs-CZ" sz="2800" b="1" dirty="0" smtClean="0">
                <a:solidFill>
                  <a:srgbClr val="FF0000"/>
                </a:solidFill>
              </a:rPr>
              <a:t>není to práce navíc</a:t>
            </a:r>
            <a:r>
              <a:rPr lang="cs-CZ" sz="2800" dirty="0" smtClean="0"/>
              <a:t>. </a:t>
            </a:r>
          </a:p>
          <a:p>
            <a:pPr marL="0" indent="0">
              <a:buNone/>
            </a:pPr>
            <a:endParaRPr lang="cs-CZ" sz="2800" dirty="0" smtClean="0"/>
          </a:p>
          <a:p>
            <a:r>
              <a:rPr lang="cs-CZ" sz="2800" dirty="0" smtClean="0"/>
              <a:t>Je </a:t>
            </a:r>
            <a:r>
              <a:rPr lang="cs-CZ" sz="2800" dirty="0"/>
              <a:t>příležitostí pro všechny mladé Evropany, </a:t>
            </a:r>
            <a:r>
              <a:rPr lang="cs-CZ" sz="2800" dirty="0" smtClean="0"/>
              <a:t>pro </a:t>
            </a:r>
            <a:r>
              <a:rPr lang="cs-CZ" sz="2800" u="sng" dirty="0" smtClean="0"/>
              <a:t>pěstování</a:t>
            </a:r>
            <a:r>
              <a:rPr lang="cs-CZ" sz="2800" dirty="0" smtClean="0"/>
              <a:t> </a:t>
            </a:r>
            <a:r>
              <a:rPr lang="cs-CZ" sz="2800" u="sng" dirty="0"/>
              <a:t>povědomí</a:t>
            </a:r>
            <a:r>
              <a:rPr lang="cs-CZ" sz="2800" dirty="0"/>
              <a:t> mladých lidí o různorodosti </a:t>
            </a:r>
            <a:r>
              <a:rPr lang="cs-CZ" sz="2800" u="sng" dirty="0"/>
              <a:t>multilingvální a multikulturní společnosti</a:t>
            </a:r>
            <a:r>
              <a:rPr lang="cs-CZ" sz="2800" dirty="0"/>
              <a:t> a jejich dovednosti vzdělávat, žít a pracovat kdekoliv v Evropě.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670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smtClean="0"/>
              <a:t>TV UPOUTÁVKA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06" t="6996" r="7997" b="11863"/>
          <a:stretch/>
        </p:blipFill>
        <p:spPr>
          <a:xfrm>
            <a:off x="1331640" y="1556792"/>
            <a:ext cx="6912768" cy="503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smtClean="0"/>
              <a:t>HODNOCENÍ PROJEKTU ŽÁKY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089" t="37225" r="19453" b="19818"/>
          <a:stretch/>
        </p:blipFill>
        <p:spPr>
          <a:xfrm>
            <a:off x="899592" y="1124744"/>
            <a:ext cx="7584846" cy="552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Nápady na nový projekt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Např. v přírodovědě budu probírat typická zvířata volně žijící v naší přírodě a zajímá nás jaká zvířata žijí v okolních státech</a:t>
            </a:r>
          </a:p>
          <a:p>
            <a:pPr marL="514350" indent="-514350">
              <a:buAutoNum type="arabicParenR"/>
            </a:pPr>
            <a:r>
              <a:rPr lang="cs-CZ" dirty="0" smtClean="0"/>
              <a:t>Formou inzerátu oslovím učitele z databáze</a:t>
            </a:r>
          </a:p>
          <a:p>
            <a:pPr marL="514350" indent="-514350">
              <a:buAutoNum type="arabicParenR"/>
            </a:pPr>
            <a:r>
              <a:rPr lang="cs-CZ" dirty="0" smtClean="0"/>
              <a:t>Nabídnu své nápady, jaké aktivity během projektu uskutečnit</a:t>
            </a:r>
          </a:p>
          <a:p>
            <a:pPr marL="514350" indent="-514350">
              <a:buAutoNum type="arabicParenR"/>
            </a:pPr>
            <a:r>
              <a:rPr lang="cs-CZ" dirty="0" smtClean="0"/>
              <a:t>Když si partnery vyberu, mohou ještě přidat své nápady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458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4) S jedním z partnerů se stanu administrátorem projektu – požádám NSS o schválení webovské stránky našeho nového projektu</a:t>
            </a:r>
          </a:p>
          <a:p>
            <a:pPr marL="0" indent="0">
              <a:buNone/>
            </a:pPr>
            <a:r>
              <a:rPr lang="cs-CZ" dirty="0" smtClean="0"/>
              <a:t>5) Po schválení webu přizveme do projektu další partnery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1128" t="7699" r="11826" b="12046"/>
          <a:stretch/>
        </p:blipFill>
        <p:spPr>
          <a:xfrm>
            <a:off x="1115616" y="908720"/>
            <a:ext cx="6480720" cy="5400600"/>
          </a:xfrm>
          <a:prstGeom prst="rect">
            <a:avLst/>
          </a:prstGeom>
        </p:spPr>
      </p:pic>
      <p:sp>
        <p:nvSpPr>
          <p:cNvPr id="5" name="Šipka nahoru 4"/>
          <p:cNvSpPr/>
          <p:nvPr/>
        </p:nvSpPr>
        <p:spPr>
          <a:xfrm>
            <a:off x="4087368" y="1844824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354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29600" cy="45719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952" t="16416" r="14836" b="4221"/>
          <a:stretch/>
        </p:blipFill>
        <p:spPr>
          <a:xfrm>
            <a:off x="827584" y="212954"/>
            <a:ext cx="7488832" cy="6321742"/>
          </a:xfrm>
          <a:prstGeom prst="rect">
            <a:avLst/>
          </a:prstGeom>
        </p:spPr>
      </p:pic>
      <p:sp>
        <p:nvSpPr>
          <p:cNvPr id="5" name="Šipka nahoru 4"/>
          <p:cNvSpPr/>
          <p:nvPr/>
        </p:nvSpPr>
        <p:spPr>
          <a:xfrm rot="20121941">
            <a:off x="2521612" y="2369779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452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816" t="14951" r="11816" b="11863"/>
          <a:stretch/>
        </p:blipFill>
        <p:spPr>
          <a:xfrm>
            <a:off x="457200" y="295193"/>
            <a:ext cx="8229600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9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smtClean="0"/>
              <a:t>Jaké aktivity bych mohla dělat?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472608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cs-CZ" dirty="0" smtClean="0"/>
              <a:t>Založíme </a:t>
            </a:r>
            <a:r>
              <a:rPr lang="cs-CZ" dirty="0"/>
              <a:t>dětem účty s </a:t>
            </a:r>
            <a:r>
              <a:rPr lang="cs-CZ" dirty="0" smtClean="0"/>
              <a:t>hesly a většinou začneme seznamovacími aktivitami, </a:t>
            </a:r>
          </a:p>
          <a:p>
            <a:pPr marL="514350" indent="-514350">
              <a:buAutoNum type="arabicParenR"/>
            </a:pPr>
            <a:r>
              <a:rPr lang="cs-CZ" dirty="0" smtClean="0"/>
              <a:t>Vyplnění si profilu, vložení vlajky země(místo fotky)</a:t>
            </a:r>
          </a:p>
          <a:p>
            <a:pPr marL="514350" indent="-514350">
              <a:buAutoNum type="arabicParenR"/>
            </a:pPr>
            <a:r>
              <a:rPr lang="cs-CZ" dirty="0" smtClean="0"/>
              <a:t>Můžeme vytvořit korespondenční skupiny, kde si žáci vymění e-maily např. o rodině, zájmech, domácích mazlíčcích, škole…….</a:t>
            </a:r>
          </a:p>
          <a:p>
            <a:pPr marL="514350" indent="-514350">
              <a:buAutoNum type="arabicParenR"/>
            </a:pPr>
            <a:r>
              <a:rPr lang="cs-CZ" dirty="0" smtClean="0"/>
              <a:t>Můžou hádat KDO JE KDO, např. využít VOKI postavičky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905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120680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5) Vytvoříme mapu Evropy, kde vyznačíme výskyt zvířat – přesah do vlastivědy, zeměpisu</a:t>
            </a:r>
          </a:p>
          <a:p>
            <a:pPr marL="0" indent="0">
              <a:buNone/>
            </a:pPr>
            <a:r>
              <a:rPr lang="cs-CZ" dirty="0" smtClean="0"/>
              <a:t>6) Žáci či skupiny žáků vyhledají a zpracují informace o jednotlivých zvířatech – vytvoříme vlastní elektronickou „encyklopedii“ zvířat</a:t>
            </a:r>
          </a:p>
          <a:p>
            <a:pPr marL="0" indent="0">
              <a:buNone/>
            </a:pPr>
            <a:r>
              <a:rPr lang="cs-CZ" dirty="0" smtClean="0"/>
              <a:t>7) Složíme jednoduchou píseň o některém/</a:t>
            </a:r>
            <a:r>
              <a:rPr lang="cs-CZ" dirty="0" err="1" smtClean="0"/>
              <a:t>rých</a:t>
            </a:r>
            <a:r>
              <a:rPr lang="cs-CZ" dirty="0" smtClean="0"/>
              <a:t> zvířatech – hudební výchova</a:t>
            </a:r>
          </a:p>
          <a:p>
            <a:pPr marL="0" indent="0">
              <a:buNone/>
            </a:pPr>
            <a:r>
              <a:rPr lang="cs-CZ" dirty="0" smtClean="0"/>
              <a:t>8) Nakreslíme či namalujeme zvířata – výtvarná výchova – partneři mohou výkresy poslat jednomu učiteli a může vzniknout i hmatatelná kniha……………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992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Komu </a:t>
            </a:r>
            <a:r>
              <a:rPr lang="cs-CZ" b="1" dirty="0"/>
              <a:t>je </a:t>
            </a:r>
            <a:r>
              <a:rPr lang="cs-CZ" b="1" dirty="0" err="1"/>
              <a:t>eTwinning</a:t>
            </a:r>
            <a:r>
              <a:rPr lang="cs-CZ" b="1" dirty="0"/>
              <a:t> určen?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20688"/>
            <a:ext cx="8712968" cy="61206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600" dirty="0" smtClean="0"/>
              <a:t>Iniciativa </a:t>
            </a:r>
            <a:r>
              <a:rPr lang="cs-CZ" sz="2600" dirty="0" err="1"/>
              <a:t>eTwinning</a:t>
            </a:r>
            <a:r>
              <a:rPr lang="cs-CZ" sz="2600" dirty="0"/>
              <a:t> je otevřena </a:t>
            </a:r>
            <a:r>
              <a:rPr lang="cs-CZ" sz="2600" b="1" u="sng" dirty="0"/>
              <a:t>všem</a:t>
            </a:r>
            <a:r>
              <a:rPr lang="cs-CZ" sz="2600" dirty="0"/>
              <a:t> typům mateřských, základních a středních </a:t>
            </a:r>
            <a:r>
              <a:rPr lang="cs-CZ" sz="2600" dirty="0" smtClean="0"/>
              <a:t>škol</a:t>
            </a:r>
            <a:r>
              <a:rPr lang="cs-CZ" sz="2600" dirty="0"/>
              <a:t> </a:t>
            </a:r>
            <a:r>
              <a:rPr lang="cs-CZ" sz="2600" dirty="0" smtClean="0"/>
              <a:t>– registrovaným v rejstříku škol MŠMT.</a:t>
            </a:r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 smtClean="0"/>
          </a:p>
          <a:p>
            <a:pPr marL="0" indent="0">
              <a:buNone/>
            </a:pPr>
            <a:r>
              <a:rPr lang="cs-CZ" sz="3600" b="1" dirty="0" smtClean="0">
                <a:solidFill>
                  <a:srgbClr val="7030A0"/>
                </a:solidFill>
              </a:rPr>
              <a:t>Můžeme </a:t>
            </a:r>
            <a:r>
              <a:rPr lang="cs-CZ" sz="3600" b="1" dirty="0">
                <a:solidFill>
                  <a:srgbClr val="7030A0"/>
                </a:solidFill>
              </a:rPr>
              <a:t>spolupracovat s kým chceme </a:t>
            </a:r>
            <a:endParaRPr lang="cs-CZ" sz="3600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cs-CZ" sz="3600" b="1" dirty="0" smtClean="0">
                <a:solidFill>
                  <a:srgbClr val="7030A0"/>
                </a:solidFill>
              </a:rPr>
              <a:t>a </a:t>
            </a:r>
            <a:r>
              <a:rPr lang="cs-CZ" sz="3600" b="1" dirty="0">
                <a:solidFill>
                  <a:srgbClr val="7030A0"/>
                </a:solidFill>
              </a:rPr>
              <a:t>kdy chceme!!! </a:t>
            </a:r>
            <a:r>
              <a:rPr lang="cs-CZ" sz="2800" b="1" dirty="0">
                <a:solidFill>
                  <a:srgbClr val="7030A0"/>
                </a:solidFill>
                <a:sym typeface="Wingdings" panose="05000000000000000000" pitchFamily="2" charset="2"/>
              </a:rPr>
              <a:t> </a:t>
            </a:r>
            <a:endParaRPr lang="cs-CZ" sz="28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cs-CZ" sz="2600" b="1" dirty="0" smtClean="0"/>
              <a:t>Nejde</a:t>
            </a:r>
            <a:r>
              <a:rPr lang="cs-CZ" sz="2600" dirty="0" smtClean="0"/>
              <a:t> </a:t>
            </a:r>
            <a:r>
              <a:rPr lang="cs-CZ" sz="2600" b="1" dirty="0"/>
              <a:t>o dotační typ </a:t>
            </a:r>
            <a:r>
              <a:rPr lang="cs-CZ" sz="2600" dirty="0"/>
              <a:t>vzdělávacího </a:t>
            </a:r>
            <a:r>
              <a:rPr lang="cs-CZ" sz="2600" dirty="0" smtClean="0"/>
              <a:t>programu </a:t>
            </a:r>
            <a:r>
              <a:rPr lang="cs-CZ" sz="2600" dirty="0"/>
              <a:t>– </a:t>
            </a:r>
            <a:r>
              <a:rPr lang="cs-CZ" sz="2600" dirty="0" smtClean="0"/>
              <a:t>je to pouze služba podporující partnerství, které realizují </a:t>
            </a:r>
            <a:r>
              <a:rPr lang="cs-CZ" sz="2600" dirty="0"/>
              <a:t>takovou aktivitu (mezinárodní vzdělávací projekt), kterou </a:t>
            </a:r>
            <a:r>
              <a:rPr lang="cs-CZ" sz="2600" b="1" dirty="0"/>
              <a:t>ony považují za užitečnou</a:t>
            </a:r>
            <a:r>
              <a:rPr lang="cs-CZ" sz="2600" dirty="0"/>
              <a:t>, kde si </a:t>
            </a:r>
            <a:r>
              <a:rPr lang="cs-CZ" sz="2600" b="1" dirty="0"/>
              <a:t>samy určí začátek a konec </a:t>
            </a:r>
            <a:r>
              <a:rPr lang="cs-CZ" sz="2600" dirty="0"/>
              <a:t>spolupráce s partnerskými </a:t>
            </a:r>
            <a:r>
              <a:rPr lang="cs-CZ" sz="2600" dirty="0" smtClean="0"/>
              <a:t>školami.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48951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706090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z="4100" b="1" i="1" dirty="0" smtClean="0">
                <a:solidFill>
                  <a:srgbClr val="00B0F0"/>
                </a:solidFill>
              </a:rPr>
              <a:t>Proč</a:t>
            </a:r>
            <a:r>
              <a:rPr lang="cs-CZ" sz="3100" b="1" i="1" dirty="0" smtClean="0">
                <a:solidFill>
                  <a:srgbClr val="FF0000"/>
                </a:solidFill>
              </a:rPr>
              <a:t> </a:t>
            </a:r>
            <a:r>
              <a:rPr lang="cs-CZ" sz="3100" b="1" i="1" dirty="0">
                <a:solidFill>
                  <a:srgbClr val="FF0000"/>
                </a:solidFill>
              </a:rPr>
              <a:t>bych se měl jako učitel do aktivity </a:t>
            </a:r>
            <a:r>
              <a:rPr lang="cs-CZ" sz="3100" b="1" i="1" dirty="0" err="1">
                <a:solidFill>
                  <a:srgbClr val="FF0000"/>
                </a:solidFill>
              </a:rPr>
              <a:t>eTwinning</a:t>
            </a:r>
            <a:r>
              <a:rPr lang="cs-CZ" sz="3100" b="1" i="1" dirty="0">
                <a:solidFill>
                  <a:srgbClr val="FF0000"/>
                </a:solidFill>
              </a:rPr>
              <a:t> </a:t>
            </a:r>
            <a:r>
              <a:rPr lang="cs-CZ" sz="3100" b="1" i="1" dirty="0" smtClean="0">
                <a:solidFill>
                  <a:srgbClr val="FF0000"/>
                </a:solidFill>
              </a:rPr>
              <a:t> </a:t>
            </a:r>
            <a:r>
              <a:rPr lang="cs-CZ" sz="3400" b="1" i="1" dirty="0" smtClean="0">
                <a:solidFill>
                  <a:srgbClr val="00B0F0"/>
                </a:solidFill>
              </a:rPr>
              <a:t>zapojit</a:t>
            </a:r>
            <a:r>
              <a:rPr lang="cs-CZ" sz="3100" b="1" i="1" dirty="0">
                <a:solidFill>
                  <a:srgbClr val="FF0000"/>
                </a:solidFill>
              </a:rPr>
              <a:t>?</a:t>
            </a:r>
          </a:p>
          <a:p>
            <a:pPr marL="0" indent="0">
              <a:buNone/>
            </a:pPr>
            <a:r>
              <a:rPr lang="cs-CZ" dirty="0" smtClean="0"/>
              <a:t>	Mezi </a:t>
            </a:r>
            <a:r>
              <a:rPr lang="cs-CZ" dirty="0"/>
              <a:t>nejdůležitější </a:t>
            </a:r>
            <a:r>
              <a:rPr lang="cs-CZ" dirty="0" smtClean="0"/>
              <a:t>důvody a cíle </a:t>
            </a:r>
            <a:r>
              <a:rPr lang="cs-CZ" dirty="0"/>
              <a:t>patří</a:t>
            </a:r>
            <a:r>
              <a:rPr lang="cs-CZ" dirty="0" smtClean="0"/>
              <a:t>: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sz="4100" dirty="0"/>
              <a:t>motivovat studenty </a:t>
            </a:r>
            <a:r>
              <a:rPr lang="cs-CZ" sz="4100" dirty="0" smtClean="0"/>
              <a:t>tím - budou </a:t>
            </a:r>
            <a:r>
              <a:rPr lang="cs-CZ" sz="4100" dirty="0"/>
              <a:t>dělat něco </a:t>
            </a:r>
            <a:r>
              <a:rPr lang="cs-CZ" sz="4100" u="sng" dirty="0"/>
              <a:t>netradičního</a:t>
            </a:r>
            <a:r>
              <a:rPr lang="cs-CZ" sz="4100" dirty="0"/>
              <a:t>, nového </a:t>
            </a:r>
            <a:endParaRPr lang="cs-CZ" sz="4100" dirty="0" smtClean="0"/>
          </a:p>
          <a:p>
            <a:r>
              <a:rPr lang="cs-CZ" sz="4100" u="sng" dirty="0" smtClean="0"/>
              <a:t>využít </a:t>
            </a:r>
            <a:r>
              <a:rPr lang="cs-CZ" sz="4100" u="sng" dirty="0"/>
              <a:t>informační a komunikační technologie</a:t>
            </a:r>
            <a:r>
              <a:rPr lang="cs-CZ" sz="4100" dirty="0"/>
              <a:t>, </a:t>
            </a:r>
            <a:r>
              <a:rPr lang="cs-CZ" sz="4100" dirty="0" smtClean="0"/>
              <a:t>umožnit </a:t>
            </a:r>
            <a:r>
              <a:rPr lang="cs-CZ" sz="4100" dirty="0"/>
              <a:t>tak studentům a učitelům navštívit a prozkoumat i jinak vzdálené a obtížně dostupné kouty </a:t>
            </a:r>
            <a:r>
              <a:rPr lang="cs-CZ" sz="4100" dirty="0" smtClean="0"/>
              <a:t>Evropy</a:t>
            </a:r>
            <a:endParaRPr lang="cs-CZ" sz="4100" dirty="0"/>
          </a:p>
          <a:p>
            <a:r>
              <a:rPr lang="cs-CZ" sz="4100" dirty="0"/>
              <a:t>poznat vzdělávací systémy v jiných evropských </a:t>
            </a:r>
            <a:r>
              <a:rPr lang="cs-CZ" sz="4100" dirty="0" smtClean="0"/>
              <a:t>zemích</a:t>
            </a:r>
            <a:endParaRPr lang="cs-CZ" sz="4100" dirty="0"/>
          </a:p>
          <a:p>
            <a:r>
              <a:rPr lang="cs-CZ" sz="4100" dirty="0"/>
              <a:t>seznámit se a </a:t>
            </a:r>
            <a:r>
              <a:rPr lang="cs-CZ" sz="4100" u="sng" dirty="0"/>
              <a:t>vyměnit si nápady </a:t>
            </a:r>
            <a:r>
              <a:rPr lang="cs-CZ" sz="4100" dirty="0"/>
              <a:t>s jinými učiteli a </a:t>
            </a:r>
            <a:r>
              <a:rPr lang="cs-CZ" sz="4100" u="sng" dirty="0"/>
              <a:t>obohatit</a:t>
            </a:r>
            <a:r>
              <a:rPr lang="cs-CZ" sz="4100" dirty="0"/>
              <a:t> tak své </a:t>
            </a:r>
            <a:r>
              <a:rPr lang="cs-CZ" sz="4100" dirty="0" smtClean="0"/>
              <a:t>zkušenosti</a:t>
            </a:r>
            <a:endParaRPr lang="cs-CZ" sz="4100" dirty="0"/>
          </a:p>
        </p:txBody>
      </p:sp>
    </p:spTree>
    <p:extLst>
      <p:ext uri="{BB962C8B-B14F-4D97-AF65-F5344CB8AC3E}">
        <p14:creationId xmlns:p14="http://schemas.microsoft.com/office/powerpoint/2010/main" val="64922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r>
              <a:rPr lang="cs-CZ" dirty="0"/>
              <a:t>dozvědět se něco o jiných </a:t>
            </a:r>
            <a:r>
              <a:rPr lang="cs-CZ" dirty="0" smtClean="0"/>
              <a:t>kulturách, zvýšit povědomí </a:t>
            </a:r>
            <a:r>
              <a:rPr lang="cs-CZ" dirty="0"/>
              <a:t>o </a:t>
            </a:r>
            <a:r>
              <a:rPr lang="cs-CZ" u="sng" dirty="0"/>
              <a:t>kulturní </a:t>
            </a:r>
            <a:r>
              <a:rPr lang="cs-CZ" u="sng" dirty="0" smtClean="0"/>
              <a:t>různorodosti</a:t>
            </a:r>
            <a:endParaRPr lang="cs-CZ" dirty="0"/>
          </a:p>
          <a:p>
            <a:r>
              <a:rPr lang="cs-CZ" dirty="0"/>
              <a:t>p</a:t>
            </a:r>
            <a:r>
              <a:rPr lang="cs-CZ" dirty="0" smtClean="0"/>
              <a:t>rezentace školy </a:t>
            </a:r>
            <a:r>
              <a:rPr lang="cs-CZ" u="sng" dirty="0" smtClean="0"/>
              <a:t>rodičům</a:t>
            </a:r>
            <a:r>
              <a:rPr lang="cs-CZ" u="sng" dirty="0"/>
              <a:t>, místní komunitě</a:t>
            </a:r>
            <a:r>
              <a:rPr lang="cs-CZ" dirty="0"/>
              <a:t>, institucím školské správy a mnohým </a:t>
            </a:r>
            <a:r>
              <a:rPr lang="cs-CZ" dirty="0" smtClean="0"/>
              <a:t>jiným</a:t>
            </a:r>
            <a:endParaRPr lang="cs-CZ" dirty="0"/>
          </a:p>
          <a:p>
            <a:r>
              <a:rPr lang="cs-CZ" dirty="0" smtClean="0"/>
              <a:t>zavést </a:t>
            </a:r>
            <a:r>
              <a:rPr lang="cs-CZ" u="sng" dirty="0"/>
              <a:t>mezipředmětové vyučování </a:t>
            </a:r>
            <a:endParaRPr lang="cs-CZ" u="sng" dirty="0" smtClean="0"/>
          </a:p>
          <a:p>
            <a:r>
              <a:rPr lang="cs-CZ" dirty="0" smtClean="0"/>
              <a:t>zlepšit </a:t>
            </a:r>
            <a:r>
              <a:rPr lang="cs-CZ" dirty="0"/>
              <a:t>si znalosti cizího </a:t>
            </a:r>
            <a:r>
              <a:rPr lang="cs-CZ" dirty="0" smtClean="0"/>
              <a:t>jazyka</a:t>
            </a:r>
            <a:endParaRPr lang="cs-CZ" dirty="0"/>
          </a:p>
          <a:p>
            <a:r>
              <a:rPr lang="cs-CZ" u="sng" dirty="0"/>
              <a:t>zdokonalit své vlastní metody učení </a:t>
            </a:r>
            <a:r>
              <a:rPr lang="cs-CZ" dirty="0"/>
              <a:t>díky poznatkům a zkušenostem z partnerských </a:t>
            </a:r>
            <a:r>
              <a:rPr lang="cs-CZ" dirty="0" smtClean="0"/>
              <a:t>škol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117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79296" cy="1210146"/>
          </a:xfrm>
        </p:spPr>
        <p:txBody>
          <a:bodyPr>
            <a:normAutofit/>
          </a:bodyPr>
          <a:lstStyle/>
          <a:p>
            <a:r>
              <a:rPr lang="cs-CZ" sz="4000" b="1" i="1" dirty="0" smtClean="0">
                <a:solidFill>
                  <a:srgbClr val="FF0000"/>
                </a:solidFill>
              </a:rPr>
              <a:t>Máte chuť si tuto spolupráci vyzkoušet?</a:t>
            </a:r>
            <a:endParaRPr lang="cs-CZ" sz="4000" b="1" i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cs-CZ" u="sng" dirty="0" smtClean="0"/>
              <a:t>Zaregistrujete</a:t>
            </a:r>
            <a:r>
              <a:rPr lang="cs-CZ" dirty="0" smtClean="0"/>
              <a:t> sebe jako učitele, vyberete si v seznamu nabízených škol tu svou.</a:t>
            </a:r>
          </a:p>
          <a:p>
            <a:r>
              <a:rPr lang="cs-CZ" dirty="0" smtClean="0"/>
              <a:t>NNS  </a:t>
            </a:r>
            <a:r>
              <a:rPr lang="cs-CZ" dirty="0" err="1" smtClean="0"/>
              <a:t>eTwinningu</a:t>
            </a:r>
            <a:r>
              <a:rPr lang="cs-CZ" dirty="0" smtClean="0"/>
              <a:t> Vám ihned vytvoří Vaši pracovní plochu, </a:t>
            </a:r>
            <a:r>
              <a:rPr lang="cs-CZ" dirty="0" err="1" smtClean="0"/>
              <a:t>tzv.desktop</a:t>
            </a:r>
            <a:r>
              <a:rPr lang="cs-CZ" dirty="0" smtClean="0"/>
              <a:t>.</a:t>
            </a:r>
          </a:p>
          <a:p>
            <a:r>
              <a:rPr lang="cs-CZ" dirty="0" smtClean="0"/>
              <a:t>Vy ale musíte pár dní počkat na ověření své registrace (  zamezení infiltrace nežádoucích osob, aby nebyly ohrožovány děti a zneužívány informace či fotografie, které během projektu vytváříme).</a:t>
            </a:r>
            <a:endParaRPr lang="cs-CZ" dirty="0"/>
          </a:p>
        </p:txBody>
      </p:sp>
      <p:sp>
        <p:nvSpPr>
          <p:cNvPr id="4" name="Šipka doprava 3"/>
          <p:cNvSpPr/>
          <p:nvPr/>
        </p:nvSpPr>
        <p:spPr>
          <a:xfrm>
            <a:off x="2699792" y="4221088"/>
            <a:ext cx="21602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498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smtClean="0"/>
              <a:t>JAK SE ZAPOJIT?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dirty="0" smtClean="0"/>
              <a:t>https://www.etwinning.net/cz/pub/index.htm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" t="1535" r="4915" b="-476"/>
          <a:stretch/>
        </p:blipFill>
        <p:spPr bwMode="auto">
          <a:xfrm>
            <a:off x="1763687" y="1556792"/>
            <a:ext cx="5608991" cy="470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ipka doleva 3"/>
          <p:cNvSpPr/>
          <p:nvPr/>
        </p:nvSpPr>
        <p:spPr>
          <a:xfrm rot="1260733">
            <a:off x="7142508" y="1867662"/>
            <a:ext cx="978408" cy="4846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268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18"/>
          <a:stretch/>
        </p:blipFill>
        <p:spPr bwMode="auto">
          <a:xfrm>
            <a:off x="498055" y="332656"/>
            <a:ext cx="791464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Šipka doleva 3"/>
          <p:cNvSpPr/>
          <p:nvPr/>
        </p:nvSpPr>
        <p:spPr>
          <a:xfrm rot="2105259">
            <a:off x="7956376" y="1269304"/>
            <a:ext cx="978408" cy="484632"/>
          </a:xfrm>
          <a:prstGeom prst="leftArrow">
            <a:avLst/>
          </a:prstGeom>
          <a:solidFill>
            <a:srgbClr val="E824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792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690</Words>
  <Application>Microsoft Office PowerPoint</Application>
  <PresentationFormat>Předvádění na obrazovce (4:3)</PresentationFormat>
  <Paragraphs>90</Paragraphs>
  <Slides>37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2" baseType="lpstr">
      <vt:lpstr>Arial</vt:lpstr>
      <vt:lpstr>Baskerville Old Face</vt:lpstr>
      <vt:lpstr>Calibri</vt:lpstr>
      <vt:lpstr>Wingdings</vt:lpstr>
      <vt:lpstr>Motiv systému Office</vt:lpstr>
      <vt:lpstr>eTwinning</vt:lpstr>
      <vt:lpstr>CO JE eTWINNING?</vt:lpstr>
      <vt:lpstr>Proč možnosti eTwinningu využívat?</vt:lpstr>
      <vt:lpstr>Komu je eTwinning určen? </vt:lpstr>
      <vt:lpstr>Prezentace aplikace PowerPoint</vt:lpstr>
      <vt:lpstr>Prezentace aplikace PowerPoint</vt:lpstr>
      <vt:lpstr>Máte chuť si tuto spolupráci vyzkoušet?</vt:lpstr>
      <vt:lpstr>JAK SE ZAPOJIT?</vt:lpstr>
      <vt:lpstr>Prezentace aplikace PowerPoint</vt:lpstr>
      <vt:lpstr>Prezentace aplikace PowerPoint</vt:lpstr>
      <vt:lpstr>Prezentace aplikace PowerPoint</vt:lpstr>
      <vt:lpstr>Po úspěšném ověření účtu</vt:lpstr>
      <vt:lpstr>Prezentace aplikace PowerPoint</vt:lpstr>
      <vt:lpstr>Prezentace aplikace PowerPoint</vt:lpstr>
      <vt:lpstr>Najděte si partnera/y projektu</vt:lpstr>
      <vt:lpstr>Prezentace aplikace PowerPoint</vt:lpstr>
      <vt:lpstr>Prezentace aplikace PowerPoint</vt:lpstr>
      <vt:lpstr>Prezentace aplikace PowerPoint</vt:lpstr>
      <vt:lpstr>Máte svůj vlastní námět na projekt?</vt:lpstr>
      <vt:lpstr>Prezentace aplikace PowerPoint</vt:lpstr>
      <vt:lpstr>Prezentace aplikace PowerPoint</vt:lpstr>
      <vt:lpstr>Jak s partnery komunikovat?</vt:lpstr>
      <vt:lpstr>Musím být odborníkem na ICT?</vt:lpstr>
      <vt:lpstr>Projekt – Pojď navštívit naše město</vt:lpstr>
      <vt:lpstr>Prezentace aplikace PowerPoint</vt:lpstr>
      <vt:lpstr>FOLKLORE</vt:lpstr>
      <vt:lpstr>FAMOUS CITIZENS</vt:lpstr>
      <vt:lpstr>ON-LINE QUIZ</vt:lpstr>
      <vt:lpstr>OUR POEM</vt:lpstr>
      <vt:lpstr>TV UPOUTÁVKA</vt:lpstr>
      <vt:lpstr>HODNOCENÍ PROJEKTU ŽÁKY</vt:lpstr>
      <vt:lpstr>Nápady na nový projekt</vt:lpstr>
      <vt:lpstr>Prezentace aplikace PowerPoint</vt:lpstr>
      <vt:lpstr>Prezentace aplikace PowerPoint</vt:lpstr>
      <vt:lpstr>Prezentace aplikace PowerPoint</vt:lpstr>
      <vt:lpstr>Jaké aktivity bych mohla dělat?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eTwinning</dc:title>
  <dc:creator>Hylova</dc:creator>
  <cp:lastModifiedBy>Hylova</cp:lastModifiedBy>
  <cp:revision>45</cp:revision>
  <dcterms:created xsi:type="dcterms:W3CDTF">2017-03-27T05:04:35Z</dcterms:created>
  <dcterms:modified xsi:type="dcterms:W3CDTF">2017-05-10T05:24:53Z</dcterms:modified>
</cp:coreProperties>
</file>