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7" r:id="rId9"/>
    <p:sldId id="285" r:id="rId10"/>
    <p:sldId id="286" r:id="rId11"/>
    <p:sldId id="278" r:id="rId12"/>
    <p:sldId id="265" r:id="rId13"/>
    <p:sldId id="266" r:id="rId14"/>
    <p:sldId id="287" r:id="rId15"/>
    <p:sldId id="279" r:id="rId16"/>
    <p:sldId id="280" r:id="rId17"/>
    <p:sldId id="281" r:id="rId18"/>
    <p:sldId id="282" r:id="rId19"/>
    <p:sldId id="283" r:id="rId20"/>
    <p:sldId id="284" r:id="rId21"/>
    <p:sldId id="288" r:id="rId22"/>
    <p:sldId id="290" r:id="rId23"/>
    <p:sldId id="291" r:id="rId24"/>
    <p:sldId id="263" r:id="rId25"/>
    <p:sldId id="264" r:id="rId26"/>
    <p:sldId id="267" r:id="rId27"/>
    <p:sldId id="268" r:id="rId28"/>
    <p:sldId id="269" r:id="rId29"/>
    <p:sldId id="270" r:id="rId30"/>
    <p:sldId id="271" r:id="rId31"/>
    <p:sldId id="272" r:id="rId32"/>
    <p:sldId id="273" r:id="rId33"/>
    <p:sldId id="274" r:id="rId34"/>
    <p:sldId id="292"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1" autoAdjust="0"/>
  </p:normalViewPr>
  <p:slideViewPr>
    <p:cSldViewPr>
      <p:cViewPr varScale="1">
        <p:scale>
          <a:sx n="96" d="100"/>
          <a:sy n="96" d="100"/>
        </p:scale>
        <p:origin x="-384" y="-102"/>
      </p:cViewPr>
      <p:guideLst>
        <p:guide orient="horz" pos="2160"/>
        <p:guide pos="2880"/>
      </p:guideLst>
    </p:cSldViewPr>
  </p:slideViewPr>
  <p:outlineViewPr>
    <p:cViewPr>
      <p:scale>
        <a:sx n="33" d="100"/>
        <a:sy n="33" d="100"/>
      </p:scale>
      <p:origin x="48" y="360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8A66C927-B998-4393-8297-16D36429F805}" type="datetimeFigureOut">
              <a:rPr lang="cs-CZ" smtClean="0"/>
              <a:pPr/>
              <a:t>26.4.2017</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9437B14C-0012-4EE6-9FEF-A74960A816AB}"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A66C927-B998-4393-8297-16D36429F805}" type="datetimeFigureOut">
              <a:rPr lang="cs-CZ" smtClean="0"/>
              <a:pPr/>
              <a:t>26.4.2017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37B14C-0012-4EE6-9FEF-A74960A816A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A66C927-B998-4393-8297-16D36429F805}" type="datetimeFigureOut">
              <a:rPr lang="cs-CZ" smtClean="0"/>
              <a:pPr/>
              <a:t>26.4.2017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37B14C-0012-4EE6-9FEF-A74960A816A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8A66C927-B998-4393-8297-16D36429F805}" type="datetimeFigureOut">
              <a:rPr lang="cs-CZ" smtClean="0"/>
              <a:pPr/>
              <a:t>26.4.2017</a:t>
            </a:fld>
            <a:endParaRPr lang="cs-CZ"/>
          </a:p>
        </p:txBody>
      </p:sp>
      <p:sp>
        <p:nvSpPr>
          <p:cNvPr id="9" name="Zástupný symbol pro číslo snímku 8"/>
          <p:cNvSpPr>
            <a:spLocks noGrp="1"/>
          </p:cNvSpPr>
          <p:nvPr>
            <p:ph type="sldNum" sz="quarter" idx="15"/>
          </p:nvPr>
        </p:nvSpPr>
        <p:spPr/>
        <p:txBody>
          <a:bodyPr rtlCol="0"/>
          <a:lstStyle/>
          <a:p>
            <a:fld id="{9437B14C-0012-4EE6-9FEF-A74960A816AB}"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8A66C927-B998-4393-8297-16D36429F805}" type="datetimeFigureOut">
              <a:rPr lang="cs-CZ" smtClean="0"/>
              <a:pPr/>
              <a:t>26.4.2017</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9437B14C-0012-4EE6-9FEF-A74960A816AB}"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8A66C927-B998-4393-8297-16D36429F805}" type="datetimeFigureOut">
              <a:rPr lang="cs-CZ" smtClean="0"/>
              <a:pPr/>
              <a:t>26.4.2017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37B14C-0012-4EE6-9FEF-A74960A816AB}"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8A66C927-B998-4393-8297-16D36429F805}" type="datetimeFigureOut">
              <a:rPr lang="cs-CZ" smtClean="0"/>
              <a:pPr/>
              <a:t>26.4.2017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37B14C-0012-4EE6-9FEF-A74960A816AB}"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8A66C927-B998-4393-8297-16D36429F805}" type="datetimeFigureOut">
              <a:rPr lang="cs-CZ" smtClean="0"/>
              <a:pPr/>
              <a:t>26.4.2017</a:t>
            </a:fld>
            <a:endParaRPr lang="cs-CZ"/>
          </a:p>
        </p:txBody>
      </p:sp>
      <p:sp>
        <p:nvSpPr>
          <p:cNvPr id="7" name="Zástupný symbol pro číslo snímku 6"/>
          <p:cNvSpPr>
            <a:spLocks noGrp="1"/>
          </p:cNvSpPr>
          <p:nvPr>
            <p:ph type="sldNum" sz="quarter" idx="11"/>
          </p:nvPr>
        </p:nvSpPr>
        <p:spPr/>
        <p:txBody>
          <a:bodyPr rtlCol="0"/>
          <a:lstStyle/>
          <a:p>
            <a:fld id="{9437B14C-0012-4EE6-9FEF-A74960A816AB}"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A66C927-B998-4393-8297-16D36429F805}" type="datetimeFigureOut">
              <a:rPr lang="cs-CZ" smtClean="0"/>
              <a:pPr/>
              <a:t>26.4.2017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37B14C-0012-4EE6-9FEF-A74960A816A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8A66C927-B998-4393-8297-16D36429F805}" type="datetimeFigureOut">
              <a:rPr lang="cs-CZ" smtClean="0"/>
              <a:pPr/>
              <a:t>26.4.2017</a:t>
            </a:fld>
            <a:endParaRPr lang="cs-CZ"/>
          </a:p>
        </p:txBody>
      </p:sp>
      <p:sp>
        <p:nvSpPr>
          <p:cNvPr id="22" name="Zástupný symbol pro číslo snímku 21"/>
          <p:cNvSpPr>
            <a:spLocks noGrp="1"/>
          </p:cNvSpPr>
          <p:nvPr>
            <p:ph type="sldNum" sz="quarter" idx="15"/>
          </p:nvPr>
        </p:nvSpPr>
        <p:spPr/>
        <p:txBody>
          <a:bodyPr rtlCol="0"/>
          <a:lstStyle/>
          <a:p>
            <a:fld id="{9437B14C-0012-4EE6-9FEF-A74960A816AB}"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8A66C927-B998-4393-8297-16D36429F805}" type="datetimeFigureOut">
              <a:rPr lang="cs-CZ" smtClean="0"/>
              <a:pPr/>
              <a:t>26.4.2017</a:t>
            </a:fld>
            <a:endParaRPr lang="cs-CZ"/>
          </a:p>
        </p:txBody>
      </p:sp>
      <p:sp>
        <p:nvSpPr>
          <p:cNvPr id="18" name="Zástupný symbol pro číslo snímku 17"/>
          <p:cNvSpPr>
            <a:spLocks noGrp="1"/>
          </p:cNvSpPr>
          <p:nvPr>
            <p:ph type="sldNum" sz="quarter" idx="11"/>
          </p:nvPr>
        </p:nvSpPr>
        <p:spPr/>
        <p:txBody>
          <a:bodyPr rtlCol="0"/>
          <a:lstStyle/>
          <a:p>
            <a:fld id="{9437B14C-0012-4EE6-9FEF-A74960A816AB}"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66C927-B998-4393-8297-16D36429F805}" type="datetimeFigureOut">
              <a:rPr lang="cs-CZ" smtClean="0"/>
              <a:pPr/>
              <a:t>26.4.2017</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437B14C-0012-4EE6-9FEF-A74960A816A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latin typeface="Bookman Old Style" pitchFamily="18" charset="0"/>
              </a:rPr>
              <a:t>Právní vědomí pro učitele</a:t>
            </a:r>
            <a:endParaRPr lang="cs-CZ" dirty="0">
              <a:latin typeface="Bookman Old Style" pitchFamily="18" charset="0"/>
            </a:endParaRPr>
          </a:p>
        </p:txBody>
      </p:sp>
      <p:sp>
        <p:nvSpPr>
          <p:cNvPr id="3" name="Podnadpis 2"/>
          <p:cNvSpPr>
            <a:spLocks noGrp="1"/>
          </p:cNvSpPr>
          <p:nvPr>
            <p:ph type="subTitle" idx="1"/>
          </p:nvPr>
        </p:nvSpPr>
        <p:spPr/>
        <p:txBody>
          <a:bodyPr/>
          <a:lstStyle/>
          <a:p>
            <a:r>
              <a:rPr lang="cs-CZ" dirty="0" smtClean="0">
                <a:latin typeface="Bookman Old Style" pitchFamily="18" charset="0"/>
              </a:rPr>
              <a:t>Eva Vaňkátová</a:t>
            </a:r>
          </a:p>
          <a:p>
            <a:r>
              <a:rPr lang="cs-CZ" dirty="0" smtClean="0">
                <a:latin typeface="Bookman Old Style" pitchFamily="18" charset="0"/>
              </a:rPr>
              <a:t>aevab@centrum.</a:t>
            </a:r>
            <a:r>
              <a:rPr lang="cs-CZ" dirty="0" err="1" smtClean="0">
                <a:latin typeface="Bookman Old Style" pitchFamily="18" charset="0"/>
              </a:rPr>
              <a:t>cz</a:t>
            </a:r>
            <a:endParaRPr lang="cs-CZ" dirty="0">
              <a:latin typeface="Bookman Old Style" pitchFamily="18" charset="0"/>
            </a:endParaRPr>
          </a:p>
        </p:txBody>
      </p:sp>
      <p:pic>
        <p:nvPicPr>
          <p:cNvPr id="31746" name="Picture 2" descr="Výsledek obrázku pro právo"/>
          <p:cNvPicPr>
            <a:picLocks noChangeAspect="1" noChangeArrowheads="1"/>
          </p:cNvPicPr>
          <p:nvPr/>
        </p:nvPicPr>
        <p:blipFill>
          <a:blip r:embed="rId2" cstate="print"/>
          <a:srcRect/>
          <a:stretch>
            <a:fillRect/>
          </a:stretch>
        </p:blipFill>
        <p:spPr bwMode="auto">
          <a:xfrm>
            <a:off x="3059832" y="620688"/>
            <a:ext cx="4608512" cy="32547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7467600" cy="476672"/>
          </a:xfrm>
        </p:spPr>
        <p:txBody>
          <a:bodyPr>
            <a:normAutofit fontScale="90000"/>
          </a:bodyPr>
          <a:lstStyle/>
          <a:p>
            <a:pPr algn="ctr"/>
            <a:r>
              <a:rPr lang="cs-CZ" b="1" dirty="0" smtClean="0">
                <a:latin typeface="Bookman Old Style" pitchFamily="18" charset="0"/>
              </a:rPr>
              <a:t>kazuistiky</a:t>
            </a:r>
            <a:endParaRPr lang="cs-CZ" b="1" dirty="0">
              <a:latin typeface="Bookman Old Style" pitchFamily="18" charset="0"/>
            </a:endParaRPr>
          </a:p>
        </p:txBody>
      </p:sp>
      <p:sp>
        <p:nvSpPr>
          <p:cNvPr id="3" name="Zástupný symbol pro obsah 2"/>
          <p:cNvSpPr>
            <a:spLocks noGrp="1"/>
          </p:cNvSpPr>
          <p:nvPr>
            <p:ph sz="quarter" idx="1"/>
          </p:nvPr>
        </p:nvSpPr>
        <p:spPr>
          <a:xfrm>
            <a:off x="179512" y="404664"/>
            <a:ext cx="8640960" cy="6336704"/>
          </a:xfrm>
        </p:spPr>
        <p:txBody>
          <a:bodyPr>
            <a:noAutofit/>
          </a:bodyPr>
          <a:lstStyle/>
          <a:p>
            <a:r>
              <a:rPr lang="cs-CZ" sz="1800" i="1" dirty="0" smtClean="0">
                <a:latin typeface="Bookman Old Style" pitchFamily="18" charset="0"/>
              </a:rPr>
              <a:t>Žák 9. třídy úmyslně vypáčil zámek u šatní skříňky své spolužačce za účelem odcizení sportovní obuvi. Jelikož šlo o úmyslné poškození, je naplněna skutková podstata TČ – škola hlásí PČR, stejně tak, jestliže </a:t>
            </a:r>
            <a:r>
              <a:rPr lang="cs-CZ" sz="1800" i="1" dirty="0" smtClean="0">
                <a:latin typeface="Bookman Old Style" pitchFamily="18" charset="0"/>
              </a:rPr>
              <a:t>o to žádá </a:t>
            </a:r>
            <a:r>
              <a:rPr lang="cs-CZ" sz="1800" i="1" dirty="0" smtClean="0">
                <a:latin typeface="Bookman Old Style" pitchFamily="18" charset="0"/>
              </a:rPr>
              <a:t>poškozená </a:t>
            </a:r>
            <a:r>
              <a:rPr lang="cs-CZ" sz="1800" i="1" dirty="0" smtClean="0">
                <a:latin typeface="Bookman Old Style" pitchFamily="18" charset="0"/>
              </a:rPr>
              <a:t>nebo jejich zákonní zástupci. </a:t>
            </a:r>
            <a:r>
              <a:rPr lang="cs-CZ" sz="1800" b="1" i="1" dirty="0" smtClean="0">
                <a:latin typeface="Bookman Old Style" pitchFamily="18" charset="0"/>
              </a:rPr>
              <a:t>Důležité upozornění</a:t>
            </a:r>
            <a:r>
              <a:rPr lang="cs-CZ" sz="1800" i="1" dirty="0" smtClean="0">
                <a:latin typeface="Bookman Old Style" pitchFamily="18" charset="0"/>
              </a:rPr>
              <a:t> </a:t>
            </a:r>
            <a:r>
              <a:rPr lang="cs-CZ" sz="1800" i="1" dirty="0" smtClean="0">
                <a:latin typeface="Bookman Old Style" pitchFamily="18" charset="0"/>
              </a:rPr>
              <a:t>– </a:t>
            </a:r>
            <a:r>
              <a:rPr lang="cs-CZ" sz="1800" i="1" dirty="0" smtClean="0">
                <a:solidFill>
                  <a:srgbClr val="FF0000"/>
                </a:solidFill>
                <a:latin typeface="Bookman Old Style" pitchFamily="18" charset="0"/>
              </a:rPr>
              <a:t>Škola </a:t>
            </a:r>
            <a:r>
              <a:rPr lang="cs-CZ" sz="1800" i="1" dirty="0" smtClean="0">
                <a:solidFill>
                  <a:srgbClr val="FF0000"/>
                </a:solidFill>
                <a:latin typeface="Bookman Old Style" pitchFamily="18" charset="0"/>
              </a:rPr>
              <a:t>není </a:t>
            </a:r>
            <a:r>
              <a:rPr lang="cs-CZ" sz="1800" i="1" dirty="0" smtClean="0">
                <a:solidFill>
                  <a:srgbClr val="FF0000"/>
                </a:solidFill>
                <a:latin typeface="Bookman Old Style" pitchFamily="18" charset="0"/>
              </a:rPr>
              <a:t>orgán činný v trestním řízení, takže nemůže nic vyšetřovat</a:t>
            </a:r>
            <a:r>
              <a:rPr lang="cs-CZ" sz="1800" i="1" dirty="0" smtClean="0">
                <a:latin typeface="Bookman Old Style" pitchFamily="18" charset="0"/>
              </a:rPr>
              <a:t>. Pokusy o „vyšetřování“ ze strany </a:t>
            </a:r>
            <a:r>
              <a:rPr lang="cs-CZ" sz="1800" i="1" dirty="0" smtClean="0">
                <a:latin typeface="Bookman Old Style" pitchFamily="18" charset="0"/>
              </a:rPr>
              <a:t>školy </a:t>
            </a:r>
            <a:r>
              <a:rPr lang="cs-CZ" sz="1800" i="1" dirty="0" smtClean="0">
                <a:latin typeface="Bookman Old Style" pitchFamily="18" charset="0"/>
              </a:rPr>
              <a:t>mohou nenapravitelně ovlivnit další vyšetřování Policie ČR</a:t>
            </a:r>
            <a:r>
              <a:rPr lang="cs-CZ" sz="1800" i="1" dirty="0" smtClean="0">
                <a:latin typeface="Bookman Old Style" pitchFamily="18" charset="0"/>
              </a:rPr>
              <a:t>.</a:t>
            </a:r>
          </a:p>
          <a:p>
            <a:r>
              <a:rPr lang="cs-CZ" sz="1800" b="1" dirty="0" smtClean="0">
                <a:latin typeface="Bookman Old Style" pitchFamily="18" charset="0"/>
              </a:rPr>
              <a:t>Učitelka TV si všimla značných pohmožděnin na těle žáka 5. třídy. Když se s ním dala do řeči, žák „nechtěl“ původ svých zranění vysvětlit. Ředitelka školy oznámila tuto situaci na OSPOD pro podezření z týrání dítěte.</a:t>
            </a:r>
          </a:p>
          <a:p>
            <a:r>
              <a:rPr lang="cs-CZ" sz="1800" i="1" dirty="0" smtClean="0">
                <a:latin typeface="Bookman Old Style" pitchFamily="18" charset="0"/>
              </a:rPr>
              <a:t>Dva bratři, žáci 8. ročníku si pravidelně po skončení výuky zapálí cigaretu v bezprostřední blízkosti školy. V tu dobu tudy prochází děti s družinou, rodiče a mladší spolužáci. Školní metodička prevence podala hlášení na OSPOD.</a:t>
            </a:r>
          </a:p>
          <a:p>
            <a:r>
              <a:rPr lang="cs-CZ" sz="1800" b="1" dirty="0" smtClean="0">
                <a:latin typeface="Bookman Old Style" pitchFamily="18" charset="0"/>
              </a:rPr>
              <a:t>Při pohovoru s žákyní Soňou (8. třída) došla třídní učitelka k závěru, že Sonina matka, se kterou Soňa po rozvodu rodičů žije, je často mimo domov i několik dní, dívka je tak sama doma (stará se o sebe, matka jí vždy nechá nějaké peníze), a to i v noci. V blízkosti domova nebydlí žádný příbuzný, ani nikdo jiný, kdo by se v případě potřeby mohl o Soňu postarat. Matka závažně porušuje svou povinnost starat se o osobu svěřenou do péče. Škola celou situaci nahlásila na OSPOD i PČR.</a:t>
            </a:r>
            <a:endParaRPr lang="cs-CZ" sz="1800" b="1" dirty="0" smtClean="0">
              <a:latin typeface="Bookman Old Style" pitchFamily="18" charset="0"/>
            </a:endParaRPr>
          </a:p>
          <a:p>
            <a:endParaRPr lang="cs-CZ" sz="1850"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7467600" cy="706090"/>
          </a:xfrm>
        </p:spPr>
        <p:txBody>
          <a:bodyPr/>
          <a:lstStyle/>
          <a:p>
            <a:pPr algn="ctr"/>
            <a:r>
              <a:rPr lang="cs-CZ" b="1" dirty="0" smtClean="0">
                <a:solidFill>
                  <a:schemeClr val="tx1"/>
                </a:solidFill>
                <a:latin typeface="Bookman Old Style" pitchFamily="18" charset="0"/>
              </a:rPr>
              <a:t>dohledová povinnost</a:t>
            </a:r>
            <a:endParaRPr lang="cs-CZ" b="1" dirty="0">
              <a:solidFill>
                <a:schemeClr val="tx1"/>
              </a:solidFill>
              <a:latin typeface="Bookman Old Style" pitchFamily="18" charset="0"/>
            </a:endParaRPr>
          </a:p>
        </p:txBody>
      </p:sp>
      <p:sp>
        <p:nvSpPr>
          <p:cNvPr id="3" name="Zástupný symbol pro obsah 2"/>
          <p:cNvSpPr>
            <a:spLocks noGrp="1"/>
          </p:cNvSpPr>
          <p:nvPr>
            <p:ph sz="quarter" idx="1"/>
          </p:nvPr>
        </p:nvSpPr>
        <p:spPr>
          <a:xfrm>
            <a:off x="457200" y="980728"/>
            <a:ext cx="8075240" cy="5688632"/>
          </a:xfrm>
        </p:spPr>
        <p:txBody>
          <a:bodyPr>
            <a:normAutofit lnSpcReduction="10000"/>
          </a:bodyPr>
          <a:lstStyle/>
          <a:p>
            <a:pPr>
              <a:lnSpc>
                <a:spcPct val="90000"/>
              </a:lnSpc>
            </a:pPr>
            <a:r>
              <a:rPr lang="cs-CZ" b="1" dirty="0" smtClean="0">
                <a:solidFill>
                  <a:srgbClr val="FF0000"/>
                </a:solidFill>
                <a:latin typeface="Bookman Old Style" pitchFamily="18" charset="0"/>
              </a:rPr>
              <a:t>Odpovědnost za svůj vlastní život má především každý sám. </a:t>
            </a:r>
            <a:r>
              <a:rPr lang="cs-CZ" dirty="0" smtClean="0">
                <a:latin typeface="Bookman Old Style" pitchFamily="18" charset="0"/>
              </a:rPr>
              <a:t>To je třeba vštěpovat dětem od první třídy a zakotvit tuto jednoznačnou povinnost i do školního řádu.</a:t>
            </a:r>
          </a:p>
          <a:p>
            <a:pPr>
              <a:lnSpc>
                <a:spcPct val="90000"/>
              </a:lnSpc>
            </a:pPr>
            <a:r>
              <a:rPr lang="cs-CZ" dirty="0" smtClean="0">
                <a:latin typeface="Bookman Old Style" pitchFamily="18" charset="0"/>
              </a:rPr>
              <a:t>Způsobilost osob mít práva a povinnosti a to již od narození, zakládá řada zákonných norem (např. zákon č. 89/2012 Sb., Občanský zákoník).  </a:t>
            </a:r>
          </a:p>
          <a:p>
            <a:pPr>
              <a:lnSpc>
                <a:spcPct val="90000"/>
              </a:lnSpc>
            </a:pPr>
            <a:r>
              <a:rPr lang="cs-CZ" b="1" dirty="0" smtClean="0">
                <a:solidFill>
                  <a:srgbClr val="FF0000"/>
                </a:solidFill>
                <a:latin typeface="Bookman Old Style" pitchFamily="18" charset="0"/>
              </a:rPr>
              <a:t>Poučení dětí o tom, že na sebe musí především dávat pozor a chovat se tak, aby si neublížily, předchází dohadům o tom, kdo za to může, když si ublíží</a:t>
            </a:r>
            <a:r>
              <a:rPr lang="cs-CZ" dirty="0" smtClean="0">
                <a:solidFill>
                  <a:srgbClr val="FF0000"/>
                </a:solidFill>
                <a:latin typeface="Bookman Old Style" pitchFamily="18" charset="0"/>
              </a:rPr>
              <a:t>. </a:t>
            </a:r>
          </a:p>
          <a:p>
            <a:pPr>
              <a:lnSpc>
                <a:spcPct val="90000"/>
              </a:lnSpc>
            </a:pPr>
            <a:r>
              <a:rPr lang="cs-CZ" dirty="0" smtClean="0">
                <a:latin typeface="Bookman Old Style" pitchFamily="18" charset="0"/>
              </a:rPr>
              <a:t>Obdobně musí vědět, že nesmí ubližovat nikomu jinému a poškozovat ho nebo zkracovat na jeho právech. Následky obou situací totiž ponesou také především ony.</a:t>
            </a:r>
          </a:p>
          <a:p>
            <a:r>
              <a:rPr lang="cs-CZ" dirty="0" smtClean="0">
                <a:solidFill>
                  <a:srgbClr val="FF0000"/>
                </a:solidFill>
                <a:latin typeface="Bookman Old Style" pitchFamily="18" charset="0"/>
              </a:rPr>
              <a:t>TO VŠE BY SI MĚLY DĚTI PŘINÉST Z RODINY!!!</a:t>
            </a:r>
            <a:endParaRPr lang="cs-CZ"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7467600" cy="634082"/>
          </a:xfrm>
        </p:spPr>
        <p:txBody>
          <a:bodyPr/>
          <a:lstStyle/>
          <a:p>
            <a:pPr algn="ctr"/>
            <a:r>
              <a:rPr lang="cs-CZ" b="1" dirty="0" smtClean="0">
                <a:latin typeface="Bookman Old Style" pitchFamily="18" charset="0"/>
              </a:rPr>
              <a:t>RODINA</a:t>
            </a:r>
            <a:endParaRPr lang="cs-CZ" b="1" dirty="0">
              <a:latin typeface="Bookman Old Style" pitchFamily="18" charset="0"/>
            </a:endParaRPr>
          </a:p>
        </p:txBody>
      </p:sp>
      <p:sp>
        <p:nvSpPr>
          <p:cNvPr id="3" name="Zástupný symbol pro obsah 2"/>
          <p:cNvSpPr>
            <a:spLocks noGrp="1"/>
          </p:cNvSpPr>
          <p:nvPr>
            <p:ph sz="quarter" idx="1"/>
          </p:nvPr>
        </p:nvSpPr>
        <p:spPr>
          <a:xfrm>
            <a:off x="179512" y="1124744"/>
            <a:ext cx="6120680" cy="5616624"/>
          </a:xfrm>
        </p:spPr>
        <p:txBody>
          <a:bodyPr>
            <a:normAutofit fontScale="92500" lnSpcReduction="10000"/>
          </a:bodyPr>
          <a:lstStyle/>
          <a:p>
            <a:r>
              <a:rPr lang="cs-CZ" dirty="0" smtClean="0">
                <a:latin typeface="Bookman Old Style" pitchFamily="18" charset="0"/>
              </a:rPr>
              <a:t> § 858 NOZ rodičovská odpovědnost ... spočívá v péči o dítě, zahrnující zejména </a:t>
            </a:r>
            <a:r>
              <a:rPr lang="cs-CZ" dirty="0" smtClean="0">
                <a:solidFill>
                  <a:srgbClr val="FF0000"/>
                </a:solidFill>
                <a:latin typeface="Bookman Old Style" pitchFamily="18" charset="0"/>
              </a:rPr>
              <a:t>péči o jeho zdraví</a:t>
            </a:r>
            <a:r>
              <a:rPr lang="cs-CZ" dirty="0" smtClean="0">
                <a:latin typeface="Bookman Old Style" pitchFamily="18" charset="0"/>
              </a:rPr>
              <a:t>, jeho tělesný, citový, </a:t>
            </a:r>
            <a:r>
              <a:rPr lang="cs-CZ" dirty="0" smtClean="0">
                <a:solidFill>
                  <a:srgbClr val="FF0000"/>
                </a:solidFill>
                <a:latin typeface="Bookman Old Style" pitchFamily="18" charset="0"/>
              </a:rPr>
              <a:t>rozumový a mravní vývoj</a:t>
            </a:r>
            <a:r>
              <a:rPr lang="cs-CZ" dirty="0" smtClean="0">
                <a:latin typeface="Bookman Old Style" pitchFamily="18" charset="0"/>
              </a:rPr>
              <a:t>, v ochraně dítěte,, </a:t>
            </a:r>
            <a:r>
              <a:rPr lang="cs-CZ" dirty="0" smtClean="0">
                <a:solidFill>
                  <a:srgbClr val="FF0000"/>
                </a:solidFill>
                <a:latin typeface="Bookman Old Style" pitchFamily="18" charset="0"/>
              </a:rPr>
              <a:t>v zajišťování jeho výchovy a vzdělání...</a:t>
            </a:r>
            <a:endParaRPr lang="cs-CZ" dirty="0" smtClean="0">
              <a:latin typeface="Bookman Old Style" pitchFamily="18" charset="0"/>
            </a:endParaRPr>
          </a:p>
          <a:p>
            <a:r>
              <a:rPr lang="cs-CZ" dirty="0" smtClean="0">
                <a:latin typeface="Bookman Old Style" pitchFamily="18" charset="0"/>
              </a:rPr>
              <a:t>Dohled nad dítětem:</a:t>
            </a:r>
          </a:p>
          <a:p>
            <a:r>
              <a:rPr lang="cs-CZ" dirty="0" smtClean="0">
                <a:latin typeface="Bookman Old Style" pitchFamily="18" charset="0"/>
              </a:rPr>
              <a:t>„</a:t>
            </a:r>
            <a:r>
              <a:rPr lang="cs-CZ" i="1" dirty="0" smtClean="0">
                <a:latin typeface="Bookman Old Style" pitchFamily="18" charset="0"/>
              </a:rPr>
              <a:t>Ochrana dítěte se týká jak ochrany jeho osoby v pravém smyslu, tak i ochrany jeho zájmů. Stejně tak lze pod pojem ochrany začlenit i </a:t>
            </a:r>
            <a:r>
              <a:rPr lang="cs-CZ" i="1" dirty="0" smtClean="0">
                <a:solidFill>
                  <a:srgbClr val="FF0000"/>
                </a:solidFill>
                <a:latin typeface="Bookman Old Style" pitchFamily="18" charset="0"/>
              </a:rPr>
              <a:t>povinnost vykonávat nad dítětem dohled</a:t>
            </a:r>
            <a:r>
              <a:rPr lang="cs-CZ" i="1" dirty="0" smtClean="0">
                <a:latin typeface="Bookman Old Style" pitchFamily="18" charset="0"/>
              </a:rPr>
              <a:t> přiměřený jeho věku, temperamentu, schopnostem a rozumové vyspělosti.</a:t>
            </a:r>
            <a:r>
              <a:rPr lang="cs-CZ" dirty="0" smtClean="0">
                <a:latin typeface="Bookman Old Style" pitchFamily="18" charset="0"/>
              </a:rPr>
              <a:t>“ Tento zmiňovaný </a:t>
            </a:r>
            <a:r>
              <a:rPr lang="cs-CZ" b="1" dirty="0" smtClean="0">
                <a:solidFill>
                  <a:srgbClr val="FF0000"/>
                </a:solidFill>
                <a:latin typeface="Bookman Old Style" pitchFamily="18" charset="0"/>
              </a:rPr>
              <a:t>dohled mohou rodiče předat i jiné osobě</a:t>
            </a:r>
            <a:r>
              <a:rPr lang="cs-CZ" dirty="0" smtClean="0">
                <a:latin typeface="Bookman Old Style" pitchFamily="18" charset="0"/>
              </a:rPr>
              <a:t>, například prarodičům, jiným příbuzným, </a:t>
            </a:r>
            <a:r>
              <a:rPr lang="cs-CZ" b="1" dirty="0" smtClean="0">
                <a:solidFill>
                  <a:srgbClr val="FF0000"/>
                </a:solidFill>
                <a:latin typeface="Bookman Old Style" pitchFamily="18" charset="0"/>
              </a:rPr>
              <a:t>škole, </a:t>
            </a:r>
            <a:r>
              <a:rPr lang="cs-CZ" dirty="0" smtClean="0">
                <a:latin typeface="Bookman Old Style" pitchFamily="18" charset="0"/>
              </a:rPr>
              <a:t>apod.</a:t>
            </a:r>
          </a:p>
          <a:p>
            <a:endParaRPr lang="cs-CZ" dirty="0">
              <a:latin typeface="Bookman Old Style" pitchFamily="18" charset="0"/>
            </a:endParaRPr>
          </a:p>
        </p:txBody>
      </p:sp>
      <p:pic>
        <p:nvPicPr>
          <p:cNvPr id="12290" name="Picture 2" descr="Výsledek obrázku pro kreslená rodina"/>
          <p:cNvPicPr>
            <a:picLocks noChangeAspect="1" noChangeArrowheads="1"/>
          </p:cNvPicPr>
          <p:nvPr/>
        </p:nvPicPr>
        <p:blipFill>
          <a:blip r:embed="rId2" cstate="print"/>
          <a:srcRect b="7078"/>
          <a:stretch>
            <a:fillRect/>
          </a:stretch>
        </p:blipFill>
        <p:spPr bwMode="auto">
          <a:xfrm>
            <a:off x="6084168" y="1988840"/>
            <a:ext cx="2588577" cy="28356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7467600" cy="836712"/>
          </a:xfrm>
        </p:spPr>
        <p:txBody>
          <a:bodyPr>
            <a:normAutofit/>
          </a:bodyPr>
          <a:lstStyle/>
          <a:p>
            <a:pPr algn="ctr"/>
            <a:r>
              <a:rPr lang="cs-CZ" b="1" dirty="0" smtClean="0">
                <a:latin typeface="Bookman Old Style" pitchFamily="18" charset="0"/>
              </a:rPr>
              <a:t>škola</a:t>
            </a:r>
            <a:endParaRPr lang="cs-CZ" b="1" dirty="0">
              <a:latin typeface="Bookman Old Style" pitchFamily="18" charset="0"/>
            </a:endParaRPr>
          </a:p>
        </p:txBody>
      </p:sp>
      <p:sp>
        <p:nvSpPr>
          <p:cNvPr id="3" name="Zástupný symbol pro obsah 2"/>
          <p:cNvSpPr>
            <a:spLocks noGrp="1"/>
          </p:cNvSpPr>
          <p:nvPr>
            <p:ph sz="quarter" idx="1"/>
          </p:nvPr>
        </p:nvSpPr>
        <p:spPr>
          <a:xfrm>
            <a:off x="179512" y="764704"/>
            <a:ext cx="8568952" cy="4320480"/>
          </a:xfrm>
        </p:spPr>
        <p:txBody>
          <a:bodyPr>
            <a:normAutofit fontScale="92500" lnSpcReduction="10000"/>
          </a:bodyPr>
          <a:lstStyle/>
          <a:p>
            <a:pPr>
              <a:lnSpc>
                <a:spcPct val="80000"/>
              </a:lnSpc>
            </a:pPr>
            <a:r>
              <a:rPr lang="cs-CZ" dirty="0" smtClean="0">
                <a:latin typeface="Bookman Old Style" pitchFamily="18" charset="0"/>
              </a:rPr>
              <a:t>Školy jsou povinny </a:t>
            </a:r>
            <a:r>
              <a:rPr lang="cs-CZ" b="1" dirty="0" smtClean="0">
                <a:solidFill>
                  <a:srgbClr val="FF0000"/>
                </a:solidFill>
                <a:latin typeface="Bookman Old Style" pitchFamily="18" charset="0"/>
              </a:rPr>
              <a:t>zajistit bezpečnost a ochranu zdraví žáků</a:t>
            </a:r>
            <a:r>
              <a:rPr lang="cs-CZ" dirty="0" smtClean="0">
                <a:latin typeface="Bookman Old Style" pitchFamily="18" charset="0"/>
              </a:rPr>
              <a:t> při vzdělávání a s ním přímo souvisejících činnostech a také při poskytování školských služeb (§ 29 odst. 2 školského zákona). Jedním ze základních prvků zajištění bezpečnosti je </a:t>
            </a:r>
            <a:r>
              <a:rPr lang="cs-CZ" b="1" dirty="0" smtClean="0">
                <a:solidFill>
                  <a:srgbClr val="FF0000"/>
                </a:solidFill>
                <a:latin typeface="Bookman Old Style" pitchFamily="18" charset="0"/>
              </a:rPr>
              <a:t>vykonávání dohledu</a:t>
            </a:r>
            <a:r>
              <a:rPr lang="cs-CZ" b="1" dirty="0" smtClean="0">
                <a:latin typeface="Bookman Old Style" pitchFamily="18" charset="0"/>
              </a:rPr>
              <a:t> </a:t>
            </a:r>
            <a:r>
              <a:rPr lang="cs-CZ" dirty="0" smtClean="0">
                <a:latin typeface="Bookman Old Style" pitchFamily="18" charset="0"/>
              </a:rPr>
              <a:t>nad dětmi a nezletilými žáky (§ 164 odst. 1 písm. d) školského zákona).</a:t>
            </a:r>
          </a:p>
          <a:p>
            <a:pPr>
              <a:lnSpc>
                <a:spcPct val="80000"/>
              </a:lnSpc>
            </a:pPr>
            <a:r>
              <a:rPr lang="cs-CZ" dirty="0" smtClean="0">
                <a:latin typeface="Bookman Old Style" pitchFamily="18" charset="0"/>
              </a:rPr>
              <a:t>Škola je povinna:</a:t>
            </a:r>
          </a:p>
          <a:p>
            <a:pPr lvl="1">
              <a:lnSpc>
                <a:spcPct val="80000"/>
              </a:lnSpc>
            </a:pPr>
            <a:r>
              <a:rPr lang="cs-CZ" dirty="0" smtClean="0">
                <a:latin typeface="Bookman Old Style" pitchFamily="18" charset="0"/>
              </a:rPr>
              <a:t>předcházet možným rizikům</a:t>
            </a:r>
          </a:p>
          <a:p>
            <a:pPr lvl="1">
              <a:lnSpc>
                <a:spcPct val="80000"/>
              </a:lnSpc>
            </a:pPr>
            <a:r>
              <a:rPr lang="cs-CZ" dirty="0" smtClean="0">
                <a:latin typeface="Bookman Old Style" pitchFamily="18" charset="0"/>
              </a:rPr>
              <a:t>tato rizika vyhledává a odstraňuje</a:t>
            </a:r>
          </a:p>
          <a:p>
            <a:pPr lvl="1">
              <a:lnSpc>
                <a:spcPct val="80000"/>
              </a:lnSpc>
            </a:pPr>
            <a:r>
              <a:rPr lang="cs-CZ" dirty="0" smtClean="0">
                <a:latin typeface="Bookman Old Style" pitchFamily="18" charset="0"/>
              </a:rPr>
              <a:t>informace, které dětem předává, přizpůsobí jejich rozumovému vývoji tak, aby bylo zřejmé, že dítě ví, co se po něm žádá.</a:t>
            </a:r>
          </a:p>
          <a:p>
            <a:pPr>
              <a:lnSpc>
                <a:spcPct val="80000"/>
              </a:lnSpc>
            </a:pPr>
            <a:r>
              <a:rPr lang="cs-CZ" dirty="0" smtClean="0">
                <a:latin typeface="Bookman Old Style" pitchFamily="18" charset="0"/>
              </a:rPr>
              <a:t>Škola je povinna zajistit </a:t>
            </a:r>
            <a:r>
              <a:rPr lang="cs-CZ" b="1" dirty="0" smtClean="0">
                <a:solidFill>
                  <a:srgbClr val="FF0000"/>
                </a:solidFill>
                <a:latin typeface="Bookman Old Style" pitchFamily="18" charset="0"/>
              </a:rPr>
              <a:t>poučení žáků a jejich podrobné instruování o možném ohrožení zdraví a bezpečnosti</a:t>
            </a:r>
            <a:r>
              <a:rPr lang="cs-CZ" dirty="0" smtClean="0">
                <a:solidFill>
                  <a:srgbClr val="FF0000"/>
                </a:solidFill>
                <a:latin typeface="Bookman Old Style" pitchFamily="18" charset="0"/>
              </a:rPr>
              <a:t>.</a:t>
            </a:r>
            <a:r>
              <a:rPr lang="cs-CZ" dirty="0" smtClean="0">
                <a:latin typeface="Bookman Old Style" pitchFamily="18" charset="0"/>
              </a:rPr>
              <a:t> Toto poučení se vztahuje na všechny činnosti během výchovy a vyučování. </a:t>
            </a:r>
          </a:p>
          <a:p>
            <a:endParaRPr lang="cs-CZ" dirty="0">
              <a:latin typeface="Bookman Old Style" pitchFamily="18" charset="0"/>
            </a:endParaRPr>
          </a:p>
        </p:txBody>
      </p:sp>
      <p:pic>
        <p:nvPicPr>
          <p:cNvPr id="21506" name="Picture 2" descr="Výsledek obrázku pro kreslená škola"/>
          <p:cNvPicPr>
            <a:picLocks noChangeAspect="1" noChangeArrowheads="1"/>
          </p:cNvPicPr>
          <p:nvPr/>
        </p:nvPicPr>
        <p:blipFill>
          <a:blip r:embed="rId2" cstate="print"/>
          <a:srcRect/>
          <a:stretch>
            <a:fillRect/>
          </a:stretch>
        </p:blipFill>
        <p:spPr bwMode="auto">
          <a:xfrm>
            <a:off x="2411760" y="4869160"/>
            <a:ext cx="4032448" cy="18480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5338936" cy="778098"/>
          </a:xfrm>
        </p:spPr>
        <p:txBody>
          <a:bodyPr/>
          <a:lstStyle/>
          <a:p>
            <a:pPr algn="ctr"/>
            <a:r>
              <a:rPr lang="cs-CZ" b="1" dirty="0" smtClean="0">
                <a:latin typeface="Bookman Old Style" pitchFamily="18" charset="0"/>
              </a:rPr>
              <a:t>kdy vykonáváte dohled</a:t>
            </a:r>
            <a:endParaRPr lang="cs-CZ" b="1" dirty="0">
              <a:latin typeface="Bookman Old Style" pitchFamily="18" charset="0"/>
            </a:endParaRPr>
          </a:p>
        </p:txBody>
      </p:sp>
      <p:sp>
        <p:nvSpPr>
          <p:cNvPr id="3" name="Zástupný symbol pro obsah 2"/>
          <p:cNvSpPr>
            <a:spLocks noGrp="1"/>
          </p:cNvSpPr>
          <p:nvPr>
            <p:ph sz="quarter" idx="1"/>
          </p:nvPr>
        </p:nvSpPr>
        <p:spPr>
          <a:xfrm>
            <a:off x="457200" y="1124744"/>
            <a:ext cx="7467600" cy="5349208"/>
          </a:xfrm>
        </p:spPr>
        <p:txBody>
          <a:bodyPr>
            <a:normAutofit fontScale="92500" lnSpcReduction="20000"/>
          </a:bodyPr>
          <a:lstStyle/>
          <a:p>
            <a:r>
              <a:rPr lang="cs-CZ" dirty="0" smtClean="0">
                <a:latin typeface="Bookman Old Style" pitchFamily="18" charset="0"/>
              </a:rPr>
              <a:t>během vyučování</a:t>
            </a:r>
          </a:p>
          <a:p>
            <a:r>
              <a:rPr lang="cs-CZ" dirty="0" smtClean="0">
                <a:latin typeface="Bookman Old Style" pitchFamily="18" charset="0"/>
              </a:rPr>
              <a:t>během suplování</a:t>
            </a:r>
          </a:p>
          <a:p>
            <a:pPr>
              <a:buNone/>
            </a:pPr>
            <a:endParaRPr lang="cs-CZ" dirty="0" smtClean="0">
              <a:latin typeface="Bookman Old Style" pitchFamily="18" charset="0"/>
            </a:endParaRPr>
          </a:p>
          <a:p>
            <a:pPr>
              <a:buNone/>
            </a:pPr>
            <a:endParaRPr lang="cs-CZ" dirty="0" smtClean="0">
              <a:latin typeface="Bookman Old Style" pitchFamily="18" charset="0"/>
            </a:endParaRPr>
          </a:p>
          <a:p>
            <a:r>
              <a:rPr lang="cs-CZ" dirty="0" smtClean="0">
                <a:latin typeface="Bookman Old Style" pitchFamily="18" charset="0"/>
              </a:rPr>
              <a:t>během pobytu ve třídě, i když nevyučujete – probíhá zde nějaká akce (přednáška) externího realizátora</a:t>
            </a:r>
          </a:p>
          <a:p>
            <a:r>
              <a:rPr lang="cs-CZ" dirty="0" smtClean="0">
                <a:latin typeface="Bookman Old Style" pitchFamily="18" charset="0"/>
              </a:rPr>
              <a:t>během dozoru, o přestávkách, při přesunu z budovy do budovy</a:t>
            </a:r>
          </a:p>
          <a:p>
            <a:r>
              <a:rPr lang="cs-CZ" dirty="0" smtClean="0">
                <a:latin typeface="Bookman Old Style" pitchFamily="18" charset="0"/>
              </a:rPr>
              <a:t>před vyučováním – 20 minut</a:t>
            </a:r>
          </a:p>
          <a:p>
            <a:r>
              <a:rPr lang="cs-CZ" dirty="0" smtClean="0">
                <a:latin typeface="Bookman Old Style" pitchFamily="18" charset="0"/>
              </a:rPr>
              <a:t>před srazem na akci (15 minut), během akce (exkurze, soutěže, kurzu) až do jejího skončení (POZOR - </a:t>
            </a:r>
            <a:r>
              <a:rPr lang="cs-CZ" dirty="0" smtClean="0">
                <a:solidFill>
                  <a:srgbClr val="FF0000"/>
                </a:solidFill>
                <a:latin typeface="Bookman Old Style" pitchFamily="18" charset="0"/>
              </a:rPr>
              <a:t>V průběhu soutěže zajišťuje bezpečnost a ochranu zdraví žáků organizátor soutěže</a:t>
            </a:r>
            <a:r>
              <a:rPr lang="cs-CZ" dirty="0" smtClean="0">
                <a:latin typeface="Bookman Old Style" pitchFamily="18" charset="0"/>
              </a:rPr>
              <a:t>.)</a:t>
            </a:r>
          </a:p>
          <a:p>
            <a:r>
              <a:rPr lang="cs-CZ" dirty="0" smtClean="0">
                <a:latin typeface="Bookman Old Style" pitchFamily="18" charset="0"/>
              </a:rPr>
              <a:t>ve školní jídelně, pokud je součástí školy – nesmí být samostatná organizační jednotka</a:t>
            </a:r>
            <a:endParaRPr lang="cs-CZ" dirty="0">
              <a:latin typeface="Bookman Old Style" pitchFamily="18" charset="0"/>
            </a:endParaRPr>
          </a:p>
        </p:txBody>
      </p:sp>
      <p:pic>
        <p:nvPicPr>
          <p:cNvPr id="45058" name="Picture 2" descr="Výsledek obrázku pro přestávka ve škole"/>
          <p:cNvPicPr>
            <a:picLocks noChangeAspect="1" noChangeArrowheads="1"/>
          </p:cNvPicPr>
          <p:nvPr/>
        </p:nvPicPr>
        <p:blipFill>
          <a:blip r:embed="rId2" cstate="print"/>
          <a:srcRect/>
          <a:stretch>
            <a:fillRect/>
          </a:stretch>
        </p:blipFill>
        <p:spPr bwMode="auto">
          <a:xfrm>
            <a:off x="5364088" y="404664"/>
            <a:ext cx="3188940" cy="224023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pPr algn="ctr"/>
            <a:r>
              <a:rPr lang="cs-CZ" b="1" dirty="0" smtClean="0">
                <a:latin typeface="Bookman Old Style" pitchFamily="18" charset="0"/>
              </a:rPr>
              <a:t>kdy děti (žáky) poučit?</a:t>
            </a:r>
            <a:endParaRPr lang="cs-CZ" b="1" dirty="0">
              <a:latin typeface="Bookman Old Style" pitchFamily="18" charset="0"/>
            </a:endParaRPr>
          </a:p>
        </p:txBody>
      </p:sp>
      <p:sp>
        <p:nvSpPr>
          <p:cNvPr id="3" name="Zástupný symbol pro obsah 2"/>
          <p:cNvSpPr>
            <a:spLocks noGrp="1"/>
          </p:cNvSpPr>
          <p:nvPr>
            <p:ph sz="quarter" idx="1"/>
          </p:nvPr>
        </p:nvSpPr>
        <p:spPr>
          <a:xfrm>
            <a:off x="251520" y="1052736"/>
            <a:ext cx="5616624" cy="5544616"/>
          </a:xfrm>
        </p:spPr>
        <p:txBody>
          <a:bodyPr>
            <a:normAutofit fontScale="85000" lnSpcReduction="20000"/>
          </a:bodyPr>
          <a:lstStyle/>
          <a:p>
            <a:pPr>
              <a:lnSpc>
                <a:spcPct val="90000"/>
              </a:lnSpc>
            </a:pPr>
            <a:r>
              <a:rPr lang="cs-CZ" dirty="0" smtClean="0">
                <a:latin typeface="Bookman Old Style" pitchFamily="18" charset="0"/>
              </a:rPr>
              <a:t>na začátku školního roku</a:t>
            </a:r>
          </a:p>
          <a:p>
            <a:pPr>
              <a:lnSpc>
                <a:spcPct val="90000"/>
              </a:lnSpc>
            </a:pPr>
            <a:r>
              <a:rPr lang="cs-CZ" dirty="0" smtClean="0">
                <a:latin typeface="Bookman Old Style" pitchFamily="18" charset="0"/>
              </a:rPr>
              <a:t>před prázdninami (byť i jednodenními)</a:t>
            </a:r>
          </a:p>
          <a:p>
            <a:pPr>
              <a:lnSpc>
                <a:spcPct val="90000"/>
              </a:lnSpc>
            </a:pPr>
            <a:r>
              <a:rPr lang="cs-CZ" dirty="0" smtClean="0">
                <a:latin typeface="Bookman Old Style" pitchFamily="18" charset="0"/>
              </a:rPr>
              <a:t>před lyžařským výcvikem nebo sportovním kurzem</a:t>
            </a:r>
          </a:p>
          <a:p>
            <a:pPr>
              <a:lnSpc>
                <a:spcPct val="90000"/>
              </a:lnSpc>
            </a:pPr>
            <a:r>
              <a:rPr lang="cs-CZ" dirty="0" smtClean="0">
                <a:latin typeface="Bookman Old Style" pitchFamily="18" charset="0"/>
              </a:rPr>
              <a:t>před exkurzí nebo návštěvou divadla, kina...</a:t>
            </a:r>
          </a:p>
          <a:p>
            <a:pPr>
              <a:lnSpc>
                <a:spcPct val="90000"/>
              </a:lnSpc>
            </a:pPr>
            <a:r>
              <a:rPr lang="cs-CZ" dirty="0" smtClean="0">
                <a:latin typeface="Bookman Old Style" pitchFamily="18" charset="0"/>
              </a:rPr>
              <a:t>před cestou hromadným dopravním prostředkem</a:t>
            </a:r>
          </a:p>
          <a:p>
            <a:pPr>
              <a:lnSpc>
                <a:spcPct val="90000"/>
              </a:lnSpc>
            </a:pPr>
            <a:r>
              <a:rPr lang="cs-CZ" dirty="0" smtClean="0">
                <a:latin typeface="Bookman Old Style" pitchFamily="18" charset="0"/>
              </a:rPr>
              <a:t>před vstupem do jakékoli odborné učebny</a:t>
            </a:r>
          </a:p>
          <a:p>
            <a:pPr>
              <a:lnSpc>
                <a:spcPct val="90000"/>
              </a:lnSpc>
            </a:pPr>
            <a:endParaRPr lang="cs-CZ" dirty="0" smtClean="0">
              <a:latin typeface="Bookman Old Style" pitchFamily="18" charset="0"/>
            </a:endParaRPr>
          </a:p>
          <a:p>
            <a:pPr>
              <a:lnSpc>
                <a:spcPct val="90000"/>
              </a:lnSpc>
            </a:pPr>
            <a:r>
              <a:rPr lang="cs-CZ" dirty="0" smtClean="0">
                <a:latin typeface="Bookman Old Style" pitchFamily="18" charset="0"/>
              </a:rPr>
              <a:t>Při případném sporu o to, jestli byl nebo nebyl žák dostatečně poučen o možných rizicích svého jednání, budete snáze dokazovat, že poučen byl. </a:t>
            </a:r>
          </a:p>
          <a:p>
            <a:pPr>
              <a:lnSpc>
                <a:spcPct val="90000"/>
              </a:lnSpc>
            </a:pPr>
            <a:r>
              <a:rPr lang="cs-CZ" b="1" dirty="0" smtClean="0">
                <a:latin typeface="Bookman Old Style" pitchFamily="18" charset="0"/>
              </a:rPr>
              <a:t>Poučení musí probíhat </a:t>
            </a:r>
            <a:r>
              <a:rPr lang="cs-CZ" b="1" dirty="0" smtClean="0">
                <a:solidFill>
                  <a:srgbClr val="FF0000"/>
                </a:solidFill>
                <a:latin typeface="Bookman Old Style" pitchFamily="18" charset="0"/>
              </a:rPr>
              <a:t>prokazatelným způsobem </a:t>
            </a:r>
            <a:r>
              <a:rPr lang="cs-CZ" b="1" dirty="0" smtClean="0">
                <a:solidFill>
                  <a:srgbClr val="FF0000"/>
                </a:solidFill>
                <a:latin typeface="Bookman Old Style" pitchFamily="18" charset="0"/>
              </a:rPr>
              <a:t>srozumitelným a vhodným pro daný věk a rozumovou vyspělost.</a:t>
            </a:r>
            <a:r>
              <a:rPr lang="cs-CZ" dirty="0" smtClean="0">
                <a:solidFill>
                  <a:srgbClr val="FF0000"/>
                </a:solidFill>
                <a:latin typeface="Bookman Old Style" pitchFamily="18" charset="0"/>
              </a:rPr>
              <a:t> </a:t>
            </a:r>
            <a:endParaRPr lang="cs-CZ" dirty="0" smtClean="0">
              <a:solidFill>
                <a:srgbClr val="FF0000"/>
              </a:solidFill>
              <a:latin typeface="Bookman Old Style" pitchFamily="18" charset="0"/>
            </a:endParaRPr>
          </a:p>
          <a:p>
            <a:pPr>
              <a:lnSpc>
                <a:spcPct val="90000"/>
              </a:lnSpc>
            </a:pPr>
            <a:r>
              <a:rPr lang="cs-CZ" b="1" dirty="0" smtClean="0">
                <a:solidFill>
                  <a:srgbClr val="FF0000"/>
                </a:solidFill>
                <a:latin typeface="Bookman Old Style" pitchFamily="18" charset="0"/>
              </a:rPr>
              <a:t>TAKŽE VŽDY PÍSEMNĚ A PŘED KAŽDOU AKCÍ!!!</a:t>
            </a:r>
            <a:endParaRPr lang="cs-CZ" b="1" dirty="0" smtClean="0">
              <a:solidFill>
                <a:srgbClr val="FF0000"/>
              </a:solidFill>
              <a:latin typeface="Bookman Old Style" pitchFamily="18" charset="0"/>
            </a:endParaRPr>
          </a:p>
          <a:p>
            <a:endParaRPr lang="cs-CZ" dirty="0">
              <a:latin typeface="Bookman Old Style" pitchFamily="18" charset="0"/>
            </a:endParaRPr>
          </a:p>
        </p:txBody>
      </p:sp>
      <p:pic>
        <p:nvPicPr>
          <p:cNvPr id="20482" name="Picture 2" descr="Výsledek obrázku pro poučení"/>
          <p:cNvPicPr>
            <a:picLocks noChangeAspect="1" noChangeArrowheads="1"/>
          </p:cNvPicPr>
          <p:nvPr/>
        </p:nvPicPr>
        <p:blipFill>
          <a:blip r:embed="rId2" cstate="print"/>
          <a:srcRect/>
          <a:stretch>
            <a:fillRect/>
          </a:stretch>
        </p:blipFill>
        <p:spPr bwMode="auto">
          <a:xfrm>
            <a:off x="5724128" y="1988840"/>
            <a:ext cx="3236281" cy="24256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706090"/>
          </a:xfrm>
        </p:spPr>
        <p:txBody>
          <a:bodyPr>
            <a:normAutofit/>
          </a:bodyPr>
          <a:lstStyle/>
          <a:p>
            <a:pPr algn="ctr"/>
            <a:r>
              <a:rPr lang="cs-CZ" sz="2800" b="1" dirty="0" smtClean="0">
                <a:latin typeface="Bookman Old Style" pitchFamily="18" charset="0"/>
              </a:rPr>
              <a:t>samostatný (předčasný) odchod ze školy</a:t>
            </a:r>
            <a:endParaRPr lang="cs-CZ" sz="2800" b="1" dirty="0">
              <a:latin typeface="Bookman Old Style" pitchFamily="18" charset="0"/>
            </a:endParaRPr>
          </a:p>
        </p:txBody>
      </p:sp>
      <p:sp>
        <p:nvSpPr>
          <p:cNvPr id="3" name="Zástupný symbol pro obsah 2"/>
          <p:cNvSpPr>
            <a:spLocks noGrp="1"/>
          </p:cNvSpPr>
          <p:nvPr>
            <p:ph sz="quarter" idx="1"/>
          </p:nvPr>
        </p:nvSpPr>
        <p:spPr>
          <a:xfrm>
            <a:off x="251520" y="1052736"/>
            <a:ext cx="8496944" cy="5805264"/>
          </a:xfrm>
        </p:spPr>
        <p:txBody>
          <a:bodyPr>
            <a:normAutofit fontScale="85000" lnSpcReduction="20000"/>
          </a:bodyPr>
          <a:lstStyle/>
          <a:p>
            <a:pPr>
              <a:lnSpc>
                <a:spcPct val="90000"/>
              </a:lnSpc>
            </a:pPr>
            <a:r>
              <a:rPr lang="cs-CZ" b="1" dirty="0" smtClean="0">
                <a:latin typeface="Bookman Old Style" pitchFamily="18" charset="0"/>
              </a:rPr>
              <a:t>Situace by měla být upravena ve školním řádu.</a:t>
            </a:r>
            <a:endParaRPr lang="cs-CZ" dirty="0" smtClean="0">
              <a:latin typeface="Bookman Old Style" pitchFamily="18" charset="0"/>
            </a:endParaRPr>
          </a:p>
          <a:p>
            <a:pPr>
              <a:lnSpc>
                <a:spcPct val="90000"/>
              </a:lnSpc>
            </a:pPr>
            <a:r>
              <a:rPr lang="cs-CZ" dirty="0" smtClean="0">
                <a:latin typeface="Bookman Old Style" pitchFamily="18" charset="0"/>
              </a:rPr>
              <a:t>Zákonný zástupce dítěte mladšího 18 let vám hodnověrným způsobem </a:t>
            </a:r>
            <a:r>
              <a:rPr lang="cs-CZ" dirty="0" smtClean="0">
                <a:latin typeface="Bookman Old Style" pitchFamily="18" charset="0"/>
              </a:rPr>
              <a:t>sdělil, </a:t>
            </a:r>
            <a:r>
              <a:rPr lang="cs-CZ" dirty="0" smtClean="0">
                <a:latin typeface="Bookman Old Style" pitchFamily="18" charset="0"/>
              </a:rPr>
              <a:t>proč se dítě nezúčastní celé výuky</a:t>
            </a:r>
          </a:p>
          <a:p>
            <a:pPr>
              <a:lnSpc>
                <a:spcPct val="90000"/>
              </a:lnSpc>
            </a:pPr>
            <a:r>
              <a:rPr lang="cs-CZ" dirty="0" smtClean="0">
                <a:latin typeface="Bookman Old Style" pitchFamily="18" charset="0"/>
              </a:rPr>
              <a:t>Současně vám sdělí, jakým způsobem se dítě ze školy přesune a kam</a:t>
            </a:r>
          </a:p>
          <a:p>
            <a:pPr>
              <a:lnSpc>
                <a:spcPct val="90000"/>
              </a:lnSpc>
            </a:pPr>
            <a:r>
              <a:rPr lang="cs-CZ" dirty="0" smtClean="0">
                <a:latin typeface="Bookman Old Style" pitchFamily="18" charset="0"/>
              </a:rPr>
              <a:t>Toto sdělení máte </a:t>
            </a:r>
            <a:r>
              <a:rPr lang="cs-CZ" b="1" dirty="0" smtClean="0">
                <a:latin typeface="Bookman Old Style" pitchFamily="18" charset="0"/>
              </a:rPr>
              <a:t>dostatečně zadokumentované</a:t>
            </a:r>
            <a:r>
              <a:rPr lang="cs-CZ" dirty="0" smtClean="0">
                <a:latin typeface="Bookman Old Style" pitchFamily="18" charset="0"/>
              </a:rPr>
              <a:t> pro případ, kdyby došlo k dokazování zanedbání (resp. nezanedbání)  povinného dohledu</a:t>
            </a:r>
          </a:p>
          <a:p>
            <a:pPr>
              <a:lnSpc>
                <a:spcPct val="90000"/>
              </a:lnSpc>
            </a:pPr>
            <a:r>
              <a:rPr lang="cs-CZ" dirty="0" smtClean="0">
                <a:latin typeface="Bookman Old Style" pitchFamily="18" charset="0"/>
              </a:rPr>
              <a:t>Jde o takové dítě, u kterého jeho </a:t>
            </a:r>
            <a:r>
              <a:rPr lang="cs-CZ" b="1" dirty="0" smtClean="0">
                <a:solidFill>
                  <a:srgbClr val="FF0000"/>
                </a:solidFill>
                <a:latin typeface="Bookman Old Style" pitchFamily="18" charset="0"/>
              </a:rPr>
              <a:t>mravní a rozumová vyspělost je zárukou toho, že se na určené místo dostaví</a:t>
            </a:r>
            <a:r>
              <a:rPr lang="cs-CZ" dirty="0" smtClean="0">
                <a:solidFill>
                  <a:srgbClr val="FF0000"/>
                </a:solidFill>
                <a:latin typeface="Bookman Old Style" pitchFamily="18" charset="0"/>
              </a:rPr>
              <a:t> </a:t>
            </a:r>
            <a:r>
              <a:rPr lang="cs-CZ" dirty="0" smtClean="0">
                <a:latin typeface="Bookman Old Style" pitchFamily="18" charset="0"/>
              </a:rPr>
              <a:t>určeným způsobem</a:t>
            </a:r>
          </a:p>
          <a:p>
            <a:pPr>
              <a:lnSpc>
                <a:spcPct val="90000"/>
              </a:lnSpc>
            </a:pPr>
            <a:r>
              <a:rPr lang="cs-CZ" dirty="0" smtClean="0">
                <a:latin typeface="Bookman Old Style" pitchFamily="18" charset="0"/>
              </a:rPr>
              <a:t>V případě sporu  školy a zákonného zástupce o to, jestli je nebo není konkrétní dítě dostatečně vyspělé, trvejte na tom, že </a:t>
            </a:r>
            <a:r>
              <a:rPr lang="cs-CZ" dirty="0" smtClean="0">
                <a:latin typeface="Bookman Old Style" pitchFamily="18" charset="0"/>
              </a:rPr>
              <a:t>není</a:t>
            </a:r>
          </a:p>
          <a:p>
            <a:pPr>
              <a:lnSpc>
                <a:spcPct val="90000"/>
              </a:lnSpc>
            </a:pPr>
            <a:r>
              <a:rPr lang="cs-CZ" dirty="0" smtClean="0">
                <a:latin typeface="Bookman Old Style" pitchFamily="18" charset="0"/>
              </a:rPr>
              <a:t>PRAXE: Na začátku roku (na 1. tř. schůzkách) vám zákonný zástupce stvrdí svým podpisem, že dítě může na jeho následující písemnou žádost opustit školu před koncem vyučování. Zároveň vám prvním podpisem sděluje svůj souhlas k tomu, že od okamžiku opuštění školy přebírá za dítě zodpovědnost a pedagogický dohled je tímto okamžikem ukončen. Toto se týká žáků 2. stupně, popř. 5. ročníku, u mladších žáků není vhodné zavádět – nicméně na žádost zákonného zástupce musíte ze školy samostatně pustit i dítě mladší!!!</a:t>
            </a:r>
            <a:endParaRPr lang="cs-CZ" dirty="0" smtClean="0">
              <a:latin typeface="Bookman Old Style" pitchFamily="18" charset="0"/>
            </a:endParaRPr>
          </a:p>
          <a:p>
            <a:pPr>
              <a:buNone/>
            </a:pP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pPr algn="ctr"/>
            <a:r>
              <a:rPr lang="cs-CZ" b="1" dirty="0" smtClean="0">
                <a:latin typeface="Bookman Old Style" pitchFamily="18" charset="0"/>
              </a:rPr>
              <a:t>kazuistiky</a:t>
            </a:r>
            <a:endParaRPr lang="cs-CZ" b="1" dirty="0">
              <a:latin typeface="Bookman Old Style" pitchFamily="18" charset="0"/>
            </a:endParaRPr>
          </a:p>
        </p:txBody>
      </p:sp>
      <p:sp>
        <p:nvSpPr>
          <p:cNvPr id="3" name="Zástupný symbol pro obsah 2"/>
          <p:cNvSpPr>
            <a:spLocks noGrp="1"/>
          </p:cNvSpPr>
          <p:nvPr>
            <p:ph sz="quarter" idx="1"/>
          </p:nvPr>
        </p:nvSpPr>
        <p:spPr>
          <a:xfrm>
            <a:off x="457200" y="980728"/>
            <a:ext cx="8219256" cy="5493224"/>
          </a:xfrm>
        </p:spPr>
        <p:txBody>
          <a:bodyPr>
            <a:normAutofit fontScale="85000" lnSpcReduction="10000"/>
          </a:bodyPr>
          <a:lstStyle/>
          <a:p>
            <a:r>
              <a:rPr lang="cs-CZ" i="1" dirty="0" smtClean="0">
                <a:latin typeface="Bookman Old Style" pitchFamily="18" charset="0"/>
              </a:rPr>
              <a:t>Třída </a:t>
            </a:r>
            <a:r>
              <a:rPr lang="cs-CZ" i="1" dirty="0" smtClean="0">
                <a:latin typeface="Bookman Old Style" pitchFamily="18" charset="0"/>
              </a:rPr>
              <a:t>8. A jde </a:t>
            </a:r>
            <a:r>
              <a:rPr lang="cs-CZ" i="1" dirty="0" smtClean="0">
                <a:latin typeface="Bookman Old Style" pitchFamily="18" charset="0"/>
              </a:rPr>
              <a:t>na exkurzi a místem ukončení akce je určena škola. Exkurze se konala v jiném městě a jeden z žáků v tomto městě shodou okolností bydlí. </a:t>
            </a:r>
            <a:r>
              <a:rPr lang="cs-CZ" b="1" i="1" dirty="0" smtClean="0">
                <a:latin typeface="Bookman Old Style" pitchFamily="18" charset="0"/>
              </a:rPr>
              <a:t>Rodiče požádají školu, aby se jejich dítě nemuselo vracet s celou třídou zpět ke škole a potom tutéž cestu znovu absolvovat domů. </a:t>
            </a:r>
            <a:r>
              <a:rPr lang="cs-CZ" i="1" dirty="0" smtClean="0">
                <a:latin typeface="Bookman Old Style" pitchFamily="18" charset="0"/>
              </a:rPr>
              <a:t>V dopise (telefonu, při osobním jednání) uvedou, že by si přáli, aby jejich syn mohl ukončit vyučování v okamžiku skončení </a:t>
            </a:r>
            <a:r>
              <a:rPr lang="cs-CZ" i="1" dirty="0" smtClean="0">
                <a:latin typeface="Bookman Old Style" pitchFamily="18" charset="0"/>
              </a:rPr>
              <a:t>exkurze. Použijte text </a:t>
            </a:r>
            <a:r>
              <a:rPr lang="cs-CZ" i="1" dirty="0" smtClean="0">
                <a:latin typeface="Bookman Old Style" pitchFamily="18" charset="0"/>
              </a:rPr>
              <a:t>s přesným </a:t>
            </a:r>
            <a:r>
              <a:rPr lang="cs-CZ" i="1" dirty="0" smtClean="0">
                <a:latin typeface="Bookman Old Style" pitchFamily="18" charset="0"/>
              </a:rPr>
              <a:t>sdělením, </a:t>
            </a:r>
            <a:r>
              <a:rPr lang="cs-CZ" i="1" dirty="0" smtClean="0">
                <a:latin typeface="Bookman Old Style" pitchFamily="18" charset="0"/>
              </a:rPr>
              <a:t>jak se dítě domů dopraví, anebo tomuto dítěti zapište do žákovské knížky rovnou, že akce končí na požádání zákonného zástupce před galerií ve 13.00. </a:t>
            </a:r>
            <a:endParaRPr lang="cs-CZ" i="1" dirty="0" smtClean="0">
              <a:latin typeface="Bookman Old Style" pitchFamily="18" charset="0"/>
            </a:endParaRPr>
          </a:p>
          <a:p>
            <a:r>
              <a:rPr lang="cs-CZ" b="1" dirty="0" smtClean="0">
                <a:latin typeface="Bookman Old Style" pitchFamily="18" charset="0"/>
              </a:rPr>
              <a:t>Šestá třída jde s učitelem na výstavu. Učitel dva dny předem oznámil tuto akci rodičům dětí zápisem do žákovských knížek a dětem zápisem na tabuli a ústním sdělením. Jako místo zahájení akce uvedl prostor před pokladnami muzea a čas zahájení 8.00. Čas ukončení akce uvedl jako 12.00 a místo ukončení opět prostor před pokladnami. V uvedený den je na určeném místě nejpozději v 7:45 a od této chvíle zajišťuje bezpečnost dětí až do určených 12:00.</a:t>
            </a:r>
          </a:p>
          <a:p>
            <a:endParaRPr lang="cs-CZ" dirty="0" smtClean="0">
              <a:latin typeface="Bookman Old Style" pitchFamily="18" charset="0"/>
            </a:endParaRPr>
          </a:p>
          <a:p>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7467600" cy="576064"/>
          </a:xfrm>
        </p:spPr>
        <p:txBody>
          <a:bodyPr/>
          <a:lstStyle/>
          <a:p>
            <a:pPr algn="ctr"/>
            <a:r>
              <a:rPr lang="cs-CZ" b="1" dirty="0" smtClean="0">
                <a:latin typeface="Bookman Old Style" pitchFamily="18" charset="0"/>
              </a:rPr>
              <a:t>pamatujte</a:t>
            </a:r>
            <a:endParaRPr lang="cs-CZ" b="1" dirty="0">
              <a:latin typeface="Bookman Old Style" pitchFamily="18" charset="0"/>
            </a:endParaRPr>
          </a:p>
        </p:txBody>
      </p:sp>
      <p:sp>
        <p:nvSpPr>
          <p:cNvPr id="3" name="Zástupný symbol pro obsah 2"/>
          <p:cNvSpPr>
            <a:spLocks noGrp="1"/>
          </p:cNvSpPr>
          <p:nvPr>
            <p:ph sz="quarter" idx="1"/>
          </p:nvPr>
        </p:nvSpPr>
        <p:spPr>
          <a:xfrm>
            <a:off x="457200" y="764704"/>
            <a:ext cx="8291264" cy="5709248"/>
          </a:xfrm>
        </p:spPr>
        <p:txBody>
          <a:bodyPr>
            <a:normAutofit/>
          </a:bodyPr>
          <a:lstStyle/>
          <a:p>
            <a:pPr marL="571500" indent="-571500"/>
            <a:r>
              <a:rPr lang="cs-CZ" sz="2000" dirty="0" smtClean="0">
                <a:latin typeface="Bookman Old Style" pitchFamily="18" charset="0"/>
              </a:rPr>
              <a:t>Akce </a:t>
            </a:r>
            <a:r>
              <a:rPr lang="cs-CZ" sz="2000" b="1" dirty="0" smtClean="0">
                <a:solidFill>
                  <a:srgbClr val="FF0000"/>
                </a:solidFill>
                <a:latin typeface="Bookman Old Style" pitchFamily="18" charset="0"/>
              </a:rPr>
              <a:t>může začínat srazem u školy i srazem na jiném předem určeném </a:t>
            </a:r>
            <a:r>
              <a:rPr lang="cs-CZ" sz="2000" b="1" dirty="0" smtClean="0">
                <a:solidFill>
                  <a:srgbClr val="FF0000"/>
                </a:solidFill>
                <a:latin typeface="Bookman Old Style" pitchFamily="18" charset="0"/>
              </a:rPr>
              <a:t>místě.</a:t>
            </a:r>
            <a:endParaRPr lang="cs-CZ" sz="2000" dirty="0" smtClean="0">
              <a:solidFill>
                <a:srgbClr val="FF0000"/>
              </a:solidFill>
              <a:latin typeface="Bookman Old Style" pitchFamily="18" charset="0"/>
            </a:endParaRPr>
          </a:p>
          <a:p>
            <a:pPr marL="571500" indent="-571500"/>
            <a:r>
              <a:rPr lang="cs-CZ" sz="2000" dirty="0" smtClean="0">
                <a:latin typeface="Bookman Old Style" pitchFamily="18" charset="0"/>
              </a:rPr>
              <a:t>Bezpečnost zajišťujete již </a:t>
            </a:r>
            <a:r>
              <a:rPr lang="cs-CZ" sz="2000" dirty="0" smtClean="0">
                <a:solidFill>
                  <a:srgbClr val="FF0000"/>
                </a:solidFill>
                <a:latin typeface="Bookman Old Style" pitchFamily="18" charset="0"/>
              </a:rPr>
              <a:t>15 minut před časem zahájení </a:t>
            </a:r>
            <a:r>
              <a:rPr lang="cs-CZ" sz="2000" dirty="0" smtClean="0">
                <a:latin typeface="Bookman Old Style" pitchFamily="18" charset="0"/>
              </a:rPr>
              <a:t>akce.</a:t>
            </a:r>
            <a:endParaRPr lang="cs-CZ" sz="2000" dirty="0" smtClean="0">
              <a:latin typeface="Bookman Old Style" pitchFamily="18" charset="0"/>
            </a:endParaRPr>
          </a:p>
          <a:p>
            <a:pPr marL="571500" indent="-571500"/>
            <a:r>
              <a:rPr lang="cs-CZ" sz="2000" dirty="0" smtClean="0">
                <a:latin typeface="Bookman Old Style" pitchFamily="18" charset="0"/>
              </a:rPr>
              <a:t>Akce </a:t>
            </a:r>
            <a:r>
              <a:rPr lang="cs-CZ" sz="2000" b="1" dirty="0" smtClean="0">
                <a:solidFill>
                  <a:srgbClr val="FF0000"/>
                </a:solidFill>
                <a:latin typeface="Bookman Old Style" pitchFamily="18" charset="0"/>
              </a:rPr>
              <a:t>může končit příchodem ke škole, ale i přímo v místě jejího </a:t>
            </a:r>
            <a:r>
              <a:rPr lang="cs-CZ" sz="2000" b="1" dirty="0" smtClean="0">
                <a:solidFill>
                  <a:srgbClr val="FF0000"/>
                </a:solidFill>
                <a:latin typeface="Bookman Old Style" pitchFamily="18" charset="0"/>
              </a:rPr>
              <a:t>konání.</a:t>
            </a:r>
            <a:endParaRPr lang="cs-CZ" sz="2000" dirty="0" smtClean="0">
              <a:solidFill>
                <a:srgbClr val="FF0000"/>
              </a:solidFill>
              <a:latin typeface="Bookman Old Style" pitchFamily="18" charset="0"/>
            </a:endParaRPr>
          </a:p>
          <a:p>
            <a:pPr marL="571500" indent="-571500"/>
            <a:r>
              <a:rPr lang="cs-CZ" sz="2000" dirty="0" smtClean="0">
                <a:solidFill>
                  <a:srgbClr val="FF0000"/>
                </a:solidFill>
                <a:latin typeface="Bookman Old Style" pitchFamily="18" charset="0"/>
              </a:rPr>
              <a:t>Zákonným zástupcům </a:t>
            </a:r>
            <a:r>
              <a:rPr lang="cs-CZ" sz="2000" dirty="0" smtClean="0">
                <a:latin typeface="Bookman Old Style" pitchFamily="18" charset="0"/>
              </a:rPr>
              <a:t>žáka </a:t>
            </a:r>
            <a:r>
              <a:rPr lang="cs-CZ" sz="2000" dirty="0" smtClean="0">
                <a:solidFill>
                  <a:srgbClr val="FF0000"/>
                </a:solidFill>
                <a:latin typeface="Bookman Old Style" pitchFamily="18" charset="0"/>
              </a:rPr>
              <a:t>oznámíte</a:t>
            </a:r>
            <a:r>
              <a:rPr lang="cs-CZ" sz="2000" dirty="0" smtClean="0">
                <a:latin typeface="Bookman Old Style" pitchFamily="18" charset="0"/>
              </a:rPr>
              <a:t> místo a čas  zahájení i skončení akce </a:t>
            </a:r>
            <a:r>
              <a:rPr lang="cs-CZ" sz="2000" dirty="0" smtClean="0">
                <a:solidFill>
                  <a:srgbClr val="FF0000"/>
                </a:solidFill>
                <a:latin typeface="Bookman Old Style" pitchFamily="18" charset="0"/>
              </a:rPr>
              <a:t>nejméně den </a:t>
            </a:r>
            <a:r>
              <a:rPr lang="cs-CZ" sz="2000" dirty="0" smtClean="0">
                <a:solidFill>
                  <a:srgbClr val="FF0000"/>
                </a:solidFill>
                <a:latin typeface="Bookman Old Style" pitchFamily="18" charset="0"/>
              </a:rPr>
              <a:t>předem.</a:t>
            </a:r>
            <a:endParaRPr lang="cs-CZ" sz="2000" dirty="0" smtClean="0">
              <a:solidFill>
                <a:srgbClr val="FF0000"/>
              </a:solidFill>
              <a:latin typeface="Bookman Old Style" pitchFamily="18" charset="0"/>
            </a:endParaRPr>
          </a:p>
          <a:p>
            <a:pPr marL="571500" indent="-571500"/>
            <a:r>
              <a:rPr lang="cs-CZ" sz="2000" dirty="0" smtClean="0">
                <a:latin typeface="Bookman Old Style" pitchFamily="18" charset="0"/>
              </a:rPr>
              <a:t>Způsob, jakým uvedené skutečnosti </a:t>
            </a:r>
            <a:r>
              <a:rPr lang="cs-CZ" sz="2000" dirty="0" smtClean="0">
                <a:latin typeface="Bookman Old Style" pitchFamily="18" charset="0"/>
              </a:rPr>
              <a:t>oznamujete, </a:t>
            </a:r>
            <a:r>
              <a:rPr lang="cs-CZ" sz="2000" dirty="0" smtClean="0">
                <a:latin typeface="Bookman Old Style" pitchFamily="18" charset="0"/>
              </a:rPr>
              <a:t>přesně popište ve školním </a:t>
            </a:r>
            <a:r>
              <a:rPr lang="cs-CZ" sz="2000" dirty="0" smtClean="0">
                <a:latin typeface="Bookman Old Style" pitchFamily="18" charset="0"/>
              </a:rPr>
              <a:t>řádu.</a:t>
            </a:r>
            <a:endParaRPr lang="cs-CZ" sz="2000" dirty="0" smtClean="0">
              <a:latin typeface="Bookman Old Style" pitchFamily="18" charset="0"/>
            </a:endParaRPr>
          </a:p>
          <a:p>
            <a:endParaRPr lang="cs-CZ" dirty="0">
              <a:latin typeface="Bookman Old Style" pitchFamily="18" charset="0"/>
            </a:endParaRPr>
          </a:p>
        </p:txBody>
      </p:sp>
      <p:pic>
        <p:nvPicPr>
          <p:cNvPr id="17410" name="Picture 2" descr="Výsledek obrázku pro pokladna divadla"/>
          <p:cNvPicPr>
            <a:picLocks noChangeAspect="1" noChangeArrowheads="1"/>
          </p:cNvPicPr>
          <p:nvPr/>
        </p:nvPicPr>
        <p:blipFill>
          <a:blip r:embed="rId2" cstate="print"/>
          <a:srcRect/>
          <a:stretch>
            <a:fillRect/>
          </a:stretch>
        </p:blipFill>
        <p:spPr bwMode="auto">
          <a:xfrm>
            <a:off x="3491880" y="3717031"/>
            <a:ext cx="4392488" cy="29283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pPr algn="ctr"/>
            <a:r>
              <a:rPr lang="cs-CZ" b="1" dirty="0" smtClean="0">
                <a:latin typeface="Bookman Old Style" pitchFamily="18" charset="0"/>
              </a:rPr>
              <a:t>rizika dohledu</a:t>
            </a:r>
            <a:endParaRPr lang="cs-CZ" b="1" dirty="0">
              <a:latin typeface="Bookman Old Style" pitchFamily="18" charset="0"/>
            </a:endParaRPr>
          </a:p>
        </p:txBody>
      </p:sp>
      <p:sp>
        <p:nvSpPr>
          <p:cNvPr id="3" name="Zástupný symbol pro obsah 2"/>
          <p:cNvSpPr>
            <a:spLocks noGrp="1"/>
          </p:cNvSpPr>
          <p:nvPr>
            <p:ph sz="quarter" idx="1"/>
          </p:nvPr>
        </p:nvSpPr>
        <p:spPr>
          <a:xfrm>
            <a:off x="251520" y="764704"/>
            <a:ext cx="8064896" cy="5709248"/>
          </a:xfrm>
        </p:spPr>
        <p:txBody>
          <a:bodyPr/>
          <a:lstStyle/>
          <a:p>
            <a:r>
              <a:rPr lang="cs-CZ" b="1" dirty="0" smtClean="0">
                <a:latin typeface="Bookman Old Style" pitchFamily="18" charset="0"/>
              </a:rPr>
              <a:t>Zane</a:t>
            </a:r>
            <a:r>
              <a:rPr lang="cs-CZ" b="1" dirty="0" smtClean="0">
                <a:latin typeface="Bookman Old Style" pitchFamily="18" charset="0"/>
              </a:rPr>
              <a:t>dbání povinného dohledu</a:t>
            </a:r>
            <a:endParaRPr lang="cs-CZ" dirty="0" smtClean="0">
              <a:latin typeface="Bookman Old Style" pitchFamily="18" charset="0"/>
            </a:endParaRPr>
          </a:p>
          <a:p>
            <a:r>
              <a:rPr lang="cs-CZ" b="1" dirty="0" smtClean="0">
                <a:latin typeface="Bookman Old Style" pitchFamily="18" charset="0"/>
              </a:rPr>
              <a:t>200/1990 </a:t>
            </a:r>
            <a:r>
              <a:rPr lang="cs-CZ" b="1" dirty="0" smtClean="0">
                <a:latin typeface="Bookman Old Style" pitchFamily="18" charset="0"/>
              </a:rPr>
              <a:t>Sb.</a:t>
            </a:r>
          </a:p>
          <a:p>
            <a:r>
              <a:rPr lang="cs-CZ" b="1" dirty="0" smtClean="0">
                <a:latin typeface="Bookman Old Style" pitchFamily="18" charset="0"/>
              </a:rPr>
              <a:t>§ 28</a:t>
            </a:r>
            <a:r>
              <a:rPr lang="cs-CZ" dirty="0" smtClean="0">
                <a:latin typeface="Bookman Old Style" pitchFamily="18" charset="0"/>
              </a:rPr>
              <a:t> (1) </a:t>
            </a:r>
            <a:r>
              <a:rPr lang="cs-CZ" dirty="0" smtClean="0">
                <a:solidFill>
                  <a:srgbClr val="FF0000"/>
                </a:solidFill>
                <a:latin typeface="Bookman Old Style" pitchFamily="18" charset="0"/>
              </a:rPr>
              <a:t>Přestupku se dopustí ten</a:t>
            </a:r>
            <a:r>
              <a:rPr lang="cs-CZ" dirty="0" smtClean="0">
                <a:latin typeface="Bookman Old Style" pitchFamily="18" charset="0"/>
              </a:rPr>
              <a:t>, kdo (c) </a:t>
            </a:r>
            <a:r>
              <a:rPr lang="cs-CZ" dirty="0" smtClean="0">
                <a:solidFill>
                  <a:srgbClr val="FF0000"/>
                </a:solidFill>
                <a:latin typeface="Bookman Old Style" pitchFamily="18" charset="0"/>
              </a:rPr>
              <a:t>ponechá nezletilé dítě bez náležitého dozoru </a:t>
            </a:r>
            <a:r>
              <a:rPr lang="cs-CZ" dirty="0" smtClean="0">
                <a:latin typeface="Bookman Old Style" pitchFamily="18" charset="0"/>
              </a:rPr>
              <a:t>přiměřeného jeho věku, rozumové vyspělosti... A </a:t>
            </a:r>
            <a:r>
              <a:rPr lang="cs-CZ" dirty="0" smtClean="0">
                <a:solidFill>
                  <a:srgbClr val="FF0000"/>
                </a:solidFill>
                <a:latin typeface="Bookman Old Style" pitchFamily="18" charset="0"/>
              </a:rPr>
              <a:t>tím jej vystaví nebezpečí vážné újmy na zdraví</a:t>
            </a:r>
            <a:r>
              <a:rPr lang="cs-CZ" dirty="0" smtClean="0">
                <a:latin typeface="Bookman Old Style" pitchFamily="18" charset="0"/>
              </a:rPr>
              <a:t>, (d) ponechá nezletilé dítě bez náležitého dozoru přiměřeného jeho věku, rozumové vyspělosti...., a </a:t>
            </a:r>
            <a:r>
              <a:rPr lang="cs-CZ" dirty="0" smtClean="0">
                <a:solidFill>
                  <a:srgbClr val="FF0000"/>
                </a:solidFill>
                <a:latin typeface="Bookman Old Style" pitchFamily="18" charset="0"/>
              </a:rPr>
              <a:t>v důsledku toho dítě způsobí újmu na zdraví jiné osobě nebo škodu na cizím majetku nikoli nepatrnou</a:t>
            </a:r>
          </a:p>
          <a:p>
            <a:r>
              <a:rPr lang="cs-CZ" dirty="0" smtClean="0">
                <a:latin typeface="Bookman Old Style" pitchFamily="18" charset="0"/>
              </a:rPr>
              <a:t>(2) Za přestupek podle (c-g) lze uložit pokutu do 10 000 </a:t>
            </a:r>
            <a:r>
              <a:rPr lang="cs-CZ" dirty="0" smtClean="0">
                <a:latin typeface="Bookman Old Style" pitchFamily="18" charset="0"/>
              </a:rPr>
              <a:t>Kč</a:t>
            </a:r>
            <a:endParaRPr lang="cs-CZ" dirty="0" smtClean="0">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Bookman Old Style" pitchFamily="18" charset="0"/>
              </a:rPr>
              <a:t>Obsah semináře</a:t>
            </a:r>
            <a:endParaRPr lang="cs-CZ" dirty="0">
              <a:latin typeface="Bookman Old Style" pitchFamily="18" charset="0"/>
            </a:endParaRPr>
          </a:p>
        </p:txBody>
      </p:sp>
      <p:sp>
        <p:nvSpPr>
          <p:cNvPr id="3" name="Zástupný symbol pro obsah 2"/>
          <p:cNvSpPr>
            <a:spLocks noGrp="1"/>
          </p:cNvSpPr>
          <p:nvPr>
            <p:ph sz="quarter" idx="1"/>
          </p:nvPr>
        </p:nvSpPr>
        <p:spPr/>
        <p:txBody>
          <a:bodyPr>
            <a:normAutofit/>
          </a:bodyPr>
          <a:lstStyle/>
          <a:p>
            <a:r>
              <a:rPr lang="cs-CZ" dirty="0" smtClean="0">
                <a:latin typeface="Bookman Old Style" pitchFamily="18" charset="0"/>
              </a:rPr>
              <a:t>Postesknutí nad postavením učitele</a:t>
            </a:r>
          </a:p>
          <a:p>
            <a:r>
              <a:rPr lang="cs-CZ" dirty="0" smtClean="0">
                <a:latin typeface="Bookman Old Style" pitchFamily="18" charset="0"/>
              </a:rPr>
              <a:t>Oznamovací povinnost školy</a:t>
            </a:r>
          </a:p>
          <a:p>
            <a:r>
              <a:rPr lang="cs-CZ" dirty="0" smtClean="0">
                <a:latin typeface="Bookman Old Style" pitchFamily="18" charset="0"/>
              </a:rPr>
              <a:t>Součinnost s OSPOD, PČR</a:t>
            </a:r>
          </a:p>
          <a:p>
            <a:r>
              <a:rPr lang="cs-CZ" dirty="0" smtClean="0">
                <a:latin typeface="Bookman Old Style" pitchFamily="18" charset="0"/>
              </a:rPr>
              <a:t>Náležitý dohled a jeho rizika</a:t>
            </a:r>
          </a:p>
          <a:p>
            <a:r>
              <a:rPr lang="cs-CZ" dirty="0" smtClean="0">
                <a:latin typeface="Bookman Old Style" pitchFamily="18" charset="0"/>
              </a:rPr>
              <a:t>Mobilní telefony</a:t>
            </a:r>
          </a:p>
          <a:p>
            <a:r>
              <a:rPr lang="cs-CZ" dirty="0" smtClean="0">
                <a:latin typeface="Bookman Old Style" pitchFamily="18" charset="0"/>
              </a:rPr>
              <a:t>Návykové látky ve škole</a:t>
            </a:r>
          </a:p>
          <a:p>
            <a:r>
              <a:rPr lang="cs-CZ" dirty="0" smtClean="0">
                <a:latin typeface="Bookman Old Style" pitchFamily="18" charset="0"/>
              </a:rPr>
              <a:t>Ostatní – krádeže, škoda na majetku, záškoláctví...</a:t>
            </a:r>
          </a:p>
          <a:p>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pPr algn="ctr"/>
            <a:r>
              <a:rPr lang="cs-CZ" b="1" dirty="0" smtClean="0">
                <a:latin typeface="Bookman Old Style" pitchFamily="18" charset="0"/>
              </a:rPr>
              <a:t>rizika dohledu</a:t>
            </a:r>
            <a:endParaRPr lang="cs-CZ" b="1" dirty="0">
              <a:latin typeface="Bookman Old Style" pitchFamily="18" charset="0"/>
            </a:endParaRPr>
          </a:p>
        </p:txBody>
      </p:sp>
      <p:sp>
        <p:nvSpPr>
          <p:cNvPr id="3" name="Zástupný symbol pro obsah 2"/>
          <p:cNvSpPr>
            <a:spLocks noGrp="1"/>
          </p:cNvSpPr>
          <p:nvPr>
            <p:ph sz="quarter" idx="1"/>
          </p:nvPr>
        </p:nvSpPr>
        <p:spPr>
          <a:xfrm>
            <a:off x="251520" y="1052736"/>
            <a:ext cx="7673280" cy="5616624"/>
          </a:xfrm>
        </p:spPr>
        <p:txBody>
          <a:bodyPr>
            <a:normAutofit fontScale="85000" lnSpcReduction="10000"/>
          </a:bodyPr>
          <a:lstStyle/>
          <a:p>
            <a:r>
              <a:rPr lang="cs-CZ" dirty="0" smtClean="0">
                <a:latin typeface="Bookman Old Style" pitchFamily="18" charset="0"/>
              </a:rPr>
              <a:t>Zvláštní odpovědnost </a:t>
            </a:r>
            <a:r>
              <a:rPr lang="cs-CZ" dirty="0" smtClean="0">
                <a:latin typeface="Bookman Old Style" pitchFamily="18" charset="0"/>
              </a:rPr>
              <a:t>za škodu </a:t>
            </a:r>
            <a:r>
              <a:rPr lang="cs-CZ" dirty="0" smtClean="0">
                <a:latin typeface="Bookman Old Style" pitchFamily="18" charset="0"/>
              </a:rPr>
              <a:t>- situace</a:t>
            </a:r>
            <a:r>
              <a:rPr lang="cs-CZ" dirty="0" smtClean="0">
                <a:latin typeface="Bookman Old Style" pitchFamily="18" charset="0"/>
              </a:rPr>
              <a:t>, kdy škodu způsobí </a:t>
            </a:r>
            <a:r>
              <a:rPr lang="cs-CZ" b="1" dirty="0" smtClean="0">
                <a:latin typeface="Bookman Old Style" pitchFamily="18" charset="0"/>
              </a:rPr>
              <a:t>nezletilý nebo osoba stižená duševní chorobou</a:t>
            </a:r>
            <a:r>
              <a:rPr lang="cs-CZ" dirty="0" smtClean="0">
                <a:latin typeface="Bookman Old Style" pitchFamily="18" charset="0"/>
              </a:rPr>
              <a:t>. </a:t>
            </a:r>
            <a:r>
              <a:rPr lang="cs-CZ" dirty="0" smtClean="0">
                <a:solidFill>
                  <a:srgbClr val="FF0000"/>
                </a:solidFill>
                <a:latin typeface="Bookman Old Style" pitchFamily="18" charset="0"/>
              </a:rPr>
              <a:t>Nezletilý </a:t>
            </a:r>
            <a:r>
              <a:rPr lang="cs-CZ" dirty="0" smtClean="0">
                <a:solidFill>
                  <a:srgbClr val="FF0000"/>
                </a:solidFill>
                <a:latin typeface="Bookman Old Style" pitchFamily="18" charset="0"/>
              </a:rPr>
              <a:t>odpovídá </a:t>
            </a:r>
            <a:r>
              <a:rPr lang="cs-CZ" dirty="0" smtClean="0">
                <a:solidFill>
                  <a:srgbClr val="FF0000"/>
                </a:solidFill>
                <a:latin typeface="Bookman Old Style" pitchFamily="18" charset="0"/>
              </a:rPr>
              <a:t>za škodu jím způsobenou, je-li schopen ovládnout své jednání a posoudit jeho následky; společně a nerozdílně s ním pak odpovídá i ten, kdo je povinen vykonávat nad ním dohled.</a:t>
            </a:r>
          </a:p>
          <a:p>
            <a:r>
              <a:rPr lang="cs-CZ" dirty="0" smtClean="0">
                <a:solidFill>
                  <a:srgbClr val="FF0000"/>
                </a:solidFill>
                <a:latin typeface="Bookman Old Style" pitchFamily="18" charset="0"/>
              </a:rPr>
              <a:t>Není-li</a:t>
            </a:r>
            <a:r>
              <a:rPr lang="cs-CZ" dirty="0" smtClean="0">
                <a:latin typeface="Bookman Old Style" pitchFamily="18" charset="0"/>
              </a:rPr>
              <a:t> </a:t>
            </a:r>
            <a:r>
              <a:rPr lang="cs-CZ" dirty="0" smtClean="0">
                <a:latin typeface="Bookman Old Style" pitchFamily="18" charset="0"/>
              </a:rPr>
              <a:t>ten, kdo způsobí škodu, pro nezletilost </a:t>
            </a:r>
            <a:r>
              <a:rPr lang="cs-CZ" dirty="0" smtClean="0">
                <a:solidFill>
                  <a:srgbClr val="FF0000"/>
                </a:solidFill>
                <a:latin typeface="Bookman Old Style" pitchFamily="18" charset="0"/>
              </a:rPr>
              <a:t>schopen </a:t>
            </a:r>
            <a:r>
              <a:rPr lang="cs-CZ" dirty="0" smtClean="0">
                <a:solidFill>
                  <a:srgbClr val="FF0000"/>
                </a:solidFill>
                <a:latin typeface="Bookman Old Style" pitchFamily="18" charset="0"/>
              </a:rPr>
              <a:t>ovládnout své jednání nebo posoudit jeho následky</a:t>
            </a:r>
            <a:r>
              <a:rPr lang="cs-CZ" dirty="0" smtClean="0">
                <a:latin typeface="Bookman Old Style" pitchFamily="18" charset="0"/>
              </a:rPr>
              <a:t>, v takovém případě </a:t>
            </a:r>
            <a:r>
              <a:rPr lang="cs-CZ" dirty="0" smtClean="0">
                <a:solidFill>
                  <a:srgbClr val="FF0000"/>
                </a:solidFill>
                <a:latin typeface="Bookman Old Style" pitchFamily="18" charset="0"/>
              </a:rPr>
              <a:t>odpovídá za škodu jen ten, kdo je povinen vykonávat nad ním dohled</a:t>
            </a:r>
            <a:r>
              <a:rPr lang="cs-CZ" dirty="0" smtClean="0">
                <a:solidFill>
                  <a:srgbClr val="FF0000"/>
                </a:solidFill>
                <a:latin typeface="Bookman Old Style" pitchFamily="18" charset="0"/>
              </a:rPr>
              <a:t>.</a:t>
            </a:r>
          </a:p>
          <a:p>
            <a:pPr>
              <a:lnSpc>
                <a:spcPct val="80000"/>
              </a:lnSpc>
            </a:pPr>
            <a:r>
              <a:rPr lang="cs-CZ" b="1" dirty="0" smtClean="0">
                <a:latin typeface="Bookman Old Style" pitchFamily="18" charset="0"/>
              </a:rPr>
              <a:t>Nezletilý odpovídá za škody</a:t>
            </a:r>
            <a:r>
              <a:rPr lang="cs-CZ" dirty="0" smtClean="0">
                <a:latin typeface="Bookman Old Style" pitchFamily="18" charset="0"/>
              </a:rPr>
              <a:t>, které způsobí, ale pouze tehdy, jestliže byl schopen nahlédnout, jaké důsledky může jeho chování mít</a:t>
            </a:r>
          </a:p>
          <a:p>
            <a:pPr>
              <a:lnSpc>
                <a:spcPct val="80000"/>
              </a:lnSpc>
            </a:pPr>
            <a:r>
              <a:rPr lang="cs-CZ" dirty="0" smtClean="0">
                <a:latin typeface="Bookman Old Style" pitchFamily="18" charset="0"/>
              </a:rPr>
              <a:t>Jestliže se prokáže, že schopen byl, odpovídá </a:t>
            </a:r>
            <a:r>
              <a:rPr lang="cs-CZ" b="1" dirty="0" smtClean="0">
                <a:latin typeface="Bookman Old Style" pitchFamily="18" charset="0"/>
              </a:rPr>
              <a:t>spolu s ním za škodu i ten, kdo byl v té době povinen vykonávat nad ním dohled</a:t>
            </a:r>
            <a:endParaRPr lang="cs-CZ" dirty="0" smtClean="0">
              <a:latin typeface="Bookman Old Style" pitchFamily="18" charset="0"/>
            </a:endParaRPr>
          </a:p>
          <a:p>
            <a:pPr>
              <a:lnSpc>
                <a:spcPct val="80000"/>
              </a:lnSpc>
            </a:pPr>
            <a:r>
              <a:rPr lang="cs-CZ" dirty="0" smtClean="0">
                <a:latin typeface="Bookman Old Style" pitchFamily="18" charset="0"/>
              </a:rPr>
              <a:t>Jestliže se prokáže, že toho schopen nebyl, odpovídá za škodu výhradně ten, kdo měl v té době nad ním dohled</a:t>
            </a:r>
          </a:p>
          <a:p>
            <a:pPr>
              <a:lnSpc>
                <a:spcPct val="80000"/>
              </a:lnSpc>
            </a:pPr>
            <a:r>
              <a:rPr lang="cs-CZ" dirty="0" smtClean="0">
                <a:solidFill>
                  <a:srgbClr val="FF0000"/>
                </a:solidFill>
                <a:latin typeface="Bookman Old Style" pitchFamily="18" charset="0"/>
              </a:rPr>
              <a:t>Ten, kdo </a:t>
            </a:r>
            <a:r>
              <a:rPr lang="cs-CZ" b="1" dirty="0" smtClean="0">
                <a:solidFill>
                  <a:srgbClr val="FF0000"/>
                </a:solidFill>
                <a:latin typeface="Bookman Old Style" pitchFamily="18" charset="0"/>
              </a:rPr>
              <a:t>vykonával dohled se odpovědnosti může zprostit jedině tehdy, když se mu podaří prokázat, že náležitý dohled </a:t>
            </a:r>
            <a:r>
              <a:rPr lang="cs-CZ" b="1" dirty="0" smtClean="0">
                <a:solidFill>
                  <a:srgbClr val="FF0000"/>
                </a:solidFill>
                <a:latin typeface="Bookman Old Style" pitchFamily="18" charset="0"/>
              </a:rPr>
              <a:t>nezanedbal </a:t>
            </a:r>
            <a:r>
              <a:rPr lang="cs-CZ" dirty="0" smtClean="0">
                <a:latin typeface="Bookman Old Style" pitchFamily="18" charset="0"/>
              </a:rPr>
              <a:t>(§ 2921 </a:t>
            </a:r>
            <a:r>
              <a:rPr lang="cs-CZ" dirty="0" smtClean="0">
                <a:latin typeface="Bookman Old Style" pitchFamily="18" charset="0"/>
              </a:rPr>
              <a:t>odst. 1 </a:t>
            </a:r>
            <a:r>
              <a:rPr lang="cs-CZ" dirty="0" smtClean="0">
                <a:latin typeface="Bookman Old Style" pitchFamily="18" charset="0"/>
              </a:rPr>
              <a:t>NOZ)</a:t>
            </a:r>
            <a:endParaRPr lang="cs-CZ" dirty="0" smtClean="0">
              <a:solidFill>
                <a:srgbClr val="FF0000"/>
              </a:solidFill>
              <a:latin typeface="Bookman Old Style" pitchFamily="18" charset="0"/>
            </a:endParaRPr>
          </a:p>
          <a:p>
            <a:endParaRPr lang="cs-CZ" dirty="0" smtClean="0">
              <a:latin typeface="Bookman Old Style" pitchFamily="18" charset="0"/>
            </a:endParaRPr>
          </a:p>
          <a:p>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latin typeface="Bookman Old Style" pitchFamily="18" charset="0"/>
              </a:rPr>
              <a:t>důkazní břemeno</a:t>
            </a:r>
            <a:endParaRPr lang="cs-CZ" b="1" dirty="0">
              <a:latin typeface="Bookman Old Style" pitchFamily="18" charset="0"/>
            </a:endParaRPr>
          </a:p>
        </p:txBody>
      </p:sp>
      <p:sp>
        <p:nvSpPr>
          <p:cNvPr id="3" name="Zástupný symbol pro obsah 2"/>
          <p:cNvSpPr>
            <a:spLocks noGrp="1"/>
          </p:cNvSpPr>
          <p:nvPr>
            <p:ph sz="quarter" idx="1"/>
          </p:nvPr>
        </p:nvSpPr>
        <p:spPr/>
        <p:txBody>
          <a:bodyPr/>
          <a:lstStyle/>
          <a:p>
            <a:r>
              <a:rPr lang="cs-CZ" dirty="0" smtClean="0">
                <a:latin typeface="Bookman Old Style" pitchFamily="18" charset="0"/>
              </a:rPr>
              <a:t>NĚCO SE STANE</a:t>
            </a:r>
          </a:p>
          <a:p>
            <a:pPr>
              <a:lnSpc>
                <a:spcPct val="80000"/>
              </a:lnSpc>
            </a:pPr>
            <a:r>
              <a:rPr lang="cs-CZ" dirty="0" smtClean="0">
                <a:latin typeface="Bookman Old Style" pitchFamily="18" charset="0"/>
              </a:rPr>
              <a:t>Prokazování, že jste dohled nezanedbali, je tedy na vaší straně. </a:t>
            </a:r>
            <a:r>
              <a:rPr lang="cs-CZ" b="1" dirty="0" smtClean="0">
                <a:latin typeface="Bookman Old Style" pitchFamily="18" charset="0"/>
              </a:rPr>
              <a:t>Ten, kterému byla škoda způsobena, nemusí prokazovat, že to bylo tím, že jste zanedbali dohled.</a:t>
            </a:r>
            <a:r>
              <a:rPr lang="cs-CZ" dirty="0" smtClean="0">
                <a:latin typeface="Bookman Old Style" pitchFamily="18" charset="0"/>
              </a:rPr>
              <a:t> </a:t>
            </a:r>
          </a:p>
          <a:p>
            <a:pPr>
              <a:lnSpc>
                <a:spcPct val="80000"/>
              </a:lnSpc>
            </a:pPr>
            <a:r>
              <a:rPr lang="cs-CZ" dirty="0" smtClean="0">
                <a:latin typeface="Bookman Old Style" pitchFamily="18" charset="0"/>
              </a:rPr>
              <a:t>Nezletilý, který škodu </a:t>
            </a:r>
            <a:r>
              <a:rPr lang="cs-CZ" dirty="0" smtClean="0">
                <a:latin typeface="Bookman Old Style" pitchFamily="18" charset="0"/>
              </a:rPr>
              <a:t>způsobil, </a:t>
            </a:r>
            <a:r>
              <a:rPr lang="cs-CZ" dirty="0" smtClean="0">
                <a:latin typeface="Bookman Old Style" pitchFamily="18" charset="0"/>
              </a:rPr>
              <a:t>také nemusí prokazovat, že jste dohled zanedbali</a:t>
            </a:r>
            <a:r>
              <a:rPr lang="cs-CZ" dirty="0" smtClean="0">
                <a:latin typeface="Bookman Old Style" pitchFamily="18" charset="0"/>
              </a:rPr>
              <a:t>. Vyplývá </a:t>
            </a:r>
            <a:r>
              <a:rPr lang="cs-CZ" dirty="0" smtClean="0">
                <a:latin typeface="Bookman Old Style" pitchFamily="18" charset="0"/>
              </a:rPr>
              <a:t>z podstaty věci, že důkazní břemeno je na vaší straně.</a:t>
            </a:r>
          </a:p>
          <a:p>
            <a:pPr>
              <a:lnSpc>
                <a:spcPct val="80000"/>
              </a:lnSpc>
            </a:pPr>
            <a:r>
              <a:rPr lang="cs-CZ" dirty="0" smtClean="0">
                <a:latin typeface="Bookman Old Style" pitchFamily="18" charset="0"/>
              </a:rPr>
              <a:t> Tyto případy jsou prubířským kamenem vaší připravenosti, kvality vašich poučení a účinnosti tréninků a cvičení, během nichž tato poučení převádíte do živé praxe.</a:t>
            </a:r>
          </a:p>
          <a:p>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88640"/>
            <a:ext cx="7467600" cy="504056"/>
          </a:xfrm>
        </p:spPr>
        <p:txBody>
          <a:bodyPr>
            <a:normAutofit fontScale="90000"/>
          </a:bodyPr>
          <a:lstStyle/>
          <a:p>
            <a:pPr algn="ctr"/>
            <a:r>
              <a:rPr lang="cs-CZ" b="1" dirty="0" smtClean="0">
                <a:latin typeface="Bookman Old Style" pitchFamily="18" charset="0"/>
              </a:rPr>
              <a:t>kazuistiky</a:t>
            </a:r>
            <a:endParaRPr lang="cs-CZ" b="1" dirty="0">
              <a:latin typeface="Bookman Old Style" pitchFamily="18" charset="0"/>
            </a:endParaRPr>
          </a:p>
        </p:txBody>
      </p:sp>
      <p:sp>
        <p:nvSpPr>
          <p:cNvPr id="3" name="Zástupný symbol pro obsah 2"/>
          <p:cNvSpPr>
            <a:spLocks noGrp="1"/>
          </p:cNvSpPr>
          <p:nvPr>
            <p:ph sz="quarter" idx="1"/>
          </p:nvPr>
        </p:nvSpPr>
        <p:spPr>
          <a:xfrm>
            <a:off x="179512" y="836712"/>
            <a:ext cx="8640960" cy="6021288"/>
          </a:xfrm>
        </p:spPr>
        <p:txBody>
          <a:bodyPr>
            <a:normAutofit fontScale="77500" lnSpcReduction="20000"/>
          </a:bodyPr>
          <a:lstStyle/>
          <a:p>
            <a:r>
              <a:rPr lang="cs-CZ" dirty="0" smtClean="0">
                <a:solidFill>
                  <a:srgbClr val="FF0000"/>
                </a:solidFill>
                <a:latin typeface="Bookman Old Style" pitchFamily="18" charset="0"/>
              </a:rPr>
              <a:t>osoba </a:t>
            </a:r>
            <a:r>
              <a:rPr lang="cs-CZ" dirty="0" smtClean="0">
                <a:solidFill>
                  <a:srgbClr val="FF0000"/>
                </a:solidFill>
                <a:latin typeface="Bookman Old Style" pitchFamily="18" charset="0"/>
              </a:rPr>
              <a:t>nezletilá </a:t>
            </a:r>
            <a:r>
              <a:rPr lang="cs-CZ" dirty="0" smtClean="0">
                <a:latin typeface="Bookman Old Style" pitchFamily="18" charset="0"/>
              </a:rPr>
              <a:t>byla </a:t>
            </a:r>
            <a:r>
              <a:rPr lang="cs-CZ" dirty="0" smtClean="0">
                <a:latin typeface="Bookman Old Style" pitchFamily="18" charset="0"/>
              </a:rPr>
              <a:t>schopna ovládnout své jednání a posoudit jeho následky a současně osoba dozorující nezanedbala povinný dohled → </a:t>
            </a:r>
            <a:r>
              <a:rPr lang="cs-CZ" b="1" u="sng" dirty="0" smtClean="0">
                <a:solidFill>
                  <a:srgbClr val="FF0000"/>
                </a:solidFill>
                <a:latin typeface="Bookman Old Style" pitchFamily="18" charset="0"/>
              </a:rPr>
              <a:t>odpovědnou za škodu bude pouze osoba </a:t>
            </a:r>
            <a:r>
              <a:rPr lang="cs-CZ" b="1" u="sng" dirty="0" smtClean="0">
                <a:solidFill>
                  <a:srgbClr val="FF0000"/>
                </a:solidFill>
                <a:latin typeface="Bookman Old Style" pitchFamily="18" charset="0"/>
              </a:rPr>
              <a:t>nezletilá</a:t>
            </a:r>
            <a:endParaRPr lang="cs-CZ" b="1" u="sng" dirty="0" smtClean="0">
              <a:solidFill>
                <a:srgbClr val="FF0000"/>
              </a:solidFill>
              <a:latin typeface="Bookman Old Style" pitchFamily="18" charset="0"/>
            </a:endParaRPr>
          </a:p>
          <a:p>
            <a:pPr lvl="1"/>
            <a:r>
              <a:rPr lang="cs-CZ" i="1" dirty="0" smtClean="0">
                <a:latin typeface="Bookman Old Style" pitchFamily="18" charset="0"/>
              </a:rPr>
              <a:t>např. 15letý kluk rozbije </a:t>
            </a:r>
            <a:r>
              <a:rPr lang="cs-CZ" i="1" dirty="0" smtClean="0">
                <a:latin typeface="Bookman Old Style" pitchFamily="18" charset="0"/>
              </a:rPr>
              <a:t>těžkou láhví interaktivní tabuli, </a:t>
            </a:r>
            <a:r>
              <a:rPr lang="cs-CZ" i="1" dirty="0" smtClean="0">
                <a:latin typeface="Bookman Old Style" pitchFamily="18" charset="0"/>
              </a:rPr>
              <a:t>ačkoliv ho </a:t>
            </a:r>
            <a:r>
              <a:rPr lang="cs-CZ" i="1" dirty="0" smtClean="0">
                <a:latin typeface="Bookman Old Style" pitchFamily="18" charset="0"/>
              </a:rPr>
              <a:t>učitelka předtím </a:t>
            </a:r>
            <a:r>
              <a:rPr lang="cs-CZ" i="1" dirty="0" smtClean="0">
                <a:latin typeface="Bookman Old Style" pitchFamily="18" charset="0"/>
              </a:rPr>
              <a:t>nejméně pětkrát varovala, že </a:t>
            </a:r>
            <a:r>
              <a:rPr lang="cs-CZ" i="1" dirty="0" smtClean="0">
                <a:latin typeface="Bookman Old Style" pitchFamily="18" charset="0"/>
              </a:rPr>
              <a:t>nemá lahví po třídě házet </a:t>
            </a:r>
            <a:r>
              <a:rPr lang="cs-CZ" i="1" dirty="0" smtClean="0">
                <a:latin typeface="Bookman Old Style" pitchFamily="18" charset="0"/>
              </a:rPr>
              <a:t>a zároveň mu srozumitelně vysvětlila, co by se mohlo stát</a:t>
            </a:r>
            <a:endParaRPr lang="cs-CZ" dirty="0" smtClean="0">
              <a:latin typeface="Bookman Old Style" pitchFamily="18" charset="0"/>
            </a:endParaRPr>
          </a:p>
          <a:p>
            <a:r>
              <a:rPr lang="cs-CZ" dirty="0" smtClean="0">
                <a:solidFill>
                  <a:srgbClr val="FF0000"/>
                </a:solidFill>
                <a:latin typeface="Bookman Old Style" pitchFamily="18" charset="0"/>
              </a:rPr>
              <a:t>osoba </a:t>
            </a:r>
            <a:r>
              <a:rPr lang="cs-CZ" dirty="0" smtClean="0">
                <a:solidFill>
                  <a:srgbClr val="FF0000"/>
                </a:solidFill>
                <a:latin typeface="Bookman Old Style" pitchFamily="18" charset="0"/>
              </a:rPr>
              <a:t>nezletilá </a:t>
            </a:r>
            <a:r>
              <a:rPr lang="cs-CZ" dirty="0" smtClean="0">
                <a:latin typeface="Bookman Old Style" pitchFamily="18" charset="0"/>
              </a:rPr>
              <a:t>byla </a:t>
            </a:r>
            <a:r>
              <a:rPr lang="cs-CZ" dirty="0" smtClean="0">
                <a:latin typeface="Bookman Old Style" pitchFamily="18" charset="0"/>
              </a:rPr>
              <a:t>schopna ovládnout své jednání a posoudit jeho následky a </a:t>
            </a:r>
            <a:r>
              <a:rPr lang="cs-CZ" dirty="0" smtClean="0">
                <a:solidFill>
                  <a:srgbClr val="FF0000"/>
                </a:solidFill>
                <a:latin typeface="Bookman Old Style" pitchFamily="18" charset="0"/>
              </a:rPr>
              <a:t>současně osoba dozorující zanedbala povinný dohled </a:t>
            </a:r>
            <a:r>
              <a:rPr lang="cs-CZ" dirty="0" smtClean="0">
                <a:latin typeface="Bookman Old Style" pitchFamily="18" charset="0"/>
              </a:rPr>
              <a:t>→ </a:t>
            </a:r>
            <a:r>
              <a:rPr lang="cs-CZ" b="1" u="sng" dirty="0" smtClean="0">
                <a:solidFill>
                  <a:srgbClr val="FF0000"/>
                </a:solidFill>
                <a:latin typeface="Bookman Old Style" pitchFamily="18" charset="0"/>
              </a:rPr>
              <a:t>odpovědnými za škodu budou oba společně a nerozdílně</a:t>
            </a:r>
          </a:p>
          <a:p>
            <a:pPr lvl="1"/>
            <a:r>
              <a:rPr lang="cs-CZ" i="1" dirty="0" smtClean="0">
                <a:latin typeface="Bookman Old Style" pitchFamily="18" charset="0"/>
              </a:rPr>
              <a:t>např. </a:t>
            </a:r>
            <a:r>
              <a:rPr lang="cs-CZ" i="1" dirty="0" smtClean="0">
                <a:latin typeface="Bookman Old Style" pitchFamily="18" charset="0"/>
              </a:rPr>
              <a:t>osmileté dítě vezme na lavici učitelky nůžky, které tam leží </a:t>
            </a:r>
            <a:r>
              <a:rPr lang="cs-CZ" i="1" dirty="0" smtClean="0">
                <a:latin typeface="Bookman Old Style" pitchFamily="18" charset="0"/>
              </a:rPr>
              <a:t>volně </a:t>
            </a:r>
            <a:r>
              <a:rPr lang="cs-CZ" i="1" dirty="0" smtClean="0">
                <a:latin typeface="Bookman Old Style" pitchFamily="18" charset="0"/>
              </a:rPr>
              <a:t>přístupné a ve třídě jimi rýpe </a:t>
            </a:r>
            <a:r>
              <a:rPr lang="cs-CZ" i="1" dirty="0" smtClean="0">
                <a:latin typeface="Bookman Old Style" pitchFamily="18" charset="0"/>
              </a:rPr>
              <a:t>do lavice, i když ví, že se to nesmí</a:t>
            </a:r>
            <a:endParaRPr lang="cs-CZ" dirty="0" smtClean="0">
              <a:latin typeface="Bookman Old Style" pitchFamily="18" charset="0"/>
            </a:endParaRPr>
          </a:p>
          <a:p>
            <a:r>
              <a:rPr lang="cs-CZ" dirty="0" smtClean="0">
                <a:solidFill>
                  <a:srgbClr val="FF0000"/>
                </a:solidFill>
                <a:latin typeface="Bookman Old Style" pitchFamily="18" charset="0"/>
              </a:rPr>
              <a:t>osoba </a:t>
            </a:r>
            <a:r>
              <a:rPr lang="cs-CZ" dirty="0" smtClean="0">
                <a:solidFill>
                  <a:srgbClr val="FF0000"/>
                </a:solidFill>
                <a:latin typeface="Bookman Old Style" pitchFamily="18" charset="0"/>
              </a:rPr>
              <a:t>nezletilá </a:t>
            </a:r>
            <a:r>
              <a:rPr lang="cs-CZ" dirty="0" smtClean="0">
                <a:solidFill>
                  <a:srgbClr val="FF0000"/>
                </a:solidFill>
                <a:latin typeface="Bookman Old Style" pitchFamily="18" charset="0"/>
              </a:rPr>
              <a:t>nebyla </a:t>
            </a:r>
            <a:r>
              <a:rPr lang="cs-CZ" dirty="0" smtClean="0">
                <a:solidFill>
                  <a:srgbClr val="FF0000"/>
                </a:solidFill>
                <a:latin typeface="Bookman Old Style" pitchFamily="18" charset="0"/>
              </a:rPr>
              <a:t>schopna ovládnout své jednání </a:t>
            </a:r>
            <a:r>
              <a:rPr lang="cs-CZ" dirty="0" smtClean="0">
                <a:latin typeface="Bookman Old Style" pitchFamily="18" charset="0"/>
              </a:rPr>
              <a:t>a posoudit jeho následky a </a:t>
            </a:r>
            <a:r>
              <a:rPr lang="cs-CZ" dirty="0" smtClean="0">
                <a:solidFill>
                  <a:srgbClr val="FF0000"/>
                </a:solidFill>
                <a:latin typeface="Bookman Old Style" pitchFamily="18" charset="0"/>
              </a:rPr>
              <a:t>současně osoba dozorující zanedbala povinný dohled </a:t>
            </a:r>
            <a:r>
              <a:rPr lang="cs-CZ" dirty="0" smtClean="0">
                <a:latin typeface="Bookman Old Style" pitchFamily="18" charset="0"/>
              </a:rPr>
              <a:t>→ </a:t>
            </a:r>
            <a:r>
              <a:rPr lang="cs-CZ" b="1" u="sng" dirty="0" smtClean="0">
                <a:solidFill>
                  <a:srgbClr val="FF0000"/>
                </a:solidFill>
                <a:latin typeface="Bookman Old Style" pitchFamily="18" charset="0"/>
              </a:rPr>
              <a:t>odpovědným za škodu bude pouze osoba </a:t>
            </a:r>
            <a:r>
              <a:rPr lang="cs-CZ" b="1" u="sng" dirty="0" smtClean="0">
                <a:solidFill>
                  <a:srgbClr val="FF0000"/>
                </a:solidFill>
                <a:latin typeface="Bookman Old Style" pitchFamily="18" charset="0"/>
              </a:rPr>
              <a:t>dozorující</a:t>
            </a:r>
          </a:p>
          <a:p>
            <a:pPr lvl="1"/>
            <a:r>
              <a:rPr lang="cs-CZ" i="1" dirty="0" smtClean="0">
                <a:latin typeface="Bookman Old Style" pitchFamily="18" charset="0"/>
              </a:rPr>
              <a:t>např. žák s ADHD není během přestávky dozorujícím učitelem upozorněn, aby neběhal po chodbě (učitel dozor nekonal) a naražením do spolužačky jí zlomí ruku</a:t>
            </a:r>
          </a:p>
          <a:p>
            <a:r>
              <a:rPr lang="cs-CZ" dirty="0" smtClean="0">
                <a:solidFill>
                  <a:srgbClr val="FF0000"/>
                </a:solidFill>
                <a:latin typeface="Bookman Old Style" pitchFamily="18" charset="0"/>
              </a:rPr>
              <a:t>osoba </a:t>
            </a:r>
            <a:r>
              <a:rPr lang="cs-CZ" dirty="0" smtClean="0">
                <a:solidFill>
                  <a:srgbClr val="FF0000"/>
                </a:solidFill>
                <a:latin typeface="Bookman Old Style" pitchFamily="18" charset="0"/>
              </a:rPr>
              <a:t>nezletilá</a:t>
            </a:r>
            <a:r>
              <a:rPr lang="cs-CZ" dirty="0" smtClean="0">
                <a:latin typeface="Bookman Old Style" pitchFamily="18" charset="0"/>
              </a:rPr>
              <a:t> </a:t>
            </a:r>
            <a:r>
              <a:rPr lang="cs-CZ" dirty="0" smtClean="0">
                <a:solidFill>
                  <a:srgbClr val="FF0000"/>
                </a:solidFill>
                <a:latin typeface="Bookman Old Style" pitchFamily="18" charset="0"/>
              </a:rPr>
              <a:t>nebyla </a:t>
            </a:r>
            <a:r>
              <a:rPr lang="cs-CZ" dirty="0" smtClean="0">
                <a:solidFill>
                  <a:srgbClr val="FF0000"/>
                </a:solidFill>
                <a:latin typeface="Bookman Old Style" pitchFamily="18" charset="0"/>
              </a:rPr>
              <a:t>schopna ovládnout své jednání </a:t>
            </a:r>
            <a:r>
              <a:rPr lang="cs-CZ" dirty="0" smtClean="0">
                <a:latin typeface="Bookman Old Style" pitchFamily="18" charset="0"/>
              </a:rPr>
              <a:t>a posoudit jeho následky a </a:t>
            </a:r>
            <a:r>
              <a:rPr lang="cs-CZ" dirty="0" smtClean="0">
                <a:solidFill>
                  <a:srgbClr val="FF0000"/>
                </a:solidFill>
                <a:latin typeface="Bookman Old Style" pitchFamily="18" charset="0"/>
              </a:rPr>
              <a:t>současně osoba dozorující nezanedbala povinný dohled → </a:t>
            </a:r>
            <a:r>
              <a:rPr lang="cs-CZ" b="1" u="sng" dirty="0" smtClean="0">
                <a:solidFill>
                  <a:srgbClr val="FF0000"/>
                </a:solidFill>
                <a:latin typeface="Bookman Old Style" pitchFamily="18" charset="0"/>
              </a:rPr>
              <a:t>odpovědným za škodu nebude </a:t>
            </a:r>
            <a:r>
              <a:rPr lang="cs-CZ" b="1" u="sng" dirty="0" smtClean="0">
                <a:solidFill>
                  <a:srgbClr val="FF0000"/>
                </a:solidFill>
                <a:latin typeface="Bookman Old Style" pitchFamily="18" charset="0"/>
              </a:rPr>
              <a:t>nikdo</a:t>
            </a:r>
          </a:p>
          <a:p>
            <a:pPr lvl="1"/>
            <a:r>
              <a:rPr lang="cs-CZ" i="1" dirty="0" smtClean="0">
                <a:latin typeface="Bookman Old Style" pitchFamily="18" charset="0"/>
              </a:rPr>
              <a:t>např. žák při scházení schodů (učitel dohled vykonává řádně) zaškobrtne a při zachycení se o spolužáka jej strhne k zemi a narazí mu koleno</a:t>
            </a:r>
            <a:endParaRPr lang="cs-CZ" i="1" dirty="0" smtClean="0">
              <a:latin typeface="Bookman Old Style" pitchFamily="18" charset="0"/>
            </a:endParaRPr>
          </a:p>
          <a:p>
            <a:endParaRPr lang="cs-CZ" i="1" dirty="0" smtClean="0">
              <a:latin typeface="Bookman Old Style" pitchFamily="18" charset="0"/>
            </a:endParaRPr>
          </a:p>
          <a:p>
            <a:endParaRPr lang="cs-CZ" dirty="0" smtClean="0">
              <a:solidFill>
                <a:srgbClr val="FF0000"/>
              </a:solidFill>
              <a:latin typeface="Bookman Old Style" pitchFamily="18" charset="0"/>
            </a:endParaRPr>
          </a:p>
          <a:p>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pPr algn="ctr"/>
            <a:r>
              <a:rPr lang="cs-CZ" b="1" dirty="0" smtClean="0">
                <a:latin typeface="Bookman Old Style" pitchFamily="18" charset="0"/>
              </a:rPr>
              <a:t>vyjádření Ústavního soudu</a:t>
            </a:r>
            <a:endParaRPr lang="cs-CZ" b="1" dirty="0">
              <a:latin typeface="Bookman Old Style" pitchFamily="18" charset="0"/>
            </a:endParaRPr>
          </a:p>
        </p:txBody>
      </p:sp>
      <p:sp>
        <p:nvSpPr>
          <p:cNvPr id="3" name="Zástupný symbol pro obsah 2"/>
          <p:cNvSpPr>
            <a:spLocks noGrp="1"/>
          </p:cNvSpPr>
          <p:nvPr>
            <p:ph sz="quarter" idx="1"/>
          </p:nvPr>
        </p:nvSpPr>
        <p:spPr>
          <a:xfrm>
            <a:off x="457200" y="1052736"/>
            <a:ext cx="7467600" cy="5421216"/>
          </a:xfrm>
        </p:spPr>
        <p:txBody>
          <a:bodyPr/>
          <a:lstStyle/>
          <a:p>
            <a:r>
              <a:rPr lang="cs-CZ" dirty="0" smtClean="0">
                <a:latin typeface="Bookman Old Style" pitchFamily="18" charset="0"/>
              </a:rPr>
              <a:t>že náležitým dohledem „</a:t>
            </a:r>
            <a:r>
              <a:rPr lang="cs-CZ" i="1" dirty="0" smtClean="0">
                <a:solidFill>
                  <a:srgbClr val="FF0000"/>
                </a:solidFill>
                <a:latin typeface="Bookman Old Style" pitchFamily="18" charset="0"/>
              </a:rPr>
              <a:t>není možné rozumět takový dohled, který by byl za normálních okolností osobami dohledem povinnými vykonáván stále, nepřetržitě a bezprostředně </a:t>
            </a:r>
            <a:r>
              <a:rPr lang="cs-CZ" i="1" dirty="0" smtClean="0">
                <a:latin typeface="Bookman Old Style" pitchFamily="18" charset="0"/>
              </a:rPr>
              <a:t>(„na každém kroku“), neboť v takovém případě by byla zákonem předpokládaná možnost zproštění se odpovědnosti těchto osob prakticky vyloučena. Při úvaze o tom, zda osoby dohledem povinné nezanedbaly náležitý dohled, je nutné vzít zřetel i na některé okolnosti týkající se osoby podléhající dohledu, jako např. věk, povahové vlastnosti a celkově chování nezletilého dítěte.</a:t>
            </a:r>
            <a:r>
              <a:rPr lang="cs-CZ" dirty="0" smtClean="0">
                <a:latin typeface="Bookman Old Style" pitchFamily="18" charset="0"/>
              </a:rPr>
              <a:t>“</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ýsledek obrázku pro mobil kreslený"/>
          <p:cNvPicPr>
            <a:picLocks noChangeAspect="1" noChangeArrowheads="1"/>
          </p:cNvPicPr>
          <p:nvPr/>
        </p:nvPicPr>
        <p:blipFill>
          <a:blip r:embed="rId2" cstate="print"/>
          <a:srcRect/>
          <a:stretch>
            <a:fillRect/>
          </a:stretch>
        </p:blipFill>
        <p:spPr bwMode="auto">
          <a:xfrm>
            <a:off x="6516216" y="1484784"/>
            <a:ext cx="2376264" cy="2376264"/>
          </a:xfrm>
          <a:prstGeom prst="rect">
            <a:avLst/>
          </a:prstGeom>
          <a:noFill/>
        </p:spPr>
      </p:pic>
      <p:sp>
        <p:nvSpPr>
          <p:cNvPr id="2" name="Nadpis 1"/>
          <p:cNvSpPr>
            <a:spLocks noGrp="1"/>
          </p:cNvSpPr>
          <p:nvPr>
            <p:ph type="title"/>
          </p:nvPr>
        </p:nvSpPr>
        <p:spPr>
          <a:xfrm>
            <a:off x="457200" y="274638"/>
            <a:ext cx="7467600" cy="706090"/>
          </a:xfrm>
        </p:spPr>
        <p:txBody>
          <a:bodyPr/>
          <a:lstStyle/>
          <a:p>
            <a:pPr algn="ctr"/>
            <a:r>
              <a:rPr lang="cs-CZ" b="1" dirty="0" smtClean="0">
                <a:latin typeface="Bookman Old Style" pitchFamily="18" charset="0"/>
              </a:rPr>
              <a:t>UČITEL A MOBILNÍ TELEFONY</a:t>
            </a:r>
            <a:endParaRPr lang="cs-CZ" b="1" dirty="0">
              <a:latin typeface="Bookman Old Style" pitchFamily="18" charset="0"/>
            </a:endParaRPr>
          </a:p>
        </p:txBody>
      </p:sp>
      <p:sp>
        <p:nvSpPr>
          <p:cNvPr id="3" name="Zástupný symbol pro obsah 2"/>
          <p:cNvSpPr>
            <a:spLocks noGrp="1"/>
          </p:cNvSpPr>
          <p:nvPr>
            <p:ph sz="quarter" idx="1"/>
          </p:nvPr>
        </p:nvSpPr>
        <p:spPr>
          <a:xfrm>
            <a:off x="179512" y="980728"/>
            <a:ext cx="6984776" cy="5688632"/>
          </a:xfrm>
        </p:spPr>
        <p:txBody>
          <a:bodyPr>
            <a:normAutofit lnSpcReduction="10000"/>
          </a:bodyPr>
          <a:lstStyle/>
          <a:p>
            <a:r>
              <a:rPr lang="cs-CZ" dirty="0" smtClean="0">
                <a:latin typeface="Bookman Old Style" pitchFamily="18" charset="0"/>
              </a:rPr>
              <a:t>Několik doporučení pro školu:</a:t>
            </a:r>
          </a:p>
          <a:p>
            <a:pPr lvl="1"/>
            <a:r>
              <a:rPr lang="cs-CZ" dirty="0" smtClean="0">
                <a:latin typeface="Bookman Old Style" pitchFamily="18" charset="0"/>
              </a:rPr>
              <a:t>Mobily nepřehlížejte, mluvte o nich!</a:t>
            </a:r>
          </a:p>
          <a:p>
            <a:pPr lvl="1"/>
            <a:r>
              <a:rPr lang="cs-CZ" dirty="0" smtClean="0">
                <a:latin typeface="Bookman Old Style" pitchFamily="18" charset="0"/>
              </a:rPr>
              <a:t>Respektujte soukromí. K mobilním telefonům žáků přistupujte jako k osobní věci – podobně jako ke školní tašce, jejíž obsah můžete prohlížet jen ve výjimečných situacích. </a:t>
            </a:r>
          </a:p>
          <a:p>
            <a:pPr lvl="1"/>
            <a:r>
              <a:rPr lang="cs-CZ" dirty="0" smtClean="0">
                <a:latin typeface="Bookman Old Style" pitchFamily="18" charset="0"/>
              </a:rPr>
              <a:t>Stanovte pravidla používání mobilních telefonů ve škole a/nebo ve třídě. Generální zákaz používání mobilů je nesmysl!!!</a:t>
            </a:r>
          </a:p>
          <a:p>
            <a:pPr lvl="1"/>
            <a:r>
              <a:rPr lang="cs-CZ" dirty="0" smtClean="0">
                <a:latin typeface="Bookman Old Style" pitchFamily="18" charset="0"/>
              </a:rPr>
              <a:t>Jděte příkladem. Používejte svůj vlastní mobil tak, jak byste si to představovali i u svých žáků. </a:t>
            </a:r>
          </a:p>
          <a:p>
            <a:r>
              <a:rPr lang="cs-CZ" b="1" dirty="0" smtClean="0">
                <a:latin typeface="Bookman Old Style" pitchFamily="18" charset="0"/>
              </a:rPr>
              <a:t>Můžete mobily úplně zakázat?</a:t>
            </a:r>
            <a:r>
              <a:rPr lang="cs-CZ" dirty="0" smtClean="0">
                <a:latin typeface="Bookman Old Style" pitchFamily="18" charset="0"/>
              </a:rPr>
              <a:t> </a:t>
            </a:r>
          </a:p>
          <a:p>
            <a:pPr lvl="1"/>
            <a:r>
              <a:rPr lang="cs-CZ" dirty="0" smtClean="0">
                <a:latin typeface="Bookman Old Style" pitchFamily="18" charset="0"/>
              </a:rPr>
              <a:t>Jako učitel </a:t>
            </a:r>
            <a:r>
              <a:rPr lang="cs-CZ" dirty="0" smtClean="0">
                <a:solidFill>
                  <a:srgbClr val="FF0000"/>
                </a:solidFill>
                <a:latin typeface="Bookman Old Style" pitchFamily="18" charset="0"/>
              </a:rPr>
              <a:t>nemáte právo dítěti mobilní telefon zabavit</a:t>
            </a:r>
            <a:r>
              <a:rPr lang="cs-CZ" dirty="0" smtClean="0">
                <a:latin typeface="Bookman Old Style" pitchFamily="18" charset="0"/>
              </a:rPr>
              <a:t>, jednalo by se o </a:t>
            </a:r>
            <a:r>
              <a:rPr lang="cs-CZ" dirty="0" smtClean="0">
                <a:solidFill>
                  <a:srgbClr val="FF0000"/>
                </a:solidFill>
                <a:latin typeface="Bookman Old Style" pitchFamily="18" charset="0"/>
              </a:rPr>
              <a:t>krádež.</a:t>
            </a:r>
            <a:r>
              <a:rPr lang="cs-CZ" dirty="0" smtClean="0">
                <a:latin typeface="Bookman Old Style" pitchFamily="18" charset="0"/>
              </a:rPr>
              <a:t> Podobně </a:t>
            </a:r>
            <a:r>
              <a:rPr lang="cs-CZ" dirty="0" smtClean="0">
                <a:solidFill>
                  <a:srgbClr val="FF0000"/>
                </a:solidFill>
                <a:latin typeface="Bookman Old Style" pitchFamily="18" charset="0"/>
              </a:rPr>
              <a:t>nelze zakázat nošení mobilů do školy a jejich používání</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pPr algn="ctr"/>
            <a:r>
              <a:rPr lang="cs-CZ" b="1" dirty="0" smtClean="0">
                <a:latin typeface="Bookman Old Style" pitchFamily="18" charset="0"/>
              </a:rPr>
              <a:t>Jak se bránit?</a:t>
            </a:r>
            <a:endParaRPr lang="cs-CZ" b="1" dirty="0">
              <a:latin typeface="Bookman Old Style" pitchFamily="18" charset="0"/>
            </a:endParaRPr>
          </a:p>
        </p:txBody>
      </p:sp>
      <p:sp>
        <p:nvSpPr>
          <p:cNvPr id="3" name="Zástupný symbol pro obsah 2"/>
          <p:cNvSpPr>
            <a:spLocks noGrp="1"/>
          </p:cNvSpPr>
          <p:nvPr>
            <p:ph sz="quarter" idx="1"/>
          </p:nvPr>
        </p:nvSpPr>
        <p:spPr/>
        <p:txBody>
          <a:bodyPr>
            <a:normAutofit fontScale="85000" lnSpcReduction="20000"/>
          </a:bodyPr>
          <a:lstStyle/>
          <a:p>
            <a:r>
              <a:rPr lang="cs-CZ" sz="2800" dirty="0" smtClean="0">
                <a:latin typeface="Bookman Old Style" pitchFamily="18" charset="0"/>
              </a:rPr>
              <a:t>vyfotografování testu</a:t>
            </a:r>
          </a:p>
          <a:p>
            <a:pPr lvl="1"/>
            <a:r>
              <a:rPr lang="cs-CZ" sz="2400" dirty="0" smtClean="0">
                <a:latin typeface="Bookman Old Style" pitchFamily="18" charset="0"/>
              </a:rPr>
              <a:t>z. č. 121/2000 Sb., autorský zákon</a:t>
            </a:r>
          </a:p>
          <a:p>
            <a:pPr lvl="1"/>
            <a:r>
              <a:rPr lang="cs-CZ" sz="2400" b="1" dirty="0" smtClean="0">
                <a:latin typeface="Bookman Old Style" pitchFamily="18" charset="0"/>
              </a:rPr>
              <a:t>§ 11 (1)</a:t>
            </a:r>
            <a:r>
              <a:rPr lang="cs-CZ" sz="2400" dirty="0" smtClean="0">
                <a:latin typeface="Bookman Old Style" pitchFamily="18" charset="0"/>
              </a:rPr>
              <a:t> Autor má právo rozhodnout o zveřejnění svého díla.</a:t>
            </a:r>
          </a:p>
          <a:p>
            <a:r>
              <a:rPr lang="cs-CZ" sz="2800" dirty="0" smtClean="0">
                <a:latin typeface="Bookman Old Style" pitchFamily="18" charset="0"/>
              </a:rPr>
              <a:t>natáčení učitele</a:t>
            </a:r>
          </a:p>
          <a:p>
            <a:pPr lvl="1"/>
            <a:r>
              <a:rPr lang="cs-CZ" sz="2400" b="1" dirty="0" smtClean="0">
                <a:latin typeface="Bookman Old Style" pitchFamily="18" charset="0"/>
              </a:rPr>
              <a:t>z. č. 89/2012 Sb., občanský zákoník</a:t>
            </a:r>
          </a:p>
          <a:p>
            <a:pPr lvl="1"/>
            <a:r>
              <a:rPr lang="cs-CZ" sz="2400" b="1" dirty="0" smtClean="0">
                <a:latin typeface="Bookman Old Style" pitchFamily="18" charset="0"/>
              </a:rPr>
              <a:t>§ 84 </a:t>
            </a:r>
            <a:r>
              <a:rPr lang="cs-CZ" sz="2400" dirty="0" smtClean="0">
                <a:latin typeface="Bookman Old Style" pitchFamily="18" charset="0"/>
              </a:rPr>
              <a:t>Zachytit jakýmkoli způsobem podobu člověka tak, aby podle zobrazení bylo možné určit jeho totožnost, je možné jen s jeho svolením.</a:t>
            </a:r>
          </a:p>
          <a:p>
            <a:pPr lvl="1"/>
            <a:r>
              <a:rPr lang="cs-CZ" sz="2400" dirty="0" smtClean="0">
                <a:latin typeface="Bookman Old Style" pitchFamily="18" charset="0"/>
              </a:rPr>
              <a:t>§ 82 NOZ: (1) Člověk, jehož osobnost byla dotčena, má právo domáhat se toho, aby bylo od neoprávněného zásahu upuštěno nebo aby byl odstraněn jeho následek.</a:t>
            </a:r>
          </a:p>
          <a:p>
            <a:pPr lvl="1"/>
            <a:r>
              <a:rPr lang="cs-CZ" sz="2000" dirty="0" smtClean="0">
                <a:latin typeface="Bookman Old Style" pitchFamily="18" charset="0"/>
              </a:rPr>
              <a:t>Právo na podobu §§ 84-85, 87-90 NOZ - základní zásada je </a:t>
            </a:r>
            <a:r>
              <a:rPr lang="cs-CZ" sz="2000" b="1" dirty="0" smtClean="0">
                <a:solidFill>
                  <a:srgbClr val="FF0000"/>
                </a:solidFill>
                <a:latin typeface="Bookman Old Style" pitchFamily="18" charset="0"/>
              </a:rPr>
              <a:t>autonomie vůle, zachytit a rozšiřovat podobu člověka jen s jeho souhlasem</a:t>
            </a:r>
            <a:r>
              <a:rPr lang="cs-CZ" sz="2000" dirty="0" smtClean="0">
                <a:latin typeface="Bookman Old Style" pitchFamily="18" charset="0"/>
              </a:rPr>
              <a:t> - zákaz neoprávněného zobrazení a šíření podobizny člověka</a:t>
            </a:r>
            <a:endParaRPr lang="cs-CZ" sz="2400" dirty="0" smtClean="0">
              <a:latin typeface="Bookman Old Style" pitchFamily="18" charset="0"/>
            </a:endParaRPr>
          </a:p>
          <a:p>
            <a:endParaRPr lang="cs-CZ" dirty="0" smtClean="0">
              <a:latin typeface="Bookman Old Style" pitchFamily="18" charset="0"/>
            </a:endParaRPr>
          </a:p>
          <a:p>
            <a:endParaRPr lang="cs-CZ" dirty="0">
              <a:latin typeface="Bookman Old Style" pitchFamily="18" charset="0"/>
            </a:endParaRPr>
          </a:p>
        </p:txBody>
      </p:sp>
      <p:pic>
        <p:nvPicPr>
          <p:cNvPr id="13314" name="Picture 2" descr="Výsledek obrázku pro fotoaparát kreslený"/>
          <p:cNvPicPr>
            <a:picLocks noChangeAspect="1" noChangeArrowheads="1"/>
          </p:cNvPicPr>
          <p:nvPr/>
        </p:nvPicPr>
        <p:blipFill>
          <a:blip r:embed="rId2" cstate="print"/>
          <a:srcRect/>
          <a:stretch>
            <a:fillRect/>
          </a:stretch>
        </p:blipFill>
        <p:spPr bwMode="auto">
          <a:xfrm>
            <a:off x="6444208" y="620688"/>
            <a:ext cx="1809750" cy="17716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pPr algn="ctr"/>
            <a:r>
              <a:rPr lang="cs-CZ" b="1" dirty="0" smtClean="0">
                <a:latin typeface="Bookman Old Style" pitchFamily="18" charset="0"/>
              </a:rPr>
              <a:t>kazuistika</a:t>
            </a:r>
            <a:endParaRPr lang="cs-CZ" b="1" dirty="0">
              <a:latin typeface="Bookman Old Style" pitchFamily="18" charset="0"/>
            </a:endParaRPr>
          </a:p>
        </p:txBody>
      </p:sp>
      <p:sp>
        <p:nvSpPr>
          <p:cNvPr id="3" name="Zástupný symbol pro obsah 2"/>
          <p:cNvSpPr>
            <a:spLocks noGrp="1"/>
          </p:cNvSpPr>
          <p:nvPr>
            <p:ph sz="quarter" idx="1"/>
          </p:nvPr>
        </p:nvSpPr>
        <p:spPr>
          <a:xfrm>
            <a:off x="179512" y="1052736"/>
            <a:ext cx="7745288" cy="5421216"/>
          </a:xfrm>
        </p:spPr>
        <p:txBody>
          <a:bodyPr>
            <a:normAutofit fontScale="92500" lnSpcReduction="10000"/>
          </a:bodyPr>
          <a:lstStyle/>
          <a:p>
            <a:r>
              <a:rPr lang="cs-CZ" dirty="0" smtClean="0">
                <a:latin typeface="Bookman Old Style" pitchFamily="18" charset="0"/>
              </a:rPr>
              <a:t>§ 49 – přestupky proti občanskému soužití. V § 49 odst. 1 je uvedeno: „Přestupku se dopustí ten, kdo a) jinému </a:t>
            </a:r>
            <a:r>
              <a:rPr lang="cs-CZ" dirty="0" smtClean="0">
                <a:latin typeface="Bookman Old Style" pitchFamily="18" charset="0"/>
              </a:rPr>
              <a:t>ublíží </a:t>
            </a:r>
            <a:r>
              <a:rPr lang="cs-CZ" dirty="0" smtClean="0">
                <a:latin typeface="Bookman Old Style" pitchFamily="18" charset="0"/>
              </a:rPr>
              <a:t>na cti tím, </a:t>
            </a:r>
            <a:r>
              <a:rPr lang="cs-CZ" dirty="0" smtClean="0">
                <a:latin typeface="Bookman Old Style" pitchFamily="18" charset="0"/>
              </a:rPr>
              <a:t>že </a:t>
            </a:r>
            <a:r>
              <a:rPr lang="cs-CZ" dirty="0" smtClean="0">
                <a:latin typeface="Bookman Old Style" pitchFamily="18" charset="0"/>
              </a:rPr>
              <a:t>ho urazí nebo vydá v posměch</a:t>
            </a:r>
            <a:r>
              <a:rPr lang="cs-CZ" dirty="0" smtClean="0">
                <a:latin typeface="Bookman Old Style" pitchFamily="18" charset="0"/>
              </a:rPr>
              <a:t>,...</a:t>
            </a:r>
          </a:p>
          <a:p>
            <a:r>
              <a:rPr lang="cs-CZ" dirty="0" smtClean="0">
                <a:latin typeface="Bookman Old Style" pitchFamily="18" charset="0"/>
              </a:rPr>
              <a:t>Žák </a:t>
            </a:r>
            <a:r>
              <a:rPr lang="cs-CZ" dirty="0" smtClean="0">
                <a:latin typeface="Bookman Old Style" pitchFamily="18" charset="0"/>
              </a:rPr>
              <a:t>sedmé třídy získal na internetu fotografie své učitelky jazyka českého. Jednalo se o fotografie ze sociální sítě </a:t>
            </a:r>
            <a:r>
              <a:rPr lang="cs-CZ" dirty="0" smtClean="0">
                <a:latin typeface="Bookman Old Style" pitchFamily="18" charset="0"/>
              </a:rPr>
              <a:t>spolužáků </a:t>
            </a:r>
            <a:r>
              <a:rPr lang="cs-CZ" dirty="0" smtClean="0">
                <a:latin typeface="Bookman Old Style" pitchFamily="18" charset="0"/>
              </a:rPr>
              <a:t>a paní učitelka na nich byla vyfocena na soukromé akci, kde slavili příchod léta a ona znázorňovala „letní vílu“. </a:t>
            </a:r>
            <a:r>
              <a:rPr lang="cs-CZ" dirty="0" smtClean="0">
                <a:latin typeface="Bookman Old Style" pitchFamily="18" charset="0"/>
              </a:rPr>
              <a:t>Takže </a:t>
            </a:r>
            <a:r>
              <a:rPr lang="cs-CZ" dirty="0" smtClean="0">
                <a:latin typeface="Bookman Old Style" pitchFamily="18" charset="0"/>
              </a:rPr>
              <a:t>byla oblečená do plavek a navíc byla zamotaná do různých kousků záclon. Její dlouhé vlasy byly na fotce rozčepýřeny, </a:t>
            </a:r>
            <a:r>
              <a:rPr lang="cs-CZ" dirty="0" smtClean="0">
                <a:latin typeface="Bookman Old Style" pitchFamily="18" charset="0"/>
              </a:rPr>
              <a:t>takže </a:t>
            </a:r>
            <a:r>
              <a:rPr lang="cs-CZ" dirty="0" smtClean="0">
                <a:latin typeface="Bookman Old Style" pitchFamily="18" charset="0"/>
              </a:rPr>
              <a:t>vypadala spíš jako čarodějnice. Uvedený </a:t>
            </a:r>
            <a:r>
              <a:rPr lang="cs-CZ" dirty="0" smtClean="0">
                <a:latin typeface="Bookman Old Style" pitchFamily="18" charset="0"/>
              </a:rPr>
              <a:t>žák </a:t>
            </a:r>
            <a:r>
              <a:rPr lang="cs-CZ" dirty="0" smtClean="0">
                <a:latin typeface="Bookman Old Style" pitchFamily="18" charset="0"/>
              </a:rPr>
              <a:t>si fotku stáhnul a vsadil do prostředí jejich školní třídy. Fotku pak doplnil textem „Názorná výuka jazyka českého podle představ naší učitelky K. L.“. Takto upravenou fotku rozeslal mezi ostatní </a:t>
            </a:r>
            <a:r>
              <a:rPr lang="cs-CZ" dirty="0" smtClean="0">
                <a:latin typeface="Bookman Old Style" pitchFamily="18" charset="0"/>
              </a:rPr>
              <a:t>žáky </a:t>
            </a:r>
            <a:r>
              <a:rPr lang="cs-CZ" dirty="0" smtClean="0">
                <a:latin typeface="Bookman Old Style" pitchFamily="18" charset="0"/>
              </a:rPr>
              <a:t>třídy.</a:t>
            </a:r>
          </a:p>
          <a:p>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ýsledek obrázku pro konopí joint"/>
          <p:cNvPicPr>
            <a:picLocks noChangeAspect="1" noChangeArrowheads="1"/>
          </p:cNvPicPr>
          <p:nvPr/>
        </p:nvPicPr>
        <p:blipFill>
          <a:blip r:embed="rId2" cstate="print"/>
          <a:srcRect/>
          <a:stretch>
            <a:fillRect/>
          </a:stretch>
        </p:blipFill>
        <p:spPr bwMode="auto">
          <a:xfrm>
            <a:off x="5580112" y="2780928"/>
            <a:ext cx="3409950" cy="1714500"/>
          </a:xfrm>
          <a:prstGeom prst="rect">
            <a:avLst/>
          </a:prstGeom>
          <a:noFill/>
        </p:spPr>
      </p:pic>
      <p:sp>
        <p:nvSpPr>
          <p:cNvPr id="2" name="Nadpis 1"/>
          <p:cNvSpPr>
            <a:spLocks noGrp="1"/>
          </p:cNvSpPr>
          <p:nvPr>
            <p:ph type="title"/>
          </p:nvPr>
        </p:nvSpPr>
        <p:spPr>
          <a:xfrm>
            <a:off x="457200" y="274638"/>
            <a:ext cx="7467600" cy="706090"/>
          </a:xfrm>
        </p:spPr>
        <p:txBody>
          <a:bodyPr/>
          <a:lstStyle/>
          <a:p>
            <a:pPr algn="ctr"/>
            <a:r>
              <a:rPr lang="cs-CZ" b="1" dirty="0" smtClean="0">
                <a:latin typeface="Bookman Old Style" pitchFamily="18" charset="0"/>
              </a:rPr>
              <a:t>návykové látky ve škole</a:t>
            </a:r>
            <a:endParaRPr lang="cs-CZ" b="1" dirty="0">
              <a:latin typeface="Bookman Old Style" pitchFamily="18" charset="0"/>
            </a:endParaRPr>
          </a:p>
        </p:txBody>
      </p:sp>
      <p:sp>
        <p:nvSpPr>
          <p:cNvPr id="3" name="Zástupný symbol pro obsah 2"/>
          <p:cNvSpPr>
            <a:spLocks noGrp="1"/>
          </p:cNvSpPr>
          <p:nvPr>
            <p:ph sz="quarter" idx="1"/>
          </p:nvPr>
        </p:nvSpPr>
        <p:spPr>
          <a:xfrm>
            <a:off x="323528" y="980728"/>
            <a:ext cx="5760640" cy="5877272"/>
          </a:xfrm>
        </p:spPr>
        <p:txBody>
          <a:bodyPr>
            <a:normAutofit fontScale="92500"/>
          </a:bodyPr>
          <a:lstStyle/>
          <a:p>
            <a:r>
              <a:rPr lang="cs-CZ" dirty="0" smtClean="0">
                <a:latin typeface="Bookman Old Style" pitchFamily="18" charset="0"/>
              </a:rPr>
              <a:t>Začneme od přestupkového zákona, ve kterém drogovou oblast řeší </a:t>
            </a:r>
            <a:r>
              <a:rPr lang="cs-CZ" dirty="0" smtClean="0">
                <a:solidFill>
                  <a:srgbClr val="FF0000"/>
                </a:solidFill>
                <a:latin typeface="Bookman Old Style" pitchFamily="18" charset="0"/>
              </a:rPr>
              <a:t>§ 30 přestupky na úseku ochrany před alkoholismem a jinými toxikomaniemi.</a:t>
            </a:r>
            <a:r>
              <a:rPr lang="cs-CZ" dirty="0" smtClean="0">
                <a:latin typeface="Bookman Old Style" pitchFamily="18" charset="0"/>
              </a:rPr>
              <a:t> Nealkoholovou toxikomanii pak řeší odst. 1 písm. j), ve kterém je uvedeno: „Přestupku se dopustí ten, kdo neoprávněně </a:t>
            </a:r>
            <a:r>
              <a:rPr lang="cs-CZ" dirty="0" smtClean="0">
                <a:solidFill>
                  <a:srgbClr val="FF0000"/>
                </a:solidFill>
                <a:latin typeface="Bookman Old Style" pitchFamily="18" charset="0"/>
              </a:rPr>
              <a:t>přechovává v malém množství pro svoji potřebu </a:t>
            </a:r>
            <a:r>
              <a:rPr lang="cs-CZ" dirty="0" smtClean="0">
                <a:latin typeface="Bookman Old Style" pitchFamily="18" charset="0"/>
              </a:rPr>
              <a:t>omamnou nebo psychotropní látku“. V </a:t>
            </a:r>
            <a:r>
              <a:rPr lang="cs-CZ" dirty="0" smtClean="0">
                <a:solidFill>
                  <a:srgbClr val="FF0000"/>
                </a:solidFill>
                <a:latin typeface="Bookman Old Style" pitchFamily="18" charset="0"/>
              </a:rPr>
              <a:t>§</a:t>
            </a:r>
            <a:r>
              <a:rPr lang="cs-CZ" dirty="0" smtClean="0">
                <a:latin typeface="Bookman Old Style" pitchFamily="18" charset="0"/>
              </a:rPr>
              <a:t> </a:t>
            </a:r>
            <a:r>
              <a:rPr lang="cs-CZ" dirty="0" smtClean="0">
                <a:solidFill>
                  <a:srgbClr val="FF0000"/>
                </a:solidFill>
                <a:latin typeface="Bookman Old Style" pitchFamily="18" charset="0"/>
              </a:rPr>
              <a:t>284</a:t>
            </a:r>
            <a:r>
              <a:rPr lang="cs-CZ" dirty="0" smtClean="0">
                <a:latin typeface="Bookman Old Style" pitchFamily="18" charset="0"/>
              </a:rPr>
              <a:t> – přechovávání omamné látky a psychotropní látky a jedu je uvedeno: „</a:t>
            </a:r>
            <a:r>
              <a:rPr lang="cs-CZ" dirty="0" smtClean="0">
                <a:solidFill>
                  <a:srgbClr val="FF0000"/>
                </a:solidFill>
                <a:latin typeface="Bookman Old Style" pitchFamily="18" charset="0"/>
              </a:rPr>
              <a:t>Kdo neoprávněně pro vlastní potřebu přechovává v množství větším, než malém omamnou látku konopí bude potrestán odnětím svobody až na jeden rok“. </a:t>
            </a:r>
          </a:p>
          <a:p>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ýsledek obrázku pro vězeň"/>
          <p:cNvPicPr>
            <a:picLocks noChangeAspect="1" noChangeArrowheads="1"/>
          </p:cNvPicPr>
          <p:nvPr/>
        </p:nvPicPr>
        <p:blipFill>
          <a:blip r:embed="rId2" cstate="print"/>
          <a:srcRect/>
          <a:stretch>
            <a:fillRect/>
          </a:stretch>
        </p:blipFill>
        <p:spPr bwMode="auto">
          <a:xfrm>
            <a:off x="5364088" y="2348880"/>
            <a:ext cx="3469938" cy="2880320"/>
          </a:xfrm>
          <a:prstGeom prst="rect">
            <a:avLst/>
          </a:prstGeom>
          <a:noFill/>
        </p:spPr>
      </p:pic>
      <p:sp>
        <p:nvSpPr>
          <p:cNvPr id="2" name="Nadpis 1"/>
          <p:cNvSpPr>
            <a:spLocks noGrp="1"/>
          </p:cNvSpPr>
          <p:nvPr>
            <p:ph type="title"/>
          </p:nvPr>
        </p:nvSpPr>
        <p:spPr>
          <a:xfrm>
            <a:off x="457200" y="274638"/>
            <a:ext cx="7467600" cy="706090"/>
          </a:xfrm>
        </p:spPr>
        <p:txBody>
          <a:bodyPr/>
          <a:lstStyle/>
          <a:p>
            <a:pPr algn="ctr"/>
            <a:r>
              <a:rPr lang="cs-CZ" b="1" dirty="0" smtClean="0">
                <a:latin typeface="Bookman Old Style" pitchFamily="18" charset="0"/>
              </a:rPr>
              <a:t>návykové látky ve škole</a:t>
            </a:r>
            <a:endParaRPr lang="cs-CZ" b="1" dirty="0">
              <a:latin typeface="Bookman Old Style" pitchFamily="18" charset="0"/>
            </a:endParaRPr>
          </a:p>
        </p:txBody>
      </p:sp>
      <p:sp>
        <p:nvSpPr>
          <p:cNvPr id="3" name="Zástupný symbol pro obsah 2"/>
          <p:cNvSpPr>
            <a:spLocks noGrp="1"/>
          </p:cNvSpPr>
          <p:nvPr>
            <p:ph sz="quarter" idx="1"/>
          </p:nvPr>
        </p:nvSpPr>
        <p:spPr>
          <a:xfrm>
            <a:off x="251520" y="980728"/>
            <a:ext cx="5400600" cy="5616624"/>
          </a:xfrm>
        </p:spPr>
        <p:txBody>
          <a:bodyPr>
            <a:normAutofit/>
          </a:bodyPr>
          <a:lstStyle/>
          <a:p>
            <a:r>
              <a:rPr lang="cs-CZ" dirty="0" smtClean="0">
                <a:latin typeface="Bookman Old Style" pitchFamily="18" charset="0"/>
              </a:rPr>
              <a:t>Navíc se </a:t>
            </a:r>
            <a:r>
              <a:rPr lang="cs-CZ" dirty="0" smtClean="0">
                <a:latin typeface="Bookman Old Style" pitchFamily="18" charset="0"/>
              </a:rPr>
              <a:t>může </a:t>
            </a:r>
            <a:r>
              <a:rPr lang="cs-CZ" dirty="0" smtClean="0">
                <a:latin typeface="Bookman Old Style" pitchFamily="18" charset="0"/>
              </a:rPr>
              <a:t>dopustit trestného činu i ten, kdo látku„pouze“ nabízí, </a:t>
            </a:r>
            <a:r>
              <a:rPr lang="cs-CZ" dirty="0" smtClean="0">
                <a:latin typeface="Bookman Old Style" pitchFamily="18" charset="0"/>
              </a:rPr>
              <a:t>protože </a:t>
            </a:r>
            <a:r>
              <a:rPr lang="cs-CZ" dirty="0" smtClean="0">
                <a:latin typeface="Bookman Old Style" pitchFamily="18" charset="0"/>
              </a:rPr>
              <a:t>v </a:t>
            </a:r>
            <a:endParaRPr lang="cs-CZ" dirty="0" smtClean="0">
              <a:latin typeface="Bookman Old Style" pitchFamily="18" charset="0"/>
            </a:endParaRPr>
          </a:p>
          <a:p>
            <a:pPr>
              <a:buNone/>
            </a:pPr>
            <a:r>
              <a:rPr lang="cs-CZ" dirty="0" smtClean="0">
                <a:solidFill>
                  <a:srgbClr val="FF0000"/>
                </a:solidFill>
                <a:latin typeface="Bookman Old Style" pitchFamily="18" charset="0"/>
              </a:rPr>
              <a:t>	</a:t>
            </a:r>
            <a:r>
              <a:rPr lang="cs-CZ" dirty="0" smtClean="0">
                <a:solidFill>
                  <a:srgbClr val="FF0000"/>
                </a:solidFill>
                <a:latin typeface="Bookman Old Style" pitchFamily="18" charset="0"/>
              </a:rPr>
              <a:t>§ </a:t>
            </a:r>
            <a:r>
              <a:rPr lang="cs-CZ" dirty="0" smtClean="0">
                <a:solidFill>
                  <a:srgbClr val="FF0000"/>
                </a:solidFill>
                <a:latin typeface="Bookman Old Style" pitchFamily="18" charset="0"/>
              </a:rPr>
              <a:t>283 odst. 1 trestního zákoníku </a:t>
            </a:r>
            <a:r>
              <a:rPr lang="cs-CZ" dirty="0" smtClean="0">
                <a:latin typeface="Bookman Old Style" pitchFamily="18" charset="0"/>
              </a:rPr>
              <a:t>– nedovolená výroba a jiné nakládání s omamnými a psychotropními látkami a s jedy se říká: „</a:t>
            </a:r>
            <a:r>
              <a:rPr lang="cs-CZ" dirty="0" smtClean="0">
                <a:solidFill>
                  <a:srgbClr val="FF0000"/>
                </a:solidFill>
                <a:latin typeface="Bookman Old Style" pitchFamily="18" charset="0"/>
              </a:rPr>
              <a:t>Kdo neoprávněně vyrobí, doveze, vyveze, proveze, nabídne, zprostředkuje nebo jinak opatří nebo pro jiného přechovává omamnou látku</a:t>
            </a:r>
            <a:r>
              <a:rPr lang="cs-CZ" dirty="0" smtClean="0">
                <a:latin typeface="Bookman Old Style" pitchFamily="18" charset="0"/>
              </a:rPr>
              <a:t>, bude potrestán odnětím svobody na jeden rok </a:t>
            </a:r>
            <a:r>
              <a:rPr lang="cs-CZ" dirty="0" smtClean="0">
                <a:latin typeface="Bookman Old Style" pitchFamily="18" charset="0"/>
              </a:rPr>
              <a:t>až </a:t>
            </a:r>
            <a:r>
              <a:rPr lang="cs-CZ" dirty="0" smtClean="0">
                <a:latin typeface="Bookman Old Style" pitchFamily="18" charset="0"/>
              </a:rPr>
              <a:t>pět let“.</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lstStyle/>
          <a:p>
            <a:pPr algn="ctr"/>
            <a:r>
              <a:rPr lang="cs-CZ" b="1" dirty="0" smtClean="0">
                <a:latin typeface="Bookman Old Style" pitchFamily="18" charset="0"/>
              </a:rPr>
              <a:t>návykové látky ve škole</a:t>
            </a:r>
            <a:endParaRPr lang="cs-CZ" b="1" dirty="0">
              <a:latin typeface="Bookman Old Style" pitchFamily="18" charset="0"/>
            </a:endParaRPr>
          </a:p>
        </p:txBody>
      </p:sp>
      <p:sp>
        <p:nvSpPr>
          <p:cNvPr id="3" name="Zástupný symbol pro obsah 2"/>
          <p:cNvSpPr>
            <a:spLocks noGrp="1"/>
          </p:cNvSpPr>
          <p:nvPr>
            <p:ph sz="quarter" idx="1"/>
          </p:nvPr>
        </p:nvSpPr>
        <p:spPr/>
        <p:txBody>
          <a:bodyPr>
            <a:normAutofit lnSpcReduction="10000"/>
          </a:bodyPr>
          <a:lstStyle/>
          <a:p>
            <a:r>
              <a:rPr lang="cs-CZ" dirty="0" smtClean="0">
                <a:latin typeface="Bookman Old Style" pitchFamily="18" charset="0"/>
              </a:rPr>
              <a:t>Přestupkový zákon pak tuto oblast řeší v </a:t>
            </a:r>
            <a:r>
              <a:rPr lang="cs-CZ" dirty="0" smtClean="0">
                <a:latin typeface="Bookman Old Style" pitchFamily="18" charset="0"/>
              </a:rPr>
              <a:t>již </a:t>
            </a:r>
            <a:r>
              <a:rPr lang="cs-CZ" dirty="0" smtClean="0">
                <a:latin typeface="Bookman Old Style" pitchFamily="18" charset="0"/>
              </a:rPr>
              <a:t>citovaném </a:t>
            </a:r>
            <a:r>
              <a:rPr lang="cs-CZ" dirty="0" smtClean="0">
                <a:solidFill>
                  <a:srgbClr val="FF0000"/>
                </a:solidFill>
                <a:latin typeface="Bookman Old Style" pitchFamily="18" charset="0"/>
              </a:rPr>
              <a:t>§ </a:t>
            </a:r>
            <a:r>
              <a:rPr lang="cs-CZ" dirty="0" smtClean="0">
                <a:solidFill>
                  <a:srgbClr val="FF0000"/>
                </a:solidFill>
                <a:latin typeface="Bookman Old Style" pitchFamily="18" charset="0"/>
              </a:rPr>
              <a:t>30</a:t>
            </a:r>
            <a:r>
              <a:rPr lang="cs-CZ" dirty="0" smtClean="0">
                <a:latin typeface="Bookman Old Style" pitchFamily="18" charset="0"/>
              </a:rPr>
              <a:t>, kde se v odstavci jedna uvádí, </a:t>
            </a:r>
            <a:r>
              <a:rPr lang="cs-CZ" dirty="0" smtClean="0">
                <a:latin typeface="Bookman Old Style" pitchFamily="18" charset="0"/>
              </a:rPr>
              <a:t>že </a:t>
            </a:r>
            <a:r>
              <a:rPr lang="cs-CZ" dirty="0" smtClean="0">
                <a:latin typeface="Bookman Old Style" pitchFamily="18" charset="0"/>
              </a:rPr>
              <a:t>„</a:t>
            </a:r>
            <a:r>
              <a:rPr lang="cs-CZ" dirty="0" smtClean="0">
                <a:solidFill>
                  <a:srgbClr val="FF0000"/>
                </a:solidFill>
                <a:latin typeface="Bookman Old Style" pitchFamily="18" charset="0"/>
              </a:rPr>
              <a:t>přestupku se dopustí ten</a:t>
            </a:r>
            <a:r>
              <a:rPr lang="cs-CZ" dirty="0" smtClean="0">
                <a:latin typeface="Bookman Old Style" pitchFamily="18" charset="0"/>
              </a:rPr>
              <a:t>, kdo prodá, podá nebo </a:t>
            </a:r>
            <a:r>
              <a:rPr lang="cs-CZ" dirty="0" smtClean="0">
                <a:solidFill>
                  <a:srgbClr val="FF0000"/>
                </a:solidFill>
                <a:latin typeface="Bookman Old Style" pitchFamily="18" charset="0"/>
              </a:rPr>
              <a:t>jinak </a:t>
            </a:r>
            <a:r>
              <a:rPr lang="cs-CZ" dirty="0" smtClean="0">
                <a:solidFill>
                  <a:srgbClr val="FF0000"/>
                </a:solidFill>
                <a:latin typeface="Bookman Old Style" pitchFamily="18" charset="0"/>
              </a:rPr>
              <a:t>umožní požití </a:t>
            </a:r>
            <a:r>
              <a:rPr lang="cs-CZ" dirty="0" smtClean="0">
                <a:solidFill>
                  <a:srgbClr val="FF0000"/>
                </a:solidFill>
                <a:latin typeface="Bookman Old Style" pitchFamily="18" charset="0"/>
              </a:rPr>
              <a:t>alkoholického nápoje osobě </a:t>
            </a:r>
            <a:r>
              <a:rPr lang="cs-CZ" dirty="0" smtClean="0">
                <a:latin typeface="Bookman Old Style" pitchFamily="18" charset="0"/>
              </a:rPr>
              <a:t>zjevně ovlivněné alkoholickým nápojem nebo jinou návykovou látkou, osobě </a:t>
            </a:r>
            <a:r>
              <a:rPr lang="cs-CZ" dirty="0" smtClean="0">
                <a:solidFill>
                  <a:srgbClr val="FF0000"/>
                </a:solidFill>
                <a:latin typeface="Bookman Old Style" pitchFamily="18" charset="0"/>
              </a:rPr>
              <a:t>mladší osmnácti let</a:t>
            </a:r>
            <a:r>
              <a:rPr lang="cs-CZ" dirty="0" smtClean="0">
                <a:latin typeface="Bookman Old Style" pitchFamily="18" charset="0"/>
              </a:rPr>
              <a:t>, </a:t>
            </a:r>
            <a:r>
              <a:rPr lang="cs-CZ" dirty="0" smtClean="0">
                <a:solidFill>
                  <a:srgbClr val="FF0000"/>
                </a:solidFill>
                <a:latin typeface="Bookman Old Style" pitchFamily="18" charset="0"/>
              </a:rPr>
              <a:t>osobě, o </a:t>
            </a:r>
            <a:r>
              <a:rPr lang="cs-CZ" dirty="0" smtClean="0">
                <a:solidFill>
                  <a:srgbClr val="FF0000"/>
                </a:solidFill>
                <a:latin typeface="Bookman Old Style" pitchFamily="18" charset="0"/>
              </a:rPr>
              <a:t>níž </a:t>
            </a:r>
            <a:r>
              <a:rPr lang="cs-CZ" dirty="0" smtClean="0">
                <a:solidFill>
                  <a:srgbClr val="FF0000"/>
                </a:solidFill>
                <a:latin typeface="Bookman Old Style" pitchFamily="18" charset="0"/>
              </a:rPr>
              <a:t>lze mít pochybnost, zda splňuje podmínku věku. </a:t>
            </a:r>
            <a:r>
              <a:rPr lang="cs-CZ" dirty="0" smtClean="0">
                <a:latin typeface="Bookman Old Style" pitchFamily="18" charset="0"/>
              </a:rPr>
              <a:t>Obdobně se tohoto přestupku dopustí i ten, kdo prodá, podá </a:t>
            </a:r>
            <a:r>
              <a:rPr lang="cs-CZ" dirty="0" smtClean="0">
                <a:solidFill>
                  <a:srgbClr val="FF0000"/>
                </a:solidFill>
                <a:latin typeface="Bookman Old Style" pitchFamily="18" charset="0"/>
              </a:rPr>
              <a:t>nebo jinak </a:t>
            </a:r>
            <a:r>
              <a:rPr lang="cs-CZ" dirty="0" smtClean="0">
                <a:solidFill>
                  <a:srgbClr val="FF0000"/>
                </a:solidFill>
                <a:latin typeface="Bookman Old Style" pitchFamily="18" charset="0"/>
              </a:rPr>
              <a:t>umožní užití </a:t>
            </a:r>
            <a:r>
              <a:rPr lang="cs-CZ" dirty="0" smtClean="0">
                <a:solidFill>
                  <a:srgbClr val="FF0000"/>
                </a:solidFill>
                <a:latin typeface="Bookman Old Style" pitchFamily="18" charset="0"/>
              </a:rPr>
              <a:t>tabákového výrobku osobě mladší 18 let. </a:t>
            </a:r>
            <a:r>
              <a:rPr lang="cs-CZ" dirty="0" smtClean="0">
                <a:latin typeface="Bookman Old Style" pitchFamily="18" charset="0"/>
              </a:rPr>
              <a:t>Přestupku se dopustí i ten, kdo prodává jednotlivé cigarety, a také ten, </a:t>
            </a:r>
            <a:r>
              <a:rPr lang="cs-CZ" dirty="0" smtClean="0">
                <a:solidFill>
                  <a:srgbClr val="FF0000"/>
                </a:solidFill>
                <a:latin typeface="Bookman Old Style" pitchFamily="18" charset="0"/>
              </a:rPr>
              <a:t>kdo kouří na místech zákonem zakázaných“.</a:t>
            </a:r>
            <a:endParaRPr lang="cs-CZ"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435280" cy="504056"/>
          </a:xfrm>
        </p:spPr>
        <p:txBody>
          <a:bodyPr>
            <a:noAutofit/>
          </a:bodyPr>
          <a:lstStyle/>
          <a:p>
            <a:pPr algn="ctr"/>
            <a:r>
              <a:rPr lang="cs-CZ" sz="2800" b="1" dirty="0" smtClean="0">
                <a:latin typeface="Bookman Old Style" pitchFamily="18" charset="0"/>
              </a:rPr>
              <a:t>Co se chce po dnešním učiteli/učitelce?</a:t>
            </a:r>
            <a:endParaRPr lang="cs-CZ" sz="2800" b="1" dirty="0">
              <a:latin typeface="Bookman Old Style" pitchFamily="18" charset="0"/>
            </a:endParaRPr>
          </a:p>
        </p:txBody>
      </p:sp>
      <p:sp>
        <p:nvSpPr>
          <p:cNvPr id="4" name="TextovéPole 3"/>
          <p:cNvSpPr txBox="1"/>
          <p:nvPr/>
        </p:nvSpPr>
        <p:spPr>
          <a:xfrm>
            <a:off x="179512" y="1556792"/>
            <a:ext cx="2664296" cy="369332"/>
          </a:xfrm>
          <a:prstGeom prst="rect">
            <a:avLst/>
          </a:prstGeom>
          <a:noFill/>
        </p:spPr>
        <p:txBody>
          <a:bodyPr wrap="square" rtlCol="0">
            <a:spAutoFit/>
          </a:bodyPr>
          <a:lstStyle/>
          <a:p>
            <a:r>
              <a:rPr lang="cs-CZ" dirty="0" smtClean="0">
                <a:solidFill>
                  <a:srgbClr val="7030A0"/>
                </a:solidFill>
                <a:latin typeface="Bookman Old Style" pitchFamily="18" charset="0"/>
              </a:rPr>
              <a:t>odborná způsobilost</a:t>
            </a:r>
            <a:endParaRPr lang="cs-CZ" dirty="0">
              <a:solidFill>
                <a:srgbClr val="7030A0"/>
              </a:solidFill>
              <a:latin typeface="Bookman Old Style" pitchFamily="18" charset="0"/>
            </a:endParaRPr>
          </a:p>
        </p:txBody>
      </p:sp>
      <p:sp>
        <p:nvSpPr>
          <p:cNvPr id="6" name="TextovéPole 5"/>
          <p:cNvSpPr txBox="1"/>
          <p:nvPr/>
        </p:nvSpPr>
        <p:spPr>
          <a:xfrm>
            <a:off x="179512" y="2708920"/>
            <a:ext cx="2376264" cy="646331"/>
          </a:xfrm>
          <a:prstGeom prst="rect">
            <a:avLst/>
          </a:prstGeom>
          <a:noFill/>
        </p:spPr>
        <p:txBody>
          <a:bodyPr wrap="square" rtlCol="0">
            <a:spAutoFit/>
          </a:bodyPr>
          <a:lstStyle/>
          <a:p>
            <a:r>
              <a:rPr lang="cs-CZ" dirty="0" smtClean="0">
                <a:solidFill>
                  <a:srgbClr val="0070C0"/>
                </a:solidFill>
                <a:latin typeface="Bookman Old Style" pitchFamily="18" charset="0"/>
              </a:rPr>
              <a:t>dodržovat zákony, směrnice</a:t>
            </a:r>
            <a:endParaRPr lang="cs-CZ" dirty="0">
              <a:solidFill>
                <a:srgbClr val="0070C0"/>
              </a:solidFill>
              <a:latin typeface="Bookman Old Style" pitchFamily="18" charset="0"/>
            </a:endParaRPr>
          </a:p>
        </p:txBody>
      </p:sp>
      <p:sp>
        <p:nvSpPr>
          <p:cNvPr id="7" name="TextovéPole 6"/>
          <p:cNvSpPr txBox="1"/>
          <p:nvPr/>
        </p:nvSpPr>
        <p:spPr>
          <a:xfrm>
            <a:off x="3635896" y="908720"/>
            <a:ext cx="1872208" cy="369332"/>
          </a:xfrm>
          <a:prstGeom prst="rect">
            <a:avLst/>
          </a:prstGeom>
          <a:noFill/>
        </p:spPr>
        <p:txBody>
          <a:bodyPr wrap="square" rtlCol="0">
            <a:spAutoFit/>
          </a:bodyPr>
          <a:lstStyle/>
          <a:p>
            <a:r>
              <a:rPr lang="cs-CZ" dirty="0" smtClean="0">
                <a:solidFill>
                  <a:srgbClr val="00B050"/>
                </a:solidFill>
                <a:latin typeface="Bookman Old Style" pitchFamily="18" charset="0"/>
              </a:rPr>
              <a:t>vzdělávat</a:t>
            </a:r>
            <a:endParaRPr lang="cs-CZ" dirty="0">
              <a:solidFill>
                <a:srgbClr val="00B050"/>
              </a:solidFill>
              <a:latin typeface="Bookman Old Style" pitchFamily="18" charset="0"/>
            </a:endParaRPr>
          </a:p>
        </p:txBody>
      </p:sp>
      <p:sp>
        <p:nvSpPr>
          <p:cNvPr id="8" name="TextovéPole 7"/>
          <p:cNvSpPr txBox="1"/>
          <p:nvPr/>
        </p:nvSpPr>
        <p:spPr>
          <a:xfrm>
            <a:off x="3203848" y="5085184"/>
            <a:ext cx="2736304" cy="369332"/>
          </a:xfrm>
          <a:prstGeom prst="rect">
            <a:avLst/>
          </a:prstGeom>
          <a:noFill/>
        </p:spPr>
        <p:txBody>
          <a:bodyPr wrap="square" rtlCol="0">
            <a:spAutoFit/>
          </a:bodyPr>
          <a:lstStyle/>
          <a:p>
            <a:r>
              <a:rPr lang="cs-CZ" dirty="0" smtClean="0">
                <a:solidFill>
                  <a:srgbClr val="FF0000"/>
                </a:solidFill>
                <a:latin typeface="Bookman Old Style" pitchFamily="18" charset="0"/>
              </a:rPr>
              <a:t>být dobrým příkladem</a:t>
            </a:r>
            <a:endParaRPr lang="cs-CZ" dirty="0">
              <a:solidFill>
                <a:srgbClr val="FF0000"/>
              </a:solidFill>
              <a:latin typeface="Bookman Old Style" pitchFamily="18" charset="0"/>
            </a:endParaRPr>
          </a:p>
        </p:txBody>
      </p:sp>
      <p:sp>
        <p:nvSpPr>
          <p:cNvPr id="9" name="TextovéPole 8"/>
          <p:cNvSpPr txBox="1"/>
          <p:nvPr/>
        </p:nvSpPr>
        <p:spPr>
          <a:xfrm>
            <a:off x="179512" y="5373216"/>
            <a:ext cx="2592288" cy="369332"/>
          </a:xfrm>
          <a:prstGeom prst="rect">
            <a:avLst/>
          </a:prstGeom>
          <a:noFill/>
        </p:spPr>
        <p:txBody>
          <a:bodyPr wrap="square" rtlCol="0">
            <a:spAutoFit/>
          </a:bodyPr>
          <a:lstStyle/>
          <a:p>
            <a:r>
              <a:rPr lang="cs-CZ" dirty="0" smtClean="0">
                <a:solidFill>
                  <a:srgbClr val="0070C0"/>
                </a:solidFill>
                <a:latin typeface="Bookman Old Style" pitchFamily="18" charset="0"/>
              </a:rPr>
              <a:t>umět jednat s rodiči</a:t>
            </a:r>
            <a:endParaRPr lang="cs-CZ" dirty="0">
              <a:solidFill>
                <a:srgbClr val="0070C0"/>
              </a:solidFill>
              <a:latin typeface="Bookman Old Style" pitchFamily="18" charset="0"/>
            </a:endParaRPr>
          </a:p>
        </p:txBody>
      </p:sp>
      <p:sp>
        <p:nvSpPr>
          <p:cNvPr id="10" name="TextovéPole 9"/>
          <p:cNvSpPr txBox="1"/>
          <p:nvPr/>
        </p:nvSpPr>
        <p:spPr>
          <a:xfrm>
            <a:off x="5796136" y="5733256"/>
            <a:ext cx="2376264" cy="369332"/>
          </a:xfrm>
          <a:prstGeom prst="rect">
            <a:avLst/>
          </a:prstGeom>
          <a:noFill/>
        </p:spPr>
        <p:txBody>
          <a:bodyPr wrap="square" rtlCol="0">
            <a:spAutoFit/>
          </a:bodyPr>
          <a:lstStyle/>
          <a:p>
            <a:r>
              <a:rPr lang="cs-CZ" dirty="0" smtClean="0">
                <a:solidFill>
                  <a:srgbClr val="FF0000"/>
                </a:solidFill>
                <a:latin typeface="Bookman Old Style" pitchFamily="18" charset="0"/>
              </a:rPr>
              <a:t>rozpoznat šikanu</a:t>
            </a:r>
            <a:endParaRPr lang="cs-CZ" dirty="0">
              <a:solidFill>
                <a:srgbClr val="FF0000"/>
              </a:solidFill>
              <a:latin typeface="Bookman Old Style" pitchFamily="18" charset="0"/>
            </a:endParaRPr>
          </a:p>
        </p:txBody>
      </p:sp>
      <p:sp>
        <p:nvSpPr>
          <p:cNvPr id="11" name="TextovéPole 10"/>
          <p:cNvSpPr txBox="1"/>
          <p:nvPr/>
        </p:nvSpPr>
        <p:spPr>
          <a:xfrm>
            <a:off x="2987824" y="5949280"/>
            <a:ext cx="2736304" cy="369332"/>
          </a:xfrm>
          <a:prstGeom prst="rect">
            <a:avLst/>
          </a:prstGeom>
          <a:noFill/>
        </p:spPr>
        <p:txBody>
          <a:bodyPr wrap="square" rtlCol="0">
            <a:spAutoFit/>
          </a:bodyPr>
          <a:lstStyle/>
          <a:p>
            <a:r>
              <a:rPr lang="cs-CZ" dirty="0" smtClean="0">
                <a:solidFill>
                  <a:srgbClr val="7030A0"/>
                </a:solidFill>
                <a:latin typeface="Bookman Old Style" pitchFamily="18" charset="0"/>
              </a:rPr>
              <a:t>pečovat o klima třídy</a:t>
            </a:r>
            <a:endParaRPr lang="cs-CZ" dirty="0">
              <a:solidFill>
                <a:srgbClr val="7030A0"/>
              </a:solidFill>
              <a:latin typeface="Bookman Old Style" pitchFamily="18" charset="0"/>
            </a:endParaRPr>
          </a:p>
        </p:txBody>
      </p:sp>
      <p:sp>
        <p:nvSpPr>
          <p:cNvPr id="12" name="TextovéPole 11"/>
          <p:cNvSpPr txBox="1"/>
          <p:nvPr/>
        </p:nvSpPr>
        <p:spPr>
          <a:xfrm>
            <a:off x="323528" y="5877272"/>
            <a:ext cx="2195736" cy="369332"/>
          </a:xfrm>
          <a:prstGeom prst="rect">
            <a:avLst/>
          </a:prstGeom>
          <a:noFill/>
        </p:spPr>
        <p:txBody>
          <a:bodyPr wrap="square" rtlCol="0">
            <a:spAutoFit/>
          </a:bodyPr>
          <a:lstStyle/>
          <a:p>
            <a:r>
              <a:rPr lang="cs-CZ" dirty="0" smtClean="0">
                <a:solidFill>
                  <a:schemeClr val="accent6">
                    <a:lumMod val="75000"/>
                  </a:schemeClr>
                </a:solidFill>
                <a:latin typeface="Bookman Old Style" pitchFamily="18" charset="0"/>
              </a:rPr>
              <a:t>pedagogický takt</a:t>
            </a:r>
            <a:endParaRPr lang="cs-CZ" dirty="0">
              <a:solidFill>
                <a:schemeClr val="accent6">
                  <a:lumMod val="75000"/>
                </a:schemeClr>
              </a:solidFill>
              <a:latin typeface="Bookman Old Style" pitchFamily="18" charset="0"/>
            </a:endParaRPr>
          </a:p>
        </p:txBody>
      </p:sp>
      <p:sp>
        <p:nvSpPr>
          <p:cNvPr id="13" name="TextovéPole 12"/>
          <p:cNvSpPr txBox="1"/>
          <p:nvPr/>
        </p:nvSpPr>
        <p:spPr>
          <a:xfrm>
            <a:off x="6516216" y="3789040"/>
            <a:ext cx="2412776" cy="369332"/>
          </a:xfrm>
          <a:prstGeom prst="rect">
            <a:avLst/>
          </a:prstGeom>
          <a:noFill/>
        </p:spPr>
        <p:txBody>
          <a:bodyPr wrap="square" rtlCol="0">
            <a:spAutoFit/>
          </a:bodyPr>
          <a:lstStyle/>
          <a:p>
            <a:r>
              <a:rPr lang="cs-CZ" dirty="0" smtClean="0">
                <a:solidFill>
                  <a:srgbClr val="0070C0"/>
                </a:solidFill>
                <a:latin typeface="Bookman Old Style" pitchFamily="18" charset="0"/>
              </a:rPr>
              <a:t>přirozená autorita</a:t>
            </a:r>
            <a:endParaRPr lang="cs-CZ" dirty="0">
              <a:solidFill>
                <a:srgbClr val="0070C0"/>
              </a:solidFill>
              <a:latin typeface="Bookman Old Style" pitchFamily="18" charset="0"/>
            </a:endParaRPr>
          </a:p>
        </p:txBody>
      </p:sp>
      <p:sp>
        <p:nvSpPr>
          <p:cNvPr id="14" name="TextovéPole 13"/>
          <p:cNvSpPr txBox="1"/>
          <p:nvPr/>
        </p:nvSpPr>
        <p:spPr>
          <a:xfrm>
            <a:off x="5796136" y="3356992"/>
            <a:ext cx="2592288" cy="369332"/>
          </a:xfrm>
          <a:prstGeom prst="rect">
            <a:avLst/>
          </a:prstGeom>
          <a:noFill/>
        </p:spPr>
        <p:txBody>
          <a:bodyPr wrap="square" rtlCol="0">
            <a:spAutoFit/>
          </a:bodyPr>
          <a:lstStyle/>
          <a:p>
            <a:r>
              <a:rPr lang="cs-CZ" dirty="0" smtClean="0">
                <a:solidFill>
                  <a:srgbClr val="FF0000"/>
                </a:solidFill>
                <a:latin typeface="Bookman Old Style" pitchFamily="18" charset="0"/>
              </a:rPr>
              <a:t>umění motivace</a:t>
            </a:r>
            <a:endParaRPr lang="cs-CZ" dirty="0">
              <a:solidFill>
                <a:srgbClr val="FF0000"/>
              </a:solidFill>
              <a:latin typeface="Bookman Old Style" pitchFamily="18" charset="0"/>
            </a:endParaRPr>
          </a:p>
        </p:txBody>
      </p:sp>
      <p:sp>
        <p:nvSpPr>
          <p:cNvPr id="15" name="TextovéPole 14"/>
          <p:cNvSpPr txBox="1"/>
          <p:nvPr/>
        </p:nvSpPr>
        <p:spPr>
          <a:xfrm>
            <a:off x="6300192" y="2780928"/>
            <a:ext cx="2736304" cy="369332"/>
          </a:xfrm>
          <a:prstGeom prst="rect">
            <a:avLst/>
          </a:prstGeom>
          <a:noFill/>
        </p:spPr>
        <p:txBody>
          <a:bodyPr wrap="square" rtlCol="0">
            <a:spAutoFit/>
          </a:bodyPr>
          <a:lstStyle/>
          <a:p>
            <a:r>
              <a:rPr lang="cs-CZ" dirty="0" smtClean="0">
                <a:solidFill>
                  <a:srgbClr val="00B050"/>
                </a:solidFill>
                <a:latin typeface="Bookman Old Style" pitchFamily="18" charset="0"/>
              </a:rPr>
              <a:t>individuální přístup</a:t>
            </a:r>
            <a:endParaRPr lang="cs-CZ" dirty="0">
              <a:solidFill>
                <a:srgbClr val="00B050"/>
              </a:solidFill>
              <a:latin typeface="Bookman Old Style" pitchFamily="18" charset="0"/>
            </a:endParaRPr>
          </a:p>
        </p:txBody>
      </p:sp>
      <p:sp>
        <p:nvSpPr>
          <p:cNvPr id="16" name="TextovéPole 15"/>
          <p:cNvSpPr txBox="1"/>
          <p:nvPr/>
        </p:nvSpPr>
        <p:spPr>
          <a:xfrm>
            <a:off x="6732240" y="1412776"/>
            <a:ext cx="1872208" cy="369332"/>
          </a:xfrm>
          <a:prstGeom prst="rect">
            <a:avLst/>
          </a:prstGeom>
          <a:noFill/>
        </p:spPr>
        <p:txBody>
          <a:bodyPr wrap="square" rtlCol="0">
            <a:spAutoFit/>
          </a:bodyPr>
          <a:lstStyle/>
          <a:p>
            <a:r>
              <a:rPr lang="cs-CZ" dirty="0" smtClean="0">
                <a:solidFill>
                  <a:srgbClr val="0070C0"/>
                </a:solidFill>
                <a:latin typeface="Bookman Old Style" pitchFamily="18" charset="0"/>
              </a:rPr>
              <a:t>spravedlnost</a:t>
            </a:r>
            <a:endParaRPr lang="cs-CZ" dirty="0">
              <a:solidFill>
                <a:srgbClr val="0070C0"/>
              </a:solidFill>
              <a:latin typeface="Bookman Old Style" pitchFamily="18" charset="0"/>
            </a:endParaRPr>
          </a:p>
        </p:txBody>
      </p:sp>
      <p:sp>
        <p:nvSpPr>
          <p:cNvPr id="17" name="TextovéPole 16"/>
          <p:cNvSpPr txBox="1"/>
          <p:nvPr/>
        </p:nvSpPr>
        <p:spPr>
          <a:xfrm>
            <a:off x="179512" y="3573016"/>
            <a:ext cx="1872208" cy="369332"/>
          </a:xfrm>
          <a:prstGeom prst="rect">
            <a:avLst/>
          </a:prstGeom>
          <a:noFill/>
        </p:spPr>
        <p:txBody>
          <a:bodyPr wrap="square" rtlCol="0">
            <a:spAutoFit/>
          </a:bodyPr>
          <a:lstStyle/>
          <a:p>
            <a:r>
              <a:rPr lang="cs-CZ" dirty="0" smtClean="0">
                <a:solidFill>
                  <a:srgbClr val="FF0000"/>
                </a:solidFill>
                <a:latin typeface="Bookman Old Style" pitchFamily="18" charset="0"/>
              </a:rPr>
              <a:t>lidskost</a:t>
            </a:r>
            <a:endParaRPr lang="cs-CZ" dirty="0">
              <a:solidFill>
                <a:srgbClr val="FF0000"/>
              </a:solidFill>
              <a:latin typeface="Bookman Old Style" pitchFamily="18" charset="0"/>
            </a:endParaRPr>
          </a:p>
        </p:txBody>
      </p:sp>
      <p:sp>
        <p:nvSpPr>
          <p:cNvPr id="18" name="TextovéPole 17"/>
          <p:cNvSpPr txBox="1"/>
          <p:nvPr/>
        </p:nvSpPr>
        <p:spPr>
          <a:xfrm>
            <a:off x="6012160" y="6093296"/>
            <a:ext cx="2808312" cy="369332"/>
          </a:xfrm>
          <a:prstGeom prst="rect">
            <a:avLst/>
          </a:prstGeom>
          <a:noFill/>
        </p:spPr>
        <p:txBody>
          <a:bodyPr wrap="square" rtlCol="0">
            <a:spAutoFit/>
          </a:bodyPr>
          <a:lstStyle/>
          <a:p>
            <a:r>
              <a:rPr lang="cs-CZ" dirty="0" smtClean="0">
                <a:solidFill>
                  <a:srgbClr val="0070C0"/>
                </a:solidFill>
                <a:latin typeface="Bookman Old Style" pitchFamily="18" charset="0"/>
              </a:rPr>
              <a:t>být zábavný a nenudit</a:t>
            </a:r>
            <a:endParaRPr lang="cs-CZ" dirty="0">
              <a:solidFill>
                <a:srgbClr val="0070C0"/>
              </a:solidFill>
              <a:latin typeface="Bookman Old Style" pitchFamily="18" charset="0"/>
            </a:endParaRPr>
          </a:p>
        </p:txBody>
      </p:sp>
      <p:sp>
        <p:nvSpPr>
          <p:cNvPr id="19" name="TextovéPole 18"/>
          <p:cNvSpPr txBox="1"/>
          <p:nvPr/>
        </p:nvSpPr>
        <p:spPr>
          <a:xfrm>
            <a:off x="755576" y="2132856"/>
            <a:ext cx="1872208" cy="369332"/>
          </a:xfrm>
          <a:prstGeom prst="rect">
            <a:avLst/>
          </a:prstGeom>
          <a:noFill/>
        </p:spPr>
        <p:txBody>
          <a:bodyPr wrap="square" rtlCol="0">
            <a:spAutoFit/>
          </a:bodyPr>
          <a:lstStyle/>
          <a:p>
            <a:r>
              <a:rPr lang="cs-CZ" dirty="0" smtClean="0">
                <a:solidFill>
                  <a:srgbClr val="00B050"/>
                </a:solidFill>
                <a:latin typeface="Bookman Old Style" pitchFamily="18" charset="0"/>
              </a:rPr>
              <a:t>originalita</a:t>
            </a:r>
            <a:endParaRPr lang="cs-CZ" dirty="0">
              <a:solidFill>
                <a:srgbClr val="00B050"/>
              </a:solidFill>
              <a:latin typeface="Bookman Old Style" pitchFamily="18" charset="0"/>
            </a:endParaRPr>
          </a:p>
        </p:txBody>
      </p:sp>
      <p:sp>
        <p:nvSpPr>
          <p:cNvPr id="20" name="TextovéPole 19"/>
          <p:cNvSpPr txBox="1"/>
          <p:nvPr/>
        </p:nvSpPr>
        <p:spPr>
          <a:xfrm>
            <a:off x="467544" y="4149080"/>
            <a:ext cx="2376264" cy="369332"/>
          </a:xfrm>
          <a:prstGeom prst="rect">
            <a:avLst/>
          </a:prstGeom>
          <a:noFill/>
        </p:spPr>
        <p:txBody>
          <a:bodyPr wrap="square" rtlCol="0">
            <a:spAutoFit/>
          </a:bodyPr>
          <a:lstStyle/>
          <a:p>
            <a:r>
              <a:rPr lang="cs-CZ" dirty="0" smtClean="0">
                <a:solidFill>
                  <a:schemeClr val="accent6">
                    <a:lumMod val="75000"/>
                  </a:schemeClr>
                </a:solidFill>
                <a:latin typeface="Bookman Old Style" pitchFamily="18" charset="0"/>
              </a:rPr>
              <a:t>střídat formy výuky</a:t>
            </a:r>
            <a:endParaRPr lang="cs-CZ" dirty="0">
              <a:solidFill>
                <a:schemeClr val="accent6">
                  <a:lumMod val="75000"/>
                </a:schemeClr>
              </a:solidFill>
              <a:latin typeface="Bookman Old Style" pitchFamily="18" charset="0"/>
            </a:endParaRPr>
          </a:p>
        </p:txBody>
      </p:sp>
      <p:sp>
        <p:nvSpPr>
          <p:cNvPr id="21" name="TextovéPole 20"/>
          <p:cNvSpPr txBox="1"/>
          <p:nvPr/>
        </p:nvSpPr>
        <p:spPr>
          <a:xfrm>
            <a:off x="5868144" y="5157192"/>
            <a:ext cx="2952328" cy="369332"/>
          </a:xfrm>
          <a:prstGeom prst="rect">
            <a:avLst/>
          </a:prstGeom>
          <a:noFill/>
        </p:spPr>
        <p:txBody>
          <a:bodyPr wrap="square" rtlCol="0">
            <a:spAutoFit/>
          </a:bodyPr>
          <a:lstStyle/>
          <a:p>
            <a:r>
              <a:rPr lang="cs-CZ" dirty="0" smtClean="0">
                <a:solidFill>
                  <a:srgbClr val="00B050"/>
                </a:solidFill>
                <a:latin typeface="Bookman Old Style" pitchFamily="18" charset="0"/>
              </a:rPr>
              <a:t>napravovat chyby rodičů</a:t>
            </a:r>
            <a:endParaRPr lang="cs-CZ" dirty="0">
              <a:solidFill>
                <a:srgbClr val="00B050"/>
              </a:solidFill>
              <a:latin typeface="Bookman Old Style" pitchFamily="18" charset="0"/>
            </a:endParaRPr>
          </a:p>
        </p:txBody>
      </p:sp>
      <p:sp>
        <p:nvSpPr>
          <p:cNvPr id="22" name="TextovéPole 21"/>
          <p:cNvSpPr txBox="1"/>
          <p:nvPr/>
        </p:nvSpPr>
        <p:spPr>
          <a:xfrm>
            <a:off x="1691680" y="4509120"/>
            <a:ext cx="1872208" cy="369332"/>
          </a:xfrm>
          <a:prstGeom prst="rect">
            <a:avLst/>
          </a:prstGeom>
          <a:noFill/>
        </p:spPr>
        <p:txBody>
          <a:bodyPr wrap="square" rtlCol="0">
            <a:spAutoFit/>
          </a:bodyPr>
          <a:lstStyle/>
          <a:p>
            <a:r>
              <a:rPr lang="cs-CZ" dirty="0" smtClean="0">
                <a:solidFill>
                  <a:srgbClr val="FF0000"/>
                </a:solidFill>
                <a:latin typeface="Bookman Old Style" pitchFamily="18" charset="0"/>
              </a:rPr>
              <a:t>vychovávat</a:t>
            </a:r>
            <a:endParaRPr lang="cs-CZ" dirty="0">
              <a:solidFill>
                <a:srgbClr val="FF0000"/>
              </a:solidFill>
              <a:latin typeface="Bookman Old Style" pitchFamily="18" charset="0"/>
            </a:endParaRPr>
          </a:p>
        </p:txBody>
      </p:sp>
      <p:sp>
        <p:nvSpPr>
          <p:cNvPr id="23" name="TextovéPole 22"/>
          <p:cNvSpPr txBox="1"/>
          <p:nvPr/>
        </p:nvSpPr>
        <p:spPr>
          <a:xfrm>
            <a:off x="5868144" y="908720"/>
            <a:ext cx="3024336" cy="369332"/>
          </a:xfrm>
          <a:prstGeom prst="rect">
            <a:avLst/>
          </a:prstGeom>
          <a:noFill/>
        </p:spPr>
        <p:txBody>
          <a:bodyPr wrap="square" rtlCol="0">
            <a:spAutoFit/>
          </a:bodyPr>
          <a:lstStyle/>
          <a:p>
            <a:r>
              <a:rPr lang="cs-CZ" dirty="0" smtClean="0">
                <a:solidFill>
                  <a:srgbClr val="FF0000"/>
                </a:solidFill>
                <a:latin typeface="Bookman Old Style" pitchFamily="18" charset="0"/>
              </a:rPr>
              <a:t>ochota dále se rozvíjet</a:t>
            </a:r>
            <a:endParaRPr lang="cs-CZ" dirty="0">
              <a:solidFill>
                <a:srgbClr val="FF0000"/>
              </a:solidFill>
              <a:latin typeface="Bookman Old Style" pitchFamily="18" charset="0"/>
            </a:endParaRPr>
          </a:p>
        </p:txBody>
      </p:sp>
      <p:sp>
        <p:nvSpPr>
          <p:cNvPr id="24" name="TextovéPole 23"/>
          <p:cNvSpPr txBox="1"/>
          <p:nvPr/>
        </p:nvSpPr>
        <p:spPr>
          <a:xfrm>
            <a:off x="3203848" y="4653136"/>
            <a:ext cx="3024336" cy="369332"/>
          </a:xfrm>
          <a:prstGeom prst="rect">
            <a:avLst/>
          </a:prstGeom>
          <a:noFill/>
        </p:spPr>
        <p:txBody>
          <a:bodyPr wrap="square" rtlCol="0">
            <a:spAutoFit/>
          </a:bodyPr>
          <a:lstStyle/>
          <a:p>
            <a:r>
              <a:rPr lang="cs-CZ" dirty="0" smtClean="0">
                <a:solidFill>
                  <a:srgbClr val="0070C0"/>
                </a:solidFill>
                <a:latin typeface="Bookman Old Style" pitchFamily="18" charset="0"/>
              </a:rPr>
              <a:t>týmová spolupráce</a:t>
            </a:r>
            <a:endParaRPr lang="cs-CZ" dirty="0">
              <a:solidFill>
                <a:srgbClr val="0070C0"/>
              </a:solidFill>
              <a:latin typeface="Bookman Old Style" pitchFamily="18" charset="0"/>
            </a:endParaRPr>
          </a:p>
        </p:txBody>
      </p:sp>
      <p:sp>
        <p:nvSpPr>
          <p:cNvPr id="25" name="TextovéPole 24"/>
          <p:cNvSpPr txBox="1"/>
          <p:nvPr/>
        </p:nvSpPr>
        <p:spPr>
          <a:xfrm>
            <a:off x="179512" y="6237312"/>
            <a:ext cx="3816424" cy="369332"/>
          </a:xfrm>
          <a:prstGeom prst="rect">
            <a:avLst/>
          </a:prstGeom>
          <a:noFill/>
        </p:spPr>
        <p:txBody>
          <a:bodyPr wrap="square" rtlCol="0">
            <a:spAutoFit/>
          </a:bodyPr>
          <a:lstStyle/>
          <a:p>
            <a:r>
              <a:rPr lang="cs-CZ" dirty="0" smtClean="0">
                <a:solidFill>
                  <a:srgbClr val="FF0000"/>
                </a:solidFill>
                <a:latin typeface="Bookman Old Style" pitchFamily="18" charset="0"/>
              </a:rPr>
              <a:t>připravit žáky na život</a:t>
            </a:r>
            <a:endParaRPr lang="cs-CZ" dirty="0">
              <a:solidFill>
                <a:srgbClr val="FF0000"/>
              </a:solidFill>
              <a:latin typeface="Bookman Old Style" pitchFamily="18" charset="0"/>
            </a:endParaRPr>
          </a:p>
        </p:txBody>
      </p:sp>
      <p:sp>
        <p:nvSpPr>
          <p:cNvPr id="26" name="TextovéPole 25"/>
          <p:cNvSpPr txBox="1"/>
          <p:nvPr/>
        </p:nvSpPr>
        <p:spPr>
          <a:xfrm>
            <a:off x="5508104" y="4221088"/>
            <a:ext cx="3024336" cy="369332"/>
          </a:xfrm>
          <a:prstGeom prst="rect">
            <a:avLst/>
          </a:prstGeom>
          <a:noFill/>
        </p:spPr>
        <p:txBody>
          <a:bodyPr wrap="square" rtlCol="0">
            <a:spAutoFit/>
          </a:bodyPr>
          <a:lstStyle/>
          <a:p>
            <a:r>
              <a:rPr lang="cs-CZ" dirty="0" smtClean="0">
                <a:solidFill>
                  <a:srgbClr val="7030A0"/>
                </a:solidFill>
                <a:latin typeface="Bookman Old Style" pitchFamily="18" charset="0"/>
              </a:rPr>
              <a:t>administrativa</a:t>
            </a:r>
            <a:endParaRPr lang="cs-CZ" dirty="0">
              <a:solidFill>
                <a:srgbClr val="7030A0"/>
              </a:solidFill>
              <a:latin typeface="Bookman Old Style" pitchFamily="18" charset="0"/>
            </a:endParaRPr>
          </a:p>
        </p:txBody>
      </p:sp>
      <p:sp>
        <p:nvSpPr>
          <p:cNvPr id="27" name="TextovéPole 26"/>
          <p:cNvSpPr txBox="1"/>
          <p:nvPr/>
        </p:nvSpPr>
        <p:spPr>
          <a:xfrm>
            <a:off x="5580112" y="2060848"/>
            <a:ext cx="3024336" cy="369332"/>
          </a:xfrm>
          <a:prstGeom prst="rect">
            <a:avLst/>
          </a:prstGeom>
          <a:noFill/>
        </p:spPr>
        <p:txBody>
          <a:bodyPr wrap="square" rtlCol="0">
            <a:spAutoFit/>
          </a:bodyPr>
          <a:lstStyle/>
          <a:p>
            <a:r>
              <a:rPr lang="cs-CZ" dirty="0" smtClean="0">
                <a:solidFill>
                  <a:schemeClr val="accent6">
                    <a:lumMod val="75000"/>
                  </a:schemeClr>
                </a:solidFill>
                <a:latin typeface="Bookman Old Style" pitchFamily="18" charset="0"/>
              </a:rPr>
              <a:t>pedagogický optimismus</a:t>
            </a:r>
            <a:endParaRPr lang="cs-CZ" dirty="0">
              <a:solidFill>
                <a:schemeClr val="accent6">
                  <a:lumMod val="75000"/>
                </a:schemeClr>
              </a:solidFill>
              <a:latin typeface="Bookman Old Style" pitchFamily="18" charset="0"/>
            </a:endParaRPr>
          </a:p>
        </p:txBody>
      </p:sp>
      <p:sp>
        <p:nvSpPr>
          <p:cNvPr id="28" name="TextovéPole 27"/>
          <p:cNvSpPr txBox="1"/>
          <p:nvPr/>
        </p:nvSpPr>
        <p:spPr>
          <a:xfrm>
            <a:off x="7092280" y="4653136"/>
            <a:ext cx="1656184" cy="369332"/>
          </a:xfrm>
          <a:prstGeom prst="rect">
            <a:avLst/>
          </a:prstGeom>
          <a:noFill/>
        </p:spPr>
        <p:txBody>
          <a:bodyPr wrap="square" rtlCol="0">
            <a:spAutoFit/>
          </a:bodyPr>
          <a:lstStyle/>
          <a:p>
            <a:r>
              <a:rPr lang="cs-CZ" dirty="0" smtClean="0">
                <a:solidFill>
                  <a:schemeClr val="accent6">
                    <a:lumMod val="75000"/>
                  </a:schemeClr>
                </a:solidFill>
                <a:latin typeface="Bookman Old Style" pitchFamily="18" charset="0"/>
              </a:rPr>
              <a:t>kreativita</a:t>
            </a:r>
            <a:endParaRPr lang="cs-CZ" dirty="0">
              <a:solidFill>
                <a:schemeClr val="accent6">
                  <a:lumMod val="75000"/>
                </a:schemeClr>
              </a:solidFill>
              <a:latin typeface="Bookman Old Style" pitchFamily="18" charset="0"/>
            </a:endParaRPr>
          </a:p>
        </p:txBody>
      </p:sp>
      <p:sp>
        <p:nvSpPr>
          <p:cNvPr id="29" name="TextovéPole 28"/>
          <p:cNvSpPr txBox="1"/>
          <p:nvPr/>
        </p:nvSpPr>
        <p:spPr>
          <a:xfrm>
            <a:off x="2483768" y="5589240"/>
            <a:ext cx="3024336" cy="369332"/>
          </a:xfrm>
          <a:prstGeom prst="rect">
            <a:avLst/>
          </a:prstGeom>
          <a:noFill/>
        </p:spPr>
        <p:txBody>
          <a:bodyPr wrap="square" rtlCol="0">
            <a:spAutoFit/>
          </a:bodyPr>
          <a:lstStyle/>
          <a:p>
            <a:r>
              <a:rPr lang="cs-CZ" dirty="0" smtClean="0">
                <a:solidFill>
                  <a:srgbClr val="00B050"/>
                </a:solidFill>
                <a:latin typeface="Bookman Old Style" pitchFamily="18" charset="0"/>
              </a:rPr>
              <a:t>empatie a tolerance</a:t>
            </a:r>
            <a:endParaRPr lang="cs-CZ" dirty="0">
              <a:solidFill>
                <a:srgbClr val="00B050"/>
              </a:solidFill>
              <a:latin typeface="Bookman Old Style" pitchFamily="18" charset="0"/>
            </a:endParaRPr>
          </a:p>
        </p:txBody>
      </p:sp>
      <p:sp>
        <p:nvSpPr>
          <p:cNvPr id="30" name="TextovéPole 29"/>
          <p:cNvSpPr txBox="1"/>
          <p:nvPr/>
        </p:nvSpPr>
        <p:spPr>
          <a:xfrm>
            <a:off x="179512" y="980728"/>
            <a:ext cx="3024336" cy="369332"/>
          </a:xfrm>
          <a:prstGeom prst="rect">
            <a:avLst/>
          </a:prstGeom>
          <a:noFill/>
        </p:spPr>
        <p:txBody>
          <a:bodyPr wrap="square" rtlCol="0">
            <a:spAutoFit/>
          </a:bodyPr>
          <a:lstStyle/>
          <a:p>
            <a:r>
              <a:rPr lang="cs-CZ" dirty="0" smtClean="0">
                <a:solidFill>
                  <a:srgbClr val="FF0000"/>
                </a:solidFill>
                <a:latin typeface="Bookman Old Style" pitchFamily="18" charset="0"/>
              </a:rPr>
              <a:t>emoční inteligence</a:t>
            </a:r>
            <a:endParaRPr lang="cs-CZ" dirty="0">
              <a:solidFill>
                <a:srgbClr val="FF0000"/>
              </a:solidFill>
              <a:latin typeface="Bookman Old Style" pitchFamily="18" charset="0"/>
            </a:endParaRPr>
          </a:p>
        </p:txBody>
      </p:sp>
      <p:sp>
        <p:nvSpPr>
          <p:cNvPr id="31" name="TextovéPole 30"/>
          <p:cNvSpPr txBox="1"/>
          <p:nvPr/>
        </p:nvSpPr>
        <p:spPr>
          <a:xfrm>
            <a:off x="179512" y="4941168"/>
            <a:ext cx="2123728" cy="369332"/>
          </a:xfrm>
          <a:prstGeom prst="rect">
            <a:avLst/>
          </a:prstGeom>
          <a:noFill/>
        </p:spPr>
        <p:txBody>
          <a:bodyPr wrap="square" rtlCol="0">
            <a:spAutoFit/>
          </a:bodyPr>
          <a:lstStyle/>
          <a:p>
            <a:r>
              <a:rPr lang="cs-CZ" dirty="0" smtClean="0">
                <a:solidFill>
                  <a:srgbClr val="7030A0"/>
                </a:solidFill>
                <a:latin typeface="Bookman Old Style" pitchFamily="18" charset="0"/>
              </a:rPr>
              <a:t>láska k žákům</a:t>
            </a:r>
            <a:endParaRPr lang="cs-CZ" dirty="0">
              <a:solidFill>
                <a:srgbClr val="7030A0"/>
              </a:solidFill>
              <a:latin typeface="Bookman Old Style" pitchFamily="18" charset="0"/>
            </a:endParaRPr>
          </a:p>
        </p:txBody>
      </p:sp>
      <p:sp>
        <p:nvSpPr>
          <p:cNvPr id="32" name="TextovéPole 31"/>
          <p:cNvSpPr txBox="1"/>
          <p:nvPr/>
        </p:nvSpPr>
        <p:spPr>
          <a:xfrm>
            <a:off x="3635896" y="6309320"/>
            <a:ext cx="3168352" cy="369332"/>
          </a:xfrm>
          <a:prstGeom prst="rect">
            <a:avLst/>
          </a:prstGeom>
          <a:noFill/>
        </p:spPr>
        <p:txBody>
          <a:bodyPr wrap="square" rtlCol="0">
            <a:spAutoFit/>
          </a:bodyPr>
          <a:lstStyle/>
          <a:p>
            <a:r>
              <a:rPr lang="cs-CZ" dirty="0" smtClean="0">
                <a:solidFill>
                  <a:schemeClr val="accent6">
                    <a:lumMod val="75000"/>
                  </a:schemeClr>
                </a:solidFill>
                <a:latin typeface="Bookman Old Style" pitchFamily="18" charset="0"/>
              </a:rPr>
              <a:t>dobře vypadat</a:t>
            </a:r>
            <a:endParaRPr lang="cs-CZ" dirty="0">
              <a:solidFill>
                <a:schemeClr val="accent6">
                  <a:lumMod val="75000"/>
                </a:schemeClr>
              </a:solidFill>
              <a:latin typeface="Bookman Old Style" pitchFamily="18" charset="0"/>
            </a:endParaRPr>
          </a:p>
        </p:txBody>
      </p:sp>
      <p:pic>
        <p:nvPicPr>
          <p:cNvPr id="19460" name="Picture 4" descr="http://files.vp-pirati.webnode.cz/200000027-3b22d3d15b/index.jpg"/>
          <p:cNvPicPr>
            <a:picLocks noChangeAspect="1" noChangeArrowheads="1"/>
          </p:cNvPicPr>
          <p:nvPr/>
        </p:nvPicPr>
        <p:blipFill>
          <a:blip r:embed="rId2" cstate="print"/>
          <a:srcRect l="44038"/>
          <a:stretch>
            <a:fillRect/>
          </a:stretch>
        </p:blipFill>
        <p:spPr bwMode="auto">
          <a:xfrm>
            <a:off x="3419872" y="1268760"/>
            <a:ext cx="1656184" cy="350541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lstStyle/>
          <a:p>
            <a:pPr algn="ctr"/>
            <a:r>
              <a:rPr lang="cs-CZ" b="1" dirty="0" smtClean="0">
                <a:latin typeface="Bookman Old Style" pitchFamily="18" charset="0"/>
              </a:rPr>
              <a:t>návykové látky ve škole</a:t>
            </a:r>
            <a:endParaRPr lang="cs-CZ" b="1" dirty="0">
              <a:latin typeface="Bookman Old Style" pitchFamily="18" charset="0"/>
            </a:endParaRPr>
          </a:p>
        </p:txBody>
      </p:sp>
      <p:sp>
        <p:nvSpPr>
          <p:cNvPr id="3" name="Zástupný symbol pro obsah 2"/>
          <p:cNvSpPr>
            <a:spLocks noGrp="1"/>
          </p:cNvSpPr>
          <p:nvPr>
            <p:ph sz="quarter" idx="1"/>
          </p:nvPr>
        </p:nvSpPr>
        <p:spPr>
          <a:xfrm>
            <a:off x="457200" y="1124744"/>
            <a:ext cx="7467600" cy="5349208"/>
          </a:xfrm>
        </p:spPr>
        <p:txBody>
          <a:bodyPr>
            <a:normAutofit/>
          </a:bodyPr>
          <a:lstStyle/>
          <a:p>
            <a:r>
              <a:rPr lang="cs-CZ" dirty="0" smtClean="0">
                <a:latin typeface="Bookman Old Style" pitchFamily="18" charset="0"/>
              </a:rPr>
              <a:t>V </a:t>
            </a:r>
            <a:r>
              <a:rPr lang="cs-CZ" dirty="0" smtClean="0">
                <a:latin typeface="Bookman Old Style" pitchFamily="18" charset="0"/>
              </a:rPr>
              <a:t>případě, kdy </a:t>
            </a:r>
            <a:r>
              <a:rPr lang="cs-CZ" dirty="0" smtClean="0">
                <a:solidFill>
                  <a:srgbClr val="FF0000"/>
                </a:solidFill>
                <a:latin typeface="Bookman Old Style" pitchFamily="18" charset="0"/>
              </a:rPr>
              <a:t>je </a:t>
            </a:r>
            <a:r>
              <a:rPr lang="cs-CZ" dirty="0" smtClean="0">
                <a:solidFill>
                  <a:srgbClr val="FF0000"/>
                </a:solidFill>
                <a:latin typeface="Bookman Old Style" pitchFamily="18" charset="0"/>
              </a:rPr>
              <a:t>žák přistižen </a:t>
            </a:r>
            <a:r>
              <a:rPr lang="cs-CZ" dirty="0" smtClean="0">
                <a:solidFill>
                  <a:srgbClr val="FF0000"/>
                </a:solidFill>
                <a:latin typeface="Bookman Old Style" pitchFamily="18" charset="0"/>
              </a:rPr>
              <a:t>při konzumaci tabákových výrobků</a:t>
            </a:r>
            <a:r>
              <a:rPr lang="cs-CZ" dirty="0" smtClean="0">
                <a:latin typeface="Bookman Old Style" pitchFamily="18" charset="0"/>
              </a:rPr>
              <a:t> v prostorách školy nebo v době školního vyučování, či v rámci akcí školou pořádaných, je primárně nutné mu </a:t>
            </a:r>
            <a:r>
              <a:rPr lang="cs-CZ" dirty="0" smtClean="0">
                <a:solidFill>
                  <a:srgbClr val="FF0000"/>
                </a:solidFill>
                <a:latin typeface="Bookman Old Style" pitchFamily="18" charset="0"/>
              </a:rPr>
              <a:t>v další konzumaci zabránit. </a:t>
            </a:r>
            <a:r>
              <a:rPr lang="cs-CZ" dirty="0" smtClean="0">
                <a:latin typeface="Bookman Old Style" pitchFamily="18" charset="0"/>
              </a:rPr>
              <a:t>Tabákový výrobek je třeba </a:t>
            </a:r>
            <a:r>
              <a:rPr lang="cs-CZ" dirty="0" smtClean="0">
                <a:latin typeface="Bookman Old Style" pitchFamily="18" charset="0"/>
              </a:rPr>
              <a:t>žákovi </a:t>
            </a:r>
            <a:r>
              <a:rPr lang="cs-CZ" dirty="0" smtClean="0">
                <a:solidFill>
                  <a:srgbClr val="FF0000"/>
                </a:solidFill>
                <a:latin typeface="Bookman Old Style" pitchFamily="18" charset="0"/>
              </a:rPr>
              <a:t>odebrat</a:t>
            </a:r>
            <a:r>
              <a:rPr lang="cs-CZ" dirty="0" smtClean="0">
                <a:latin typeface="Bookman Old Style" pitchFamily="18" charset="0"/>
              </a:rPr>
              <a:t> a zajistit, aby nemohl v konzumaci pokračovat“. Ve škole tedy </a:t>
            </a:r>
            <a:r>
              <a:rPr lang="cs-CZ" dirty="0" smtClean="0">
                <a:solidFill>
                  <a:srgbClr val="FF0000"/>
                </a:solidFill>
                <a:latin typeface="Bookman Old Style" pitchFamily="18" charset="0"/>
              </a:rPr>
              <a:t>učitel </a:t>
            </a:r>
            <a:r>
              <a:rPr lang="cs-CZ" dirty="0" smtClean="0">
                <a:solidFill>
                  <a:srgbClr val="FF0000"/>
                </a:solidFill>
                <a:latin typeface="Bookman Old Style" pitchFamily="18" charset="0"/>
              </a:rPr>
              <a:t>žákovi může </a:t>
            </a:r>
            <a:r>
              <a:rPr lang="cs-CZ" dirty="0" smtClean="0">
                <a:solidFill>
                  <a:srgbClr val="FF0000"/>
                </a:solidFill>
                <a:latin typeface="Bookman Old Style" pitchFamily="18" charset="0"/>
              </a:rPr>
              <a:t>odebrat cigarety</a:t>
            </a:r>
            <a:r>
              <a:rPr lang="cs-CZ" dirty="0" smtClean="0">
                <a:latin typeface="Bookman Old Style" pitchFamily="18" charset="0"/>
              </a:rPr>
              <a:t>, aby mu tak zabránil v dalším kouření, ale rozhodně zase </a:t>
            </a:r>
            <a:r>
              <a:rPr lang="cs-CZ" dirty="0" smtClean="0">
                <a:solidFill>
                  <a:srgbClr val="FF0000"/>
                </a:solidFill>
                <a:latin typeface="Bookman Old Style" pitchFamily="18" charset="0"/>
              </a:rPr>
              <a:t>nemůže </a:t>
            </a:r>
            <a:r>
              <a:rPr lang="cs-CZ" dirty="0" smtClean="0">
                <a:solidFill>
                  <a:srgbClr val="FF0000"/>
                </a:solidFill>
                <a:latin typeface="Bookman Old Style" pitchFamily="18" charset="0"/>
              </a:rPr>
              <a:t>sám cigarety znehodnotit – měly by být předány zákonnému zástupci</a:t>
            </a:r>
            <a:r>
              <a:rPr lang="cs-CZ" dirty="0" smtClean="0">
                <a:latin typeface="Bookman Old Style" pitchFamily="18" charset="0"/>
              </a:rPr>
              <a:t> </a:t>
            </a:r>
            <a:r>
              <a:rPr lang="cs-CZ" dirty="0" smtClean="0">
                <a:latin typeface="Bookman Old Style" pitchFamily="18" charset="0"/>
              </a:rPr>
              <a:t>žáka</a:t>
            </a:r>
            <a:r>
              <a:rPr lang="cs-CZ" dirty="0" smtClean="0">
                <a:latin typeface="Bookman Old Style" pitchFamily="18" charset="0"/>
              </a:rPr>
              <a:t>. Znehodnocení takto zajištěných věcí je velice citlivá věc, která </a:t>
            </a:r>
            <a:r>
              <a:rPr lang="cs-CZ" dirty="0" smtClean="0">
                <a:latin typeface="Bookman Old Style" pitchFamily="18" charset="0"/>
              </a:rPr>
              <a:t>může </a:t>
            </a:r>
            <a:r>
              <a:rPr lang="cs-CZ" dirty="0" smtClean="0">
                <a:latin typeface="Bookman Old Style" pitchFamily="18" charset="0"/>
              </a:rPr>
              <a:t>často vést k oprávněným </a:t>
            </a:r>
            <a:r>
              <a:rPr lang="cs-CZ" dirty="0" smtClean="0">
                <a:latin typeface="Bookman Old Style" pitchFamily="18" charset="0"/>
              </a:rPr>
              <a:t>stížnostem</a:t>
            </a:r>
            <a:r>
              <a:rPr lang="cs-CZ" dirty="0" smtClean="0">
                <a:latin typeface="Bookman Old Style" pitchFamily="18" charset="0"/>
              </a:rPr>
              <a:t>. </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pPr algn="ctr"/>
            <a:r>
              <a:rPr lang="cs-CZ" b="1" dirty="0" smtClean="0">
                <a:latin typeface="Bookman Old Style" pitchFamily="18" charset="0"/>
              </a:rPr>
              <a:t>testování žáků na drogy</a:t>
            </a:r>
            <a:endParaRPr lang="cs-CZ" b="1" dirty="0">
              <a:latin typeface="Bookman Old Style" pitchFamily="18" charset="0"/>
            </a:endParaRPr>
          </a:p>
        </p:txBody>
      </p:sp>
      <p:sp>
        <p:nvSpPr>
          <p:cNvPr id="3" name="Zástupný symbol pro obsah 2"/>
          <p:cNvSpPr>
            <a:spLocks noGrp="1"/>
          </p:cNvSpPr>
          <p:nvPr>
            <p:ph sz="quarter" idx="1"/>
          </p:nvPr>
        </p:nvSpPr>
        <p:spPr>
          <a:xfrm>
            <a:off x="467544" y="836712"/>
            <a:ext cx="7848872" cy="6021288"/>
          </a:xfrm>
        </p:spPr>
        <p:txBody>
          <a:bodyPr>
            <a:normAutofit fontScale="92500" lnSpcReduction="20000"/>
          </a:bodyPr>
          <a:lstStyle/>
          <a:p>
            <a:r>
              <a:rPr lang="cs-CZ" dirty="0" smtClean="0">
                <a:latin typeface="Bookman Old Style" pitchFamily="18" charset="0"/>
              </a:rPr>
              <a:t>„V případě důvodného podezření na intoxikaci žáka </a:t>
            </a:r>
            <a:r>
              <a:rPr lang="cs-CZ" dirty="0" smtClean="0">
                <a:solidFill>
                  <a:srgbClr val="FF0000"/>
                </a:solidFill>
                <a:latin typeface="Bookman Old Style" pitchFamily="18" charset="0"/>
              </a:rPr>
              <a:t>může v určitých případech pedagogický pracovník provést orientační test na přítomnost návykových látek. </a:t>
            </a:r>
            <a:r>
              <a:rPr lang="cs-CZ" dirty="0" smtClean="0">
                <a:latin typeface="Bookman Old Style" pitchFamily="18" charset="0"/>
              </a:rPr>
              <a:t>Jedná se o situace ve „formách výuky“, které představují odůvodněné riziko ohrožení života nebo zdraví dětí, žáků nebo studentů nebo jiných osob nebo odůvodněné riziko poškození majetku.“ </a:t>
            </a:r>
            <a:endParaRPr lang="cs-CZ" dirty="0" smtClean="0">
              <a:latin typeface="Bookman Old Style" pitchFamily="18" charset="0"/>
            </a:endParaRPr>
          </a:p>
          <a:p>
            <a:r>
              <a:rPr lang="cs-CZ" dirty="0" smtClean="0">
                <a:latin typeface="Bookman Old Style" pitchFamily="18" charset="0"/>
              </a:rPr>
              <a:t>MŠMT své doporučení opírá o ustanovení </a:t>
            </a:r>
            <a:r>
              <a:rPr lang="cs-CZ" dirty="0" smtClean="0">
                <a:solidFill>
                  <a:srgbClr val="FF0000"/>
                </a:solidFill>
                <a:latin typeface="Bookman Old Style" pitchFamily="18" charset="0"/>
              </a:rPr>
              <a:t>§ 16 tabákového zákona</a:t>
            </a:r>
            <a:r>
              <a:rPr lang="cs-CZ" dirty="0" smtClean="0">
                <a:latin typeface="Bookman Old Style" pitchFamily="18" charset="0"/>
              </a:rPr>
              <a:t>, kde jsou uvedeny konkrétní důvody, kdy lze obecně test provést. </a:t>
            </a:r>
            <a:endParaRPr lang="cs-CZ" dirty="0" smtClean="0">
              <a:latin typeface="Bookman Old Style" pitchFamily="18" charset="0"/>
            </a:endParaRPr>
          </a:p>
          <a:p>
            <a:r>
              <a:rPr lang="cs-CZ" dirty="0" smtClean="0">
                <a:latin typeface="Bookman Old Style" pitchFamily="18" charset="0"/>
              </a:rPr>
              <a:t>V </a:t>
            </a:r>
            <a:r>
              <a:rPr lang="cs-CZ" dirty="0" smtClean="0">
                <a:solidFill>
                  <a:srgbClr val="FF0000"/>
                </a:solidFill>
                <a:latin typeface="Bookman Old Style" pitchFamily="18" charset="0"/>
              </a:rPr>
              <a:t>odstavci 4 stejného paragrafu jsou </a:t>
            </a:r>
            <a:r>
              <a:rPr lang="cs-CZ" dirty="0" smtClean="0">
                <a:latin typeface="Bookman Old Style" pitchFamily="18" charset="0"/>
              </a:rPr>
              <a:t>vyjmenované osoby, které mají oprávnění vyzvat osobu k orientačnímu vyšetření. Jsou to příslušníci </a:t>
            </a:r>
            <a:r>
              <a:rPr lang="cs-CZ" dirty="0" smtClean="0">
                <a:solidFill>
                  <a:srgbClr val="FF0000"/>
                </a:solidFill>
                <a:latin typeface="Bookman Old Style" pitchFamily="18" charset="0"/>
              </a:rPr>
              <a:t>Policie ČR, Vojenské policie, Vězeňské </a:t>
            </a:r>
            <a:r>
              <a:rPr lang="cs-CZ" dirty="0" smtClean="0">
                <a:solidFill>
                  <a:srgbClr val="FF0000"/>
                </a:solidFill>
                <a:latin typeface="Bookman Old Style" pitchFamily="18" charset="0"/>
              </a:rPr>
              <a:t>služby</a:t>
            </a:r>
            <a:r>
              <a:rPr lang="cs-CZ" dirty="0" smtClean="0">
                <a:solidFill>
                  <a:srgbClr val="FF0000"/>
                </a:solidFill>
                <a:latin typeface="Bookman Old Style" pitchFamily="18" charset="0"/>
              </a:rPr>
              <a:t>, zaměstnavatel, ošetřující lékař, </a:t>
            </a:r>
            <a:r>
              <a:rPr lang="cs-CZ" dirty="0" smtClean="0">
                <a:solidFill>
                  <a:srgbClr val="FF0000"/>
                </a:solidFill>
                <a:latin typeface="Bookman Old Style" pitchFamily="18" charset="0"/>
              </a:rPr>
              <a:t>strážník </a:t>
            </a:r>
            <a:r>
              <a:rPr lang="cs-CZ" dirty="0" smtClean="0">
                <a:solidFill>
                  <a:srgbClr val="FF0000"/>
                </a:solidFill>
                <a:latin typeface="Bookman Old Style" pitchFamily="18" charset="0"/>
              </a:rPr>
              <a:t>obecní policie nebo osoby pověřené kontrolou osob</a:t>
            </a:r>
            <a:r>
              <a:rPr lang="cs-CZ" dirty="0" smtClean="0">
                <a:latin typeface="Bookman Old Style" pitchFamily="18" charset="0"/>
              </a:rPr>
              <a:t>,</a:t>
            </a:r>
          </a:p>
          <a:p>
            <a:r>
              <a:rPr lang="cs-CZ" dirty="0" smtClean="0">
                <a:latin typeface="Bookman Old Style" pitchFamily="18" charset="0"/>
              </a:rPr>
              <a:t>A </a:t>
            </a:r>
            <a:r>
              <a:rPr lang="cs-CZ" dirty="0" smtClean="0">
                <a:latin typeface="Bookman Old Style" pitchFamily="18" charset="0"/>
              </a:rPr>
              <a:t>tady </a:t>
            </a:r>
            <a:r>
              <a:rPr lang="cs-CZ" dirty="0" smtClean="0">
                <a:latin typeface="Bookman Old Style" pitchFamily="18" charset="0"/>
              </a:rPr>
              <a:t>může </a:t>
            </a:r>
            <a:r>
              <a:rPr lang="cs-CZ" dirty="0" smtClean="0">
                <a:latin typeface="Bookman Old Style" pitchFamily="18" charset="0"/>
              </a:rPr>
              <a:t>vzniknout otázka, zda </a:t>
            </a:r>
            <a:r>
              <a:rPr lang="cs-CZ" dirty="0" smtClean="0">
                <a:solidFill>
                  <a:srgbClr val="FF0000"/>
                </a:solidFill>
                <a:latin typeface="Bookman Old Style" pitchFamily="18" charset="0"/>
              </a:rPr>
              <a:t>lze pedagoga </a:t>
            </a:r>
            <a:r>
              <a:rPr lang="cs-CZ" dirty="0" smtClean="0">
                <a:solidFill>
                  <a:srgbClr val="FF0000"/>
                </a:solidFill>
                <a:latin typeface="Bookman Old Style" pitchFamily="18" charset="0"/>
              </a:rPr>
              <a:t>považovat </a:t>
            </a:r>
            <a:r>
              <a:rPr lang="cs-CZ" dirty="0" smtClean="0">
                <a:solidFill>
                  <a:srgbClr val="FF0000"/>
                </a:solidFill>
                <a:latin typeface="Bookman Old Style" pitchFamily="18" charset="0"/>
              </a:rPr>
              <a:t>za „pověřenou osobu</a:t>
            </a:r>
            <a:r>
              <a:rPr lang="cs-CZ" dirty="0" smtClean="0">
                <a:solidFill>
                  <a:srgbClr val="FF0000"/>
                </a:solidFill>
                <a:latin typeface="Bookman Old Style" pitchFamily="18" charset="0"/>
              </a:rPr>
              <a:t>“???, </a:t>
            </a:r>
            <a:r>
              <a:rPr lang="cs-CZ" dirty="0" smtClean="0">
                <a:latin typeface="Bookman Old Style" pitchFamily="18" charset="0"/>
              </a:rPr>
              <a:t>protože </a:t>
            </a:r>
            <a:r>
              <a:rPr lang="cs-CZ" dirty="0" smtClean="0">
                <a:latin typeface="Bookman Old Style" pitchFamily="18" charset="0"/>
              </a:rPr>
              <a:t>o oprávněnosti pedagoga k testování </a:t>
            </a:r>
            <a:r>
              <a:rPr lang="cs-CZ" dirty="0" smtClean="0">
                <a:latin typeface="Bookman Old Style" pitchFamily="18" charset="0"/>
              </a:rPr>
              <a:t>žáků </a:t>
            </a:r>
            <a:r>
              <a:rPr lang="cs-CZ" dirty="0" smtClean="0">
                <a:latin typeface="Bookman Old Style" pitchFamily="18" charset="0"/>
              </a:rPr>
              <a:t>v tabákovém zákoně </a:t>
            </a:r>
            <a:r>
              <a:rPr lang="cs-CZ" dirty="0" smtClean="0">
                <a:latin typeface="Bookman Old Style" pitchFamily="18" charset="0"/>
              </a:rPr>
              <a:t>žádná </a:t>
            </a:r>
            <a:r>
              <a:rPr lang="cs-CZ" dirty="0" smtClean="0">
                <a:latin typeface="Bookman Old Style" pitchFamily="18" charset="0"/>
              </a:rPr>
              <a:t>zmínka není. </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normAutofit/>
          </a:bodyPr>
          <a:lstStyle/>
          <a:p>
            <a:pPr algn="ctr"/>
            <a:r>
              <a:rPr lang="cs-CZ" sz="2400" b="1" dirty="0" smtClean="0">
                <a:latin typeface="Bookman Old Style" pitchFamily="18" charset="0"/>
              </a:rPr>
              <a:t>cokoli, kdy pachateli ještě nebylo 15 let</a:t>
            </a:r>
            <a:endParaRPr lang="cs-CZ" sz="2400" b="1" dirty="0">
              <a:latin typeface="Bookman Old Style" pitchFamily="18" charset="0"/>
            </a:endParaRPr>
          </a:p>
        </p:txBody>
      </p:sp>
      <p:sp>
        <p:nvSpPr>
          <p:cNvPr id="3" name="Zástupný symbol pro obsah 2"/>
          <p:cNvSpPr>
            <a:spLocks noGrp="1"/>
          </p:cNvSpPr>
          <p:nvPr>
            <p:ph sz="quarter" idx="1"/>
          </p:nvPr>
        </p:nvSpPr>
        <p:spPr>
          <a:xfrm>
            <a:off x="251520" y="836712"/>
            <a:ext cx="8280920" cy="6021288"/>
          </a:xfrm>
        </p:spPr>
        <p:txBody>
          <a:bodyPr>
            <a:normAutofit fontScale="77500" lnSpcReduction="20000"/>
          </a:bodyPr>
          <a:lstStyle/>
          <a:p>
            <a:r>
              <a:rPr lang="cs-CZ" dirty="0" smtClean="0"/>
              <a:t>I </a:t>
            </a:r>
            <a:r>
              <a:rPr lang="cs-CZ" dirty="0" smtClean="0">
                <a:solidFill>
                  <a:srgbClr val="FF0000"/>
                </a:solidFill>
              </a:rPr>
              <a:t>osoba mladší patnácti let</a:t>
            </a:r>
            <a:r>
              <a:rPr lang="cs-CZ" dirty="0" smtClean="0"/>
              <a:t>, která se dopustí činu jinak trestného (ukradne </a:t>
            </a:r>
            <a:r>
              <a:rPr lang="cs-CZ" dirty="0" smtClean="0"/>
              <a:t>tužku </a:t>
            </a:r>
            <a:r>
              <a:rPr lang="cs-CZ" dirty="0" smtClean="0"/>
              <a:t>za 5 000,-Kč), </a:t>
            </a:r>
            <a:r>
              <a:rPr lang="cs-CZ" dirty="0" smtClean="0">
                <a:solidFill>
                  <a:srgbClr val="FF0000"/>
                </a:solidFill>
              </a:rPr>
              <a:t>bude projednávána soudem pro mladistvé</a:t>
            </a:r>
            <a:r>
              <a:rPr lang="cs-CZ" dirty="0" smtClean="0">
                <a:solidFill>
                  <a:srgbClr val="FF0000"/>
                </a:solidFill>
              </a:rPr>
              <a:t>.</a:t>
            </a:r>
          </a:p>
          <a:p>
            <a:r>
              <a:rPr lang="cs-CZ" dirty="0" smtClean="0"/>
              <a:t>Policista tuto osobu </a:t>
            </a:r>
            <a:r>
              <a:rPr lang="cs-CZ" dirty="0" smtClean="0"/>
              <a:t>zajistí </a:t>
            </a:r>
            <a:r>
              <a:rPr lang="cs-CZ" dirty="0" smtClean="0"/>
              <a:t>a převeze na oddělení policie. </a:t>
            </a:r>
            <a:endParaRPr lang="cs-CZ" dirty="0" smtClean="0"/>
          </a:p>
          <a:p>
            <a:r>
              <a:rPr lang="cs-CZ" dirty="0" smtClean="0"/>
              <a:t>O </a:t>
            </a:r>
            <a:r>
              <a:rPr lang="cs-CZ" dirty="0" smtClean="0"/>
              <a:t>zajištění musí vyrozumět zákonného zástupce, který však nemusí být připuštěn k prováděnému výslechu nezlitého (u výslechu však musí být osoba, která zaručí správný průběh </a:t>
            </a:r>
            <a:r>
              <a:rPr lang="cs-CZ" dirty="0" smtClean="0"/>
              <a:t>výslechu – kurátor, </a:t>
            </a:r>
            <a:r>
              <a:rPr lang="cs-CZ" dirty="0" err="1" smtClean="0"/>
              <a:t>soc</a:t>
            </a:r>
            <a:r>
              <a:rPr lang="cs-CZ" dirty="0" smtClean="0"/>
              <a:t>. pracovník). </a:t>
            </a:r>
          </a:p>
          <a:p>
            <a:r>
              <a:rPr lang="cs-CZ" dirty="0" smtClean="0"/>
              <a:t>Po </a:t>
            </a:r>
            <a:r>
              <a:rPr lang="cs-CZ" dirty="0" smtClean="0"/>
              <a:t>výslechu je nezletilec propuštěn. </a:t>
            </a:r>
            <a:endParaRPr lang="cs-CZ" dirty="0" smtClean="0"/>
          </a:p>
          <a:p>
            <a:r>
              <a:rPr lang="cs-CZ" dirty="0" smtClean="0"/>
              <a:t>Policie </a:t>
            </a:r>
            <a:r>
              <a:rPr lang="cs-CZ" dirty="0" smtClean="0"/>
              <a:t>případ zadokumentuje a vzhledem k věku pachatele musí věc </a:t>
            </a:r>
            <a:r>
              <a:rPr lang="cs-CZ" dirty="0" smtClean="0"/>
              <a:t>odložit</a:t>
            </a:r>
            <a:r>
              <a:rPr lang="cs-CZ" dirty="0" smtClean="0"/>
              <a:t>. </a:t>
            </a:r>
            <a:endParaRPr lang="cs-CZ" dirty="0" smtClean="0"/>
          </a:p>
          <a:p>
            <a:r>
              <a:rPr lang="cs-CZ" dirty="0" smtClean="0"/>
              <a:t>Policie </a:t>
            </a:r>
            <a:r>
              <a:rPr lang="cs-CZ" dirty="0" smtClean="0"/>
              <a:t>spis předá státnímu zástupci, který podá soudu návrh na </a:t>
            </a:r>
            <a:r>
              <a:rPr lang="cs-CZ" dirty="0" smtClean="0"/>
              <a:t>uložení </a:t>
            </a:r>
            <a:r>
              <a:rPr lang="cs-CZ" dirty="0" smtClean="0"/>
              <a:t>opatření. </a:t>
            </a:r>
            <a:endParaRPr lang="cs-CZ" dirty="0" smtClean="0"/>
          </a:p>
          <a:p>
            <a:r>
              <a:rPr lang="cs-CZ" dirty="0" smtClean="0"/>
              <a:t>Soud </a:t>
            </a:r>
            <a:r>
              <a:rPr lang="cs-CZ" dirty="0" smtClean="0"/>
              <a:t>pak věc projedná a </a:t>
            </a:r>
            <a:r>
              <a:rPr lang="cs-CZ" dirty="0" smtClean="0"/>
              <a:t>může uložit </a:t>
            </a:r>
            <a:r>
              <a:rPr lang="cs-CZ" dirty="0" smtClean="0"/>
              <a:t>tato opatření: </a:t>
            </a:r>
            <a:endParaRPr lang="cs-CZ" dirty="0" smtClean="0"/>
          </a:p>
          <a:p>
            <a:pPr lvl="1"/>
            <a:r>
              <a:rPr lang="cs-CZ" dirty="0" smtClean="0"/>
              <a:t>a</a:t>
            </a:r>
            <a:r>
              <a:rPr lang="cs-CZ" dirty="0" smtClean="0"/>
              <a:t>) výchovnou povinnost; </a:t>
            </a:r>
            <a:endParaRPr lang="cs-CZ" dirty="0" smtClean="0"/>
          </a:p>
          <a:p>
            <a:pPr lvl="1"/>
            <a:r>
              <a:rPr lang="cs-CZ" dirty="0" smtClean="0"/>
              <a:t>b</a:t>
            </a:r>
            <a:r>
              <a:rPr lang="cs-CZ" dirty="0" smtClean="0"/>
              <a:t>) výchovné omezení; </a:t>
            </a:r>
            <a:endParaRPr lang="cs-CZ" dirty="0" smtClean="0"/>
          </a:p>
          <a:p>
            <a:pPr lvl="1"/>
            <a:r>
              <a:rPr lang="cs-CZ" dirty="0" smtClean="0"/>
              <a:t>c</a:t>
            </a:r>
            <a:r>
              <a:rPr lang="cs-CZ" dirty="0" smtClean="0"/>
              <a:t>) napomenutí s výstrahou; </a:t>
            </a:r>
            <a:endParaRPr lang="cs-CZ" dirty="0" smtClean="0"/>
          </a:p>
          <a:p>
            <a:pPr lvl="1"/>
            <a:r>
              <a:rPr lang="cs-CZ" dirty="0" smtClean="0"/>
              <a:t>d</a:t>
            </a:r>
            <a:r>
              <a:rPr lang="cs-CZ" dirty="0" smtClean="0"/>
              <a:t>) zařazení do terapeutického, psychologického nebo jiného vhodného výchovného programu ve středisku výchovné péče; </a:t>
            </a:r>
            <a:endParaRPr lang="cs-CZ" dirty="0" smtClean="0"/>
          </a:p>
          <a:p>
            <a:pPr lvl="1"/>
            <a:r>
              <a:rPr lang="cs-CZ" dirty="0" smtClean="0"/>
              <a:t>e</a:t>
            </a:r>
            <a:r>
              <a:rPr lang="cs-CZ" dirty="0" smtClean="0"/>
              <a:t>) dohled probačního úředníka; </a:t>
            </a:r>
            <a:endParaRPr lang="cs-CZ" dirty="0" smtClean="0"/>
          </a:p>
          <a:p>
            <a:pPr lvl="1"/>
            <a:r>
              <a:rPr lang="cs-CZ" dirty="0" smtClean="0"/>
              <a:t>f </a:t>
            </a:r>
            <a:r>
              <a:rPr lang="cs-CZ" dirty="0" smtClean="0"/>
              <a:t>) ochrannou výchovu; </a:t>
            </a:r>
            <a:endParaRPr lang="cs-CZ" dirty="0" smtClean="0"/>
          </a:p>
          <a:p>
            <a:pPr lvl="1"/>
            <a:r>
              <a:rPr lang="cs-CZ" dirty="0" smtClean="0"/>
              <a:t>g</a:t>
            </a:r>
            <a:r>
              <a:rPr lang="cs-CZ" dirty="0" smtClean="0"/>
              <a:t>) ochranné léčení. </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pPr algn="ctr"/>
            <a:r>
              <a:rPr lang="cs-CZ" b="1" dirty="0" smtClean="0">
                <a:latin typeface="Bookman Old Style" pitchFamily="18" charset="0"/>
              </a:rPr>
              <a:t>výslechy žáka ve škole</a:t>
            </a:r>
            <a:endParaRPr lang="cs-CZ" b="1" dirty="0">
              <a:latin typeface="Bookman Old Style" pitchFamily="18" charset="0"/>
            </a:endParaRPr>
          </a:p>
        </p:txBody>
      </p:sp>
      <p:sp>
        <p:nvSpPr>
          <p:cNvPr id="3" name="Zástupný symbol pro obsah 2"/>
          <p:cNvSpPr>
            <a:spLocks noGrp="1"/>
          </p:cNvSpPr>
          <p:nvPr>
            <p:ph sz="quarter" idx="1"/>
          </p:nvPr>
        </p:nvSpPr>
        <p:spPr>
          <a:xfrm>
            <a:off x="457200" y="980728"/>
            <a:ext cx="7931224" cy="5493224"/>
          </a:xfrm>
        </p:spPr>
        <p:txBody>
          <a:bodyPr>
            <a:normAutofit/>
          </a:bodyPr>
          <a:lstStyle/>
          <a:p>
            <a:r>
              <a:rPr lang="cs-CZ" dirty="0" smtClean="0">
                <a:solidFill>
                  <a:srgbClr val="FF0000"/>
                </a:solidFill>
              </a:rPr>
              <a:t>POZOR – je rozdíl mezi výslechem a vytěžením informací!!!</a:t>
            </a:r>
          </a:p>
          <a:p>
            <a:r>
              <a:rPr lang="cs-CZ" dirty="0" smtClean="0"/>
              <a:t>Provedení výslechu ve škole. </a:t>
            </a:r>
            <a:endParaRPr lang="cs-CZ" dirty="0" smtClean="0"/>
          </a:p>
          <a:p>
            <a:pPr lvl="1"/>
            <a:r>
              <a:rPr lang="cs-CZ" dirty="0" smtClean="0"/>
              <a:t>Výslech </a:t>
            </a:r>
            <a:r>
              <a:rPr lang="cs-CZ" dirty="0" smtClean="0"/>
              <a:t>se musí provádět v odpovídající místnosti se souhlasem vedení školy. </a:t>
            </a:r>
            <a:endParaRPr lang="cs-CZ" dirty="0" smtClean="0"/>
          </a:p>
          <a:p>
            <a:pPr lvl="1"/>
            <a:r>
              <a:rPr lang="cs-CZ" dirty="0" smtClean="0"/>
              <a:t>O </a:t>
            </a:r>
            <a:r>
              <a:rPr lang="cs-CZ" dirty="0" smtClean="0"/>
              <a:t>provádění výslechu osoby mladší 15 let musí policista vždy vyrozumět zákonného zástupce. </a:t>
            </a:r>
            <a:endParaRPr lang="cs-CZ" dirty="0" smtClean="0"/>
          </a:p>
          <a:p>
            <a:pPr lvl="1"/>
            <a:r>
              <a:rPr lang="cs-CZ" dirty="0" smtClean="0"/>
              <a:t>Při </a:t>
            </a:r>
            <a:r>
              <a:rPr lang="cs-CZ" dirty="0" smtClean="0"/>
              <a:t>výslechu osoby mladší 15 let </a:t>
            </a:r>
            <a:r>
              <a:rPr lang="cs-CZ" dirty="0" smtClean="0">
                <a:solidFill>
                  <a:srgbClr val="FF0000"/>
                </a:solidFill>
              </a:rPr>
              <a:t>musí být </a:t>
            </a:r>
            <a:r>
              <a:rPr lang="cs-CZ" dirty="0" smtClean="0">
                <a:solidFill>
                  <a:srgbClr val="FF0000"/>
                </a:solidFill>
              </a:rPr>
              <a:t>vždy </a:t>
            </a:r>
            <a:r>
              <a:rPr lang="cs-CZ" dirty="0" smtClean="0">
                <a:solidFill>
                  <a:srgbClr val="FF0000"/>
                </a:solidFill>
              </a:rPr>
              <a:t>přítomen zákonný zástupce nebo </a:t>
            </a:r>
            <a:r>
              <a:rPr lang="cs-CZ" dirty="0" smtClean="0"/>
              <a:t>orgán sociálně-právní ochrany dětí nebo </a:t>
            </a:r>
            <a:r>
              <a:rPr lang="cs-CZ" dirty="0" smtClean="0">
                <a:solidFill>
                  <a:srgbClr val="FF0000"/>
                </a:solidFill>
              </a:rPr>
              <a:t>osoba mající zkušenosti s výchovou mládeže </a:t>
            </a:r>
            <a:r>
              <a:rPr lang="cs-CZ" dirty="0" smtClean="0"/>
              <a:t>(což může být i </a:t>
            </a:r>
            <a:r>
              <a:rPr lang="cs-CZ" dirty="0" smtClean="0">
                <a:solidFill>
                  <a:srgbClr val="FF0000"/>
                </a:solidFill>
              </a:rPr>
              <a:t>učitel</a:t>
            </a:r>
            <a:r>
              <a:rPr lang="cs-CZ" dirty="0" smtClean="0"/>
              <a:t>) a to po celou dobu tohoto úkonu. </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3140968"/>
            <a:ext cx="4752528" cy="504056"/>
          </a:xfrm>
        </p:spPr>
        <p:txBody>
          <a:bodyPr/>
          <a:lstStyle/>
          <a:p>
            <a:pPr algn="ctr">
              <a:buNone/>
            </a:pPr>
            <a:r>
              <a:rPr lang="cs-CZ" b="1" dirty="0" smtClean="0"/>
              <a:t>DĚKUJI ZA POZORNOST</a:t>
            </a:r>
            <a:endParaRPr lang="cs-CZ" b="1" dirty="0"/>
          </a:p>
        </p:txBody>
      </p:sp>
      <p:pic>
        <p:nvPicPr>
          <p:cNvPr id="49154" name="Picture 2" descr="Výsledek obrázku pro MÁVÁNÍ"/>
          <p:cNvPicPr>
            <a:picLocks noChangeAspect="1" noChangeArrowheads="1"/>
          </p:cNvPicPr>
          <p:nvPr/>
        </p:nvPicPr>
        <p:blipFill>
          <a:blip r:embed="rId2" cstate="print"/>
          <a:srcRect/>
          <a:stretch>
            <a:fillRect/>
          </a:stretch>
        </p:blipFill>
        <p:spPr bwMode="auto">
          <a:xfrm>
            <a:off x="4572000" y="116632"/>
            <a:ext cx="3790950" cy="68580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229600" cy="648072"/>
          </a:xfrm>
        </p:spPr>
        <p:txBody>
          <a:bodyPr/>
          <a:lstStyle/>
          <a:p>
            <a:pPr algn="ctr"/>
            <a:r>
              <a:rPr lang="cs-CZ" b="1" dirty="0" smtClean="0">
                <a:latin typeface="Bookman Old Style" pitchFamily="18" charset="0"/>
              </a:rPr>
              <a:t>A co z toho má.....</a:t>
            </a:r>
            <a:endParaRPr lang="cs-CZ" b="1" dirty="0">
              <a:latin typeface="Bookman Old Style" pitchFamily="18" charset="0"/>
            </a:endParaRPr>
          </a:p>
        </p:txBody>
      </p:sp>
      <p:sp>
        <p:nvSpPr>
          <p:cNvPr id="4" name="TextovéPole 3"/>
          <p:cNvSpPr txBox="1"/>
          <p:nvPr/>
        </p:nvSpPr>
        <p:spPr>
          <a:xfrm>
            <a:off x="333872" y="1398786"/>
            <a:ext cx="1587294" cy="369332"/>
          </a:xfrm>
          <a:prstGeom prst="rect">
            <a:avLst/>
          </a:prstGeom>
          <a:noFill/>
        </p:spPr>
        <p:txBody>
          <a:bodyPr wrap="none" rtlCol="0">
            <a:spAutoFit/>
          </a:bodyPr>
          <a:lstStyle/>
          <a:p>
            <a:r>
              <a:rPr lang="cs-CZ" dirty="0" smtClean="0">
                <a:solidFill>
                  <a:srgbClr val="7030A0"/>
                </a:solidFill>
                <a:latin typeface="Bookman Old Style" pitchFamily="18" charset="0"/>
              </a:rPr>
              <a:t>mizerný plat</a:t>
            </a:r>
          </a:p>
        </p:txBody>
      </p:sp>
      <p:sp>
        <p:nvSpPr>
          <p:cNvPr id="5" name="TextovéPole 4"/>
          <p:cNvSpPr txBox="1"/>
          <p:nvPr/>
        </p:nvSpPr>
        <p:spPr>
          <a:xfrm>
            <a:off x="467544" y="2636912"/>
            <a:ext cx="2989921" cy="369332"/>
          </a:xfrm>
          <a:prstGeom prst="rect">
            <a:avLst/>
          </a:prstGeom>
          <a:noFill/>
        </p:spPr>
        <p:txBody>
          <a:bodyPr wrap="none" rtlCol="0">
            <a:spAutoFit/>
          </a:bodyPr>
          <a:lstStyle/>
          <a:p>
            <a:r>
              <a:rPr lang="cs-CZ" dirty="0" smtClean="0">
                <a:solidFill>
                  <a:srgbClr val="0070C0"/>
                </a:solidFill>
                <a:latin typeface="Bookman Old Style" pitchFamily="18" charset="0"/>
              </a:rPr>
              <a:t>zastaralý školský systém</a:t>
            </a:r>
          </a:p>
        </p:txBody>
      </p:sp>
      <p:sp>
        <p:nvSpPr>
          <p:cNvPr id="6" name="TextovéPole 5"/>
          <p:cNvSpPr txBox="1"/>
          <p:nvPr/>
        </p:nvSpPr>
        <p:spPr>
          <a:xfrm>
            <a:off x="261864" y="3487018"/>
            <a:ext cx="3312125" cy="369332"/>
          </a:xfrm>
          <a:prstGeom prst="rect">
            <a:avLst/>
          </a:prstGeom>
          <a:noFill/>
        </p:spPr>
        <p:txBody>
          <a:bodyPr wrap="none" rtlCol="0">
            <a:spAutoFit/>
          </a:bodyPr>
          <a:lstStyle/>
          <a:p>
            <a:r>
              <a:rPr lang="cs-CZ" dirty="0" smtClean="0">
                <a:solidFill>
                  <a:srgbClr val="FF0000"/>
                </a:solidFill>
                <a:latin typeface="Bookman Old Style" pitchFamily="18" charset="0"/>
              </a:rPr>
              <a:t>málo času na sebe a rodinu</a:t>
            </a:r>
          </a:p>
        </p:txBody>
      </p:sp>
      <p:sp>
        <p:nvSpPr>
          <p:cNvPr id="7" name="TextovéPole 6"/>
          <p:cNvSpPr txBox="1"/>
          <p:nvPr/>
        </p:nvSpPr>
        <p:spPr>
          <a:xfrm>
            <a:off x="7606680" y="2118866"/>
            <a:ext cx="1176925" cy="369332"/>
          </a:xfrm>
          <a:prstGeom prst="rect">
            <a:avLst/>
          </a:prstGeom>
          <a:noFill/>
        </p:spPr>
        <p:txBody>
          <a:bodyPr wrap="none" rtlCol="0">
            <a:spAutoFit/>
          </a:bodyPr>
          <a:lstStyle/>
          <a:p>
            <a:r>
              <a:rPr lang="cs-CZ" dirty="0" smtClean="0">
                <a:solidFill>
                  <a:srgbClr val="0070C0"/>
                </a:solidFill>
                <a:latin typeface="Bookman Old Style" pitchFamily="18" charset="0"/>
              </a:rPr>
              <a:t>beznaděj</a:t>
            </a:r>
          </a:p>
        </p:txBody>
      </p:sp>
      <p:sp>
        <p:nvSpPr>
          <p:cNvPr id="8" name="TextovéPole 7"/>
          <p:cNvSpPr txBox="1"/>
          <p:nvPr/>
        </p:nvSpPr>
        <p:spPr>
          <a:xfrm>
            <a:off x="4654352" y="5935290"/>
            <a:ext cx="2927404" cy="369332"/>
          </a:xfrm>
          <a:prstGeom prst="rect">
            <a:avLst/>
          </a:prstGeom>
          <a:noFill/>
        </p:spPr>
        <p:txBody>
          <a:bodyPr wrap="none" rtlCol="0">
            <a:spAutoFit/>
          </a:bodyPr>
          <a:lstStyle/>
          <a:p>
            <a:r>
              <a:rPr lang="cs-CZ" u="sng" dirty="0" smtClean="0">
                <a:solidFill>
                  <a:srgbClr val="FF0000"/>
                </a:solidFill>
                <a:latin typeface="Bookman Old Style" pitchFamily="18" charset="0"/>
              </a:rPr>
              <a:t>nulová profesní podpora</a:t>
            </a:r>
          </a:p>
        </p:txBody>
      </p:sp>
      <p:sp>
        <p:nvSpPr>
          <p:cNvPr id="9" name="TextovéPole 8"/>
          <p:cNvSpPr txBox="1"/>
          <p:nvPr/>
        </p:nvSpPr>
        <p:spPr>
          <a:xfrm>
            <a:off x="6012160" y="5157192"/>
            <a:ext cx="2215671" cy="369332"/>
          </a:xfrm>
          <a:prstGeom prst="rect">
            <a:avLst/>
          </a:prstGeom>
          <a:noFill/>
        </p:spPr>
        <p:txBody>
          <a:bodyPr wrap="none" rtlCol="0">
            <a:spAutoFit/>
          </a:bodyPr>
          <a:lstStyle/>
          <a:p>
            <a:r>
              <a:rPr lang="cs-CZ" dirty="0" smtClean="0">
                <a:solidFill>
                  <a:srgbClr val="00B050"/>
                </a:solidFill>
                <a:latin typeface="Bookman Old Style" pitchFamily="18" charset="0"/>
              </a:rPr>
              <a:t>syndrom vyhoření</a:t>
            </a:r>
          </a:p>
        </p:txBody>
      </p:sp>
      <p:sp>
        <p:nvSpPr>
          <p:cNvPr id="10" name="TextovéPole 9"/>
          <p:cNvSpPr txBox="1"/>
          <p:nvPr/>
        </p:nvSpPr>
        <p:spPr>
          <a:xfrm>
            <a:off x="189856" y="4567138"/>
            <a:ext cx="2517036" cy="369332"/>
          </a:xfrm>
          <a:prstGeom prst="rect">
            <a:avLst/>
          </a:prstGeom>
          <a:noFill/>
        </p:spPr>
        <p:txBody>
          <a:bodyPr wrap="none" rtlCol="0">
            <a:spAutoFit/>
          </a:bodyPr>
          <a:lstStyle/>
          <a:p>
            <a:r>
              <a:rPr lang="cs-CZ" dirty="0" smtClean="0">
                <a:solidFill>
                  <a:srgbClr val="0070C0"/>
                </a:solidFill>
                <a:latin typeface="Bookman Old Style" pitchFamily="18" charset="0"/>
              </a:rPr>
              <a:t>opovržení a výsměch</a:t>
            </a:r>
          </a:p>
        </p:txBody>
      </p:sp>
      <p:sp>
        <p:nvSpPr>
          <p:cNvPr id="11" name="TextovéPole 10"/>
          <p:cNvSpPr txBox="1"/>
          <p:nvPr/>
        </p:nvSpPr>
        <p:spPr>
          <a:xfrm>
            <a:off x="5878488" y="2622922"/>
            <a:ext cx="2018501" cy="369332"/>
          </a:xfrm>
          <a:prstGeom prst="rect">
            <a:avLst/>
          </a:prstGeom>
          <a:noFill/>
        </p:spPr>
        <p:txBody>
          <a:bodyPr wrap="none" rtlCol="0">
            <a:spAutoFit/>
          </a:bodyPr>
          <a:lstStyle/>
          <a:p>
            <a:r>
              <a:rPr lang="cs-CZ" dirty="0" smtClean="0">
                <a:solidFill>
                  <a:srgbClr val="00B050"/>
                </a:solidFill>
                <a:latin typeface="Bookman Old Style" pitchFamily="18" charset="0"/>
              </a:rPr>
              <a:t>tisíce povinností</a:t>
            </a:r>
          </a:p>
        </p:txBody>
      </p:sp>
      <p:sp>
        <p:nvSpPr>
          <p:cNvPr id="12" name="TextovéPole 11"/>
          <p:cNvSpPr txBox="1"/>
          <p:nvPr/>
        </p:nvSpPr>
        <p:spPr>
          <a:xfrm>
            <a:off x="1835696" y="5373216"/>
            <a:ext cx="1725152" cy="369332"/>
          </a:xfrm>
          <a:prstGeom prst="rect">
            <a:avLst/>
          </a:prstGeom>
          <a:noFill/>
        </p:spPr>
        <p:txBody>
          <a:bodyPr wrap="none" rtlCol="0">
            <a:spAutoFit/>
          </a:bodyPr>
          <a:lstStyle/>
          <a:p>
            <a:r>
              <a:rPr lang="cs-CZ" dirty="0" smtClean="0">
                <a:solidFill>
                  <a:srgbClr val="00B050"/>
                </a:solidFill>
                <a:latin typeface="Bookman Old Style" pitchFamily="18" charset="0"/>
              </a:rPr>
              <a:t>kritika rodičů</a:t>
            </a:r>
          </a:p>
        </p:txBody>
      </p:sp>
      <p:sp>
        <p:nvSpPr>
          <p:cNvPr id="13" name="TextovéPole 12"/>
          <p:cNvSpPr txBox="1"/>
          <p:nvPr/>
        </p:nvSpPr>
        <p:spPr>
          <a:xfrm>
            <a:off x="5292080" y="4509120"/>
            <a:ext cx="3453189" cy="369332"/>
          </a:xfrm>
          <a:prstGeom prst="rect">
            <a:avLst/>
          </a:prstGeom>
          <a:noFill/>
        </p:spPr>
        <p:txBody>
          <a:bodyPr wrap="none" rtlCol="0">
            <a:spAutoFit/>
          </a:bodyPr>
          <a:lstStyle/>
          <a:p>
            <a:r>
              <a:rPr lang="cs-CZ" dirty="0" smtClean="0">
                <a:solidFill>
                  <a:srgbClr val="7030A0"/>
                </a:solidFill>
                <a:latin typeface="Bookman Old Style" pitchFamily="18" charset="0"/>
              </a:rPr>
              <a:t>třída plná různého materiálu</a:t>
            </a:r>
          </a:p>
        </p:txBody>
      </p:sp>
      <p:sp>
        <p:nvSpPr>
          <p:cNvPr id="14" name="TextovéPole 13"/>
          <p:cNvSpPr txBox="1"/>
          <p:nvPr/>
        </p:nvSpPr>
        <p:spPr>
          <a:xfrm>
            <a:off x="405880" y="5863282"/>
            <a:ext cx="1051891" cy="369332"/>
          </a:xfrm>
          <a:prstGeom prst="rect">
            <a:avLst/>
          </a:prstGeom>
          <a:noFill/>
        </p:spPr>
        <p:txBody>
          <a:bodyPr wrap="none" rtlCol="0">
            <a:spAutoFit/>
          </a:bodyPr>
          <a:lstStyle/>
          <a:p>
            <a:r>
              <a:rPr lang="cs-CZ" dirty="0" smtClean="0">
                <a:solidFill>
                  <a:srgbClr val="7030A0"/>
                </a:solidFill>
                <a:latin typeface="Bookman Old Style" pitchFamily="18" charset="0"/>
              </a:rPr>
              <a:t>deprese</a:t>
            </a:r>
          </a:p>
        </p:txBody>
      </p:sp>
      <p:sp>
        <p:nvSpPr>
          <p:cNvPr id="15" name="TextovéPole 14"/>
          <p:cNvSpPr txBox="1"/>
          <p:nvPr/>
        </p:nvSpPr>
        <p:spPr>
          <a:xfrm>
            <a:off x="5734472" y="1254770"/>
            <a:ext cx="3065263" cy="369332"/>
          </a:xfrm>
          <a:prstGeom prst="rect">
            <a:avLst/>
          </a:prstGeom>
          <a:noFill/>
        </p:spPr>
        <p:txBody>
          <a:bodyPr wrap="none" rtlCol="0">
            <a:spAutoFit/>
          </a:bodyPr>
          <a:lstStyle/>
          <a:p>
            <a:r>
              <a:rPr lang="cs-CZ" dirty="0" smtClean="0">
                <a:solidFill>
                  <a:srgbClr val="FF0000"/>
                </a:solidFill>
                <a:latin typeface="Bookman Old Style" pitchFamily="18" charset="0"/>
              </a:rPr>
              <a:t>nízká společenská prestiž</a:t>
            </a:r>
          </a:p>
        </p:txBody>
      </p:sp>
      <p:pic>
        <p:nvPicPr>
          <p:cNvPr id="18434" name="Picture 2" descr="Výsledek obrázku pro smutek"/>
          <p:cNvPicPr>
            <a:picLocks noChangeAspect="1" noChangeArrowheads="1"/>
          </p:cNvPicPr>
          <p:nvPr/>
        </p:nvPicPr>
        <p:blipFill>
          <a:blip r:embed="rId2" cstate="print"/>
          <a:srcRect/>
          <a:stretch>
            <a:fillRect/>
          </a:stretch>
        </p:blipFill>
        <p:spPr bwMode="auto">
          <a:xfrm>
            <a:off x="3502224" y="1758826"/>
            <a:ext cx="2009775" cy="32385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20080"/>
          </a:xfrm>
        </p:spPr>
        <p:txBody>
          <a:bodyPr/>
          <a:lstStyle/>
          <a:p>
            <a:pPr algn="ctr"/>
            <a:r>
              <a:rPr lang="cs-CZ" b="1" dirty="0" smtClean="0">
                <a:latin typeface="Bookman Old Style" pitchFamily="18" charset="0"/>
              </a:rPr>
              <a:t>Oznamovací povinnost školy</a:t>
            </a:r>
            <a:endParaRPr lang="cs-CZ" b="1" dirty="0">
              <a:latin typeface="Bookman Old Style" pitchFamily="18" charset="0"/>
            </a:endParaRPr>
          </a:p>
        </p:txBody>
      </p:sp>
      <p:sp>
        <p:nvSpPr>
          <p:cNvPr id="3" name="Zástupný symbol pro obsah 2"/>
          <p:cNvSpPr>
            <a:spLocks noGrp="1"/>
          </p:cNvSpPr>
          <p:nvPr>
            <p:ph sz="quarter" idx="1"/>
          </p:nvPr>
        </p:nvSpPr>
        <p:spPr>
          <a:xfrm>
            <a:off x="179512" y="1052736"/>
            <a:ext cx="8507288" cy="5184576"/>
          </a:xfrm>
        </p:spPr>
        <p:txBody>
          <a:bodyPr>
            <a:normAutofit lnSpcReduction="10000"/>
          </a:bodyPr>
          <a:lstStyle/>
          <a:p>
            <a:r>
              <a:rPr lang="cs-CZ" dirty="0" smtClean="0">
                <a:latin typeface="Bookman Old Style" pitchFamily="18" charset="0"/>
              </a:rPr>
              <a:t>Na jaké děti se zákon vztahuje (výtah z § 6):</a:t>
            </a:r>
          </a:p>
          <a:p>
            <a:pPr lvl="1"/>
            <a:r>
              <a:rPr lang="cs-CZ" dirty="0" smtClean="0">
                <a:latin typeface="Bookman Old Style" pitchFamily="18" charset="0"/>
              </a:rPr>
              <a:t>jejichž </a:t>
            </a:r>
            <a:r>
              <a:rPr lang="cs-CZ" b="1" dirty="0" smtClean="0">
                <a:solidFill>
                  <a:srgbClr val="FF0000"/>
                </a:solidFill>
                <a:latin typeface="Bookman Old Style" pitchFamily="18" charset="0"/>
              </a:rPr>
              <a:t>rodiče neplní </a:t>
            </a:r>
            <a:r>
              <a:rPr lang="cs-CZ" b="1" dirty="0">
                <a:solidFill>
                  <a:srgbClr val="FF0000"/>
                </a:solidFill>
                <a:latin typeface="Bookman Old Style" pitchFamily="18" charset="0"/>
              </a:rPr>
              <a:t>povinnosti</a:t>
            </a:r>
            <a:r>
              <a:rPr lang="cs-CZ" b="1" dirty="0">
                <a:latin typeface="Bookman Old Style" pitchFamily="18" charset="0"/>
              </a:rPr>
              <a:t> </a:t>
            </a:r>
            <a:r>
              <a:rPr lang="cs-CZ" dirty="0">
                <a:latin typeface="Bookman Old Style" pitchFamily="18" charset="0"/>
              </a:rPr>
              <a:t>plynoucí z rodičovské odpovědnosti</a:t>
            </a:r>
            <a:r>
              <a:rPr lang="cs-CZ" dirty="0" smtClean="0">
                <a:latin typeface="Bookman Old Style" pitchFamily="18" charset="0"/>
              </a:rPr>
              <a:t>,</a:t>
            </a:r>
          </a:p>
          <a:p>
            <a:pPr lvl="1"/>
            <a:r>
              <a:rPr lang="cs-CZ" dirty="0" smtClean="0">
                <a:latin typeface="Bookman Old Style" pitchFamily="18" charset="0"/>
              </a:rPr>
              <a:t>které </a:t>
            </a:r>
            <a:r>
              <a:rPr lang="cs-CZ" b="1" dirty="0">
                <a:solidFill>
                  <a:srgbClr val="FF0000"/>
                </a:solidFill>
                <a:latin typeface="Bookman Old Style" pitchFamily="18" charset="0"/>
              </a:rPr>
              <a:t>vedou zahálčivý nebo nemravný život </a:t>
            </a:r>
            <a:r>
              <a:rPr lang="cs-CZ" dirty="0" smtClean="0">
                <a:latin typeface="Bookman Old Style" pitchFamily="18" charset="0"/>
              </a:rPr>
              <a:t>..., že </a:t>
            </a:r>
            <a:r>
              <a:rPr lang="cs-CZ" dirty="0">
                <a:solidFill>
                  <a:srgbClr val="FF0000"/>
                </a:solidFill>
                <a:latin typeface="Bookman Old Style" pitchFamily="18" charset="0"/>
              </a:rPr>
              <a:t>zanedbávají školní docházku</a:t>
            </a:r>
            <a:r>
              <a:rPr lang="cs-CZ" dirty="0" smtClean="0">
                <a:latin typeface="Bookman Old Style" pitchFamily="18" charset="0"/>
              </a:rPr>
              <a:t>, </a:t>
            </a:r>
            <a:r>
              <a:rPr lang="cs-CZ" dirty="0">
                <a:solidFill>
                  <a:srgbClr val="FF0000"/>
                </a:solidFill>
                <a:latin typeface="Bookman Old Style" pitchFamily="18" charset="0"/>
              </a:rPr>
              <a:t>požívají alkohol </a:t>
            </a:r>
            <a:r>
              <a:rPr lang="cs-CZ" dirty="0">
                <a:latin typeface="Bookman Old Style" pitchFamily="18" charset="0"/>
              </a:rPr>
              <a:t>nebo návykové látky, jsou ohroženy závislostí, živí se prostitucí, spáchaly trestný čin nebo, jde-li o děti mladší než patnáct let, </a:t>
            </a:r>
            <a:r>
              <a:rPr lang="cs-CZ" dirty="0">
                <a:solidFill>
                  <a:srgbClr val="FF0000"/>
                </a:solidFill>
                <a:latin typeface="Bookman Old Style" pitchFamily="18" charset="0"/>
              </a:rPr>
              <a:t>spáchaly čin, který by jinak byl trestným činem</a:t>
            </a:r>
            <a:r>
              <a:rPr lang="cs-CZ" dirty="0" smtClean="0">
                <a:latin typeface="Bookman Old Style" pitchFamily="18" charset="0"/>
              </a:rPr>
              <a:t>, opakovaně </a:t>
            </a:r>
            <a:r>
              <a:rPr lang="cs-CZ" dirty="0">
                <a:latin typeface="Bookman Old Style" pitchFamily="18" charset="0"/>
              </a:rPr>
              <a:t>nebo soustavně </a:t>
            </a:r>
            <a:r>
              <a:rPr lang="cs-CZ" dirty="0">
                <a:solidFill>
                  <a:srgbClr val="FF0000"/>
                </a:solidFill>
                <a:latin typeface="Bookman Old Style" pitchFamily="18" charset="0"/>
              </a:rPr>
              <a:t>páchají </a:t>
            </a:r>
            <a:r>
              <a:rPr lang="cs-CZ" dirty="0" smtClean="0">
                <a:solidFill>
                  <a:srgbClr val="FF0000"/>
                </a:solidFill>
                <a:latin typeface="Bookman Old Style" pitchFamily="18" charset="0"/>
              </a:rPr>
              <a:t>přestupky</a:t>
            </a:r>
            <a:r>
              <a:rPr lang="cs-CZ" dirty="0" smtClean="0">
                <a:latin typeface="Bookman Old Style" pitchFamily="18" charset="0"/>
              </a:rPr>
              <a:t>;</a:t>
            </a:r>
            <a:endParaRPr lang="cs-CZ" dirty="0">
              <a:latin typeface="Bookman Old Style" pitchFamily="18" charset="0"/>
            </a:endParaRPr>
          </a:p>
          <a:p>
            <a:pPr lvl="1"/>
            <a:r>
              <a:rPr lang="cs-CZ" dirty="0" smtClean="0">
                <a:latin typeface="Bookman Old Style" pitchFamily="18" charset="0"/>
              </a:rPr>
              <a:t>které </a:t>
            </a:r>
            <a:r>
              <a:rPr lang="cs-CZ" dirty="0">
                <a:latin typeface="Bookman Old Style" pitchFamily="18" charset="0"/>
              </a:rPr>
              <a:t>se opakovaně dopouští útěků od </a:t>
            </a:r>
            <a:r>
              <a:rPr lang="cs-CZ" dirty="0" smtClean="0">
                <a:latin typeface="Bookman Old Style" pitchFamily="18" charset="0"/>
              </a:rPr>
              <a:t>rodičů;</a:t>
            </a:r>
            <a:endParaRPr lang="cs-CZ" dirty="0">
              <a:latin typeface="Bookman Old Style" pitchFamily="18" charset="0"/>
            </a:endParaRPr>
          </a:p>
          <a:p>
            <a:pPr lvl="1"/>
            <a:r>
              <a:rPr lang="cs-CZ" dirty="0" smtClean="0">
                <a:solidFill>
                  <a:srgbClr val="FF0000"/>
                </a:solidFill>
                <a:latin typeface="Bookman Old Style" pitchFamily="18" charset="0"/>
              </a:rPr>
              <a:t>na </a:t>
            </a:r>
            <a:r>
              <a:rPr lang="cs-CZ" dirty="0">
                <a:solidFill>
                  <a:srgbClr val="FF0000"/>
                </a:solidFill>
                <a:latin typeface="Bookman Old Style" pitchFamily="18" charset="0"/>
              </a:rPr>
              <a:t>kterých byl spáchán trestný čin </a:t>
            </a:r>
            <a:r>
              <a:rPr lang="cs-CZ" dirty="0">
                <a:latin typeface="Bookman Old Style" pitchFamily="18" charset="0"/>
              </a:rPr>
              <a:t>ohrožující život, zdraví, svobodu, jejich lidskou důstojnost, mravní </a:t>
            </a:r>
            <a:r>
              <a:rPr lang="cs-CZ" dirty="0" smtClean="0">
                <a:latin typeface="Bookman Old Style" pitchFamily="18" charset="0"/>
              </a:rPr>
              <a:t>vývoj, </a:t>
            </a:r>
            <a:r>
              <a:rPr lang="cs-CZ" dirty="0">
                <a:latin typeface="Bookman Old Style" pitchFamily="18" charset="0"/>
              </a:rPr>
              <a:t>nebo je podezření ze spáchání takového činu;</a:t>
            </a:r>
          </a:p>
          <a:p>
            <a:pPr lvl="1"/>
            <a:r>
              <a:rPr lang="cs-CZ" dirty="0" smtClean="0">
                <a:solidFill>
                  <a:srgbClr val="FF0000"/>
                </a:solidFill>
                <a:latin typeface="Bookman Old Style" pitchFamily="18" charset="0"/>
              </a:rPr>
              <a:t>které </a:t>
            </a:r>
            <a:r>
              <a:rPr lang="cs-CZ" dirty="0">
                <a:solidFill>
                  <a:srgbClr val="FF0000"/>
                </a:solidFill>
                <a:latin typeface="Bookman Old Style" pitchFamily="18" charset="0"/>
              </a:rPr>
              <a:t>jsou ohrožovány násilím mezi rodiči </a:t>
            </a:r>
            <a:r>
              <a:rPr lang="cs-CZ" dirty="0">
                <a:latin typeface="Bookman Old Style" pitchFamily="18" charset="0"/>
              </a:rPr>
              <a:t>nebo jinými osobami odpovědnými za výchovu dítěte, popřípadě násilím mezi dalšími fyzickými </a:t>
            </a:r>
            <a:r>
              <a:rPr lang="cs-CZ" dirty="0" smtClean="0">
                <a:latin typeface="Bookman Old Style" pitchFamily="18" charset="0"/>
              </a:rPr>
              <a:t>osobami.</a:t>
            </a:r>
            <a:endParaRPr lang="cs-CZ" dirty="0">
              <a:latin typeface="Bookman Old Style" pitchFamily="18" charset="0"/>
            </a:endParaRPr>
          </a:p>
          <a:p>
            <a:endParaRPr lang="cs-CZ" dirty="0">
              <a:latin typeface="Bookman Old Style" pitchFamily="18" charset="0"/>
            </a:endParaRPr>
          </a:p>
        </p:txBody>
      </p:sp>
      <p:sp>
        <p:nvSpPr>
          <p:cNvPr id="4" name="TextovéPole 3"/>
          <p:cNvSpPr txBox="1"/>
          <p:nvPr/>
        </p:nvSpPr>
        <p:spPr>
          <a:xfrm>
            <a:off x="467544" y="6165304"/>
            <a:ext cx="6601487" cy="307777"/>
          </a:xfrm>
          <a:prstGeom prst="rect">
            <a:avLst/>
          </a:prstGeom>
          <a:noFill/>
        </p:spPr>
        <p:txBody>
          <a:bodyPr wrap="none" rtlCol="0">
            <a:spAutoFit/>
          </a:bodyPr>
          <a:lstStyle/>
          <a:p>
            <a:r>
              <a:rPr lang="cs-CZ" sz="1400" i="1" dirty="0" smtClean="0">
                <a:latin typeface="Bookman Old Style" pitchFamily="18" charset="0"/>
              </a:rPr>
              <a:t>Zákon o sociálně-právní ochraně dětí, 359/1999 Sb., změna </a:t>
            </a:r>
            <a:r>
              <a:rPr lang="cs-CZ" sz="1400" i="1" dirty="0">
                <a:latin typeface="Bookman Old Style" pitchFamily="18" charset="0"/>
              </a:rPr>
              <a:t>298/2016 </a:t>
            </a:r>
            <a:r>
              <a:rPr lang="cs-CZ" sz="1400" i="1" dirty="0" smtClean="0">
                <a:latin typeface="Bookman Old Style" pitchFamily="18" charset="0"/>
              </a:rPr>
              <a:t>Sb.</a:t>
            </a:r>
            <a:endParaRPr lang="cs-CZ" sz="1400" i="1" dirty="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936104"/>
          </a:xfrm>
        </p:spPr>
        <p:txBody>
          <a:bodyPr>
            <a:noAutofit/>
          </a:bodyPr>
          <a:lstStyle/>
          <a:p>
            <a:pPr algn="ctr"/>
            <a:r>
              <a:rPr lang="cs-CZ" sz="2800" b="1" dirty="0" smtClean="0">
                <a:latin typeface="Bookman Old Style" pitchFamily="18" charset="0"/>
              </a:rPr>
              <a:t>Oprávnění vs. povinnost</a:t>
            </a:r>
            <a:br>
              <a:rPr lang="cs-CZ" sz="2800" b="1" dirty="0" smtClean="0">
                <a:latin typeface="Bookman Old Style" pitchFamily="18" charset="0"/>
              </a:rPr>
            </a:br>
            <a:r>
              <a:rPr lang="cs-CZ" sz="2800" b="1" dirty="0" smtClean="0">
                <a:latin typeface="Bookman Old Style" pitchFamily="18" charset="0"/>
              </a:rPr>
              <a:t>učitel/občan/škola</a:t>
            </a:r>
            <a:endParaRPr lang="cs-CZ" sz="2800" b="1" dirty="0">
              <a:latin typeface="Bookman Old Style" pitchFamily="18" charset="0"/>
            </a:endParaRPr>
          </a:p>
        </p:txBody>
      </p:sp>
      <p:sp>
        <p:nvSpPr>
          <p:cNvPr id="3" name="Zástupný symbol pro obsah 2"/>
          <p:cNvSpPr>
            <a:spLocks noGrp="1"/>
          </p:cNvSpPr>
          <p:nvPr>
            <p:ph sz="quarter" idx="1"/>
          </p:nvPr>
        </p:nvSpPr>
        <p:spPr>
          <a:xfrm>
            <a:off x="457200" y="980728"/>
            <a:ext cx="8229600" cy="5688632"/>
          </a:xfrm>
        </p:spPr>
        <p:txBody>
          <a:bodyPr>
            <a:noAutofit/>
          </a:bodyPr>
          <a:lstStyle/>
          <a:p>
            <a:pPr>
              <a:buNone/>
            </a:pPr>
            <a:r>
              <a:rPr lang="cs-CZ" sz="1600" b="1" dirty="0">
                <a:latin typeface="Bookman Old Style" pitchFamily="18" charset="0"/>
              </a:rPr>
              <a:t>§ </a:t>
            </a:r>
            <a:r>
              <a:rPr lang="cs-CZ" sz="1600" b="1" dirty="0" smtClean="0">
                <a:latin typeface="Bookman Old Style" pitchFamily="18" charset="0"/>
              </a:rPr>
              <a:t>7 Oprávnění</a:t>
            </a:r>
            <a:endParaRPr lang="cs-CZ" sz="1600" b="1" dirty="0">
              <a:latin typeface="Bookman Old Style" pitchFamily="18" charset="0"/>
            </a:endParaRPr>
          </a:p>
          <a:p>
            <a:r>
              <a:rPr lang="cs-CZ" sz="1600" dirty="0">
                <a:latin typeface="Bookman Old Style" pitchFamily="18" charset="0"/>
              </a:rPr>
              <a:t>(1) </a:t>
            </a:r>
            <a:r>
              <a:rPr lang="cs-CZ" sz="1600" b="1" dirty="0">
                <a:solidFill>
                  <a:srgbClr val="FF0000"/>
                </a:solidFill>
                <a:latin typeface="Bookman Old Style" pitchFamily="18" charset="0"/>
              </a:rPr>
              <a:t>Každý je oprávněn </a:t>
            </a:r>
            <a:r>
              <a:rPr lang="cs-CZ" sz="1600" dirty="0">
                <a:solidFill>
                  <a:srgbClr val="FF0000"/>
                </a:solidFill>
                <a:latin typeface="Bookman Old Style" pitchFamily="18" charset="0"/>
              </a:rPr>
              <a:t>upozornit na závadné chování dětí jejich rodiče</a:t>
            </a:r>
            <a:r>
              <a:rPr lang="cs-CZ" sz="1600" dirty="0">
                <a:latin typeface="Bookman Old Style" pitchFamily="18" charset="0"/>
              </a:rPr>
              <a:t>.</a:t>
            </a:r>
          </a:p>
          <a:p>
            <a:r>
              <a:rPr lang="cs-CZ" sz="1600" dirty="0">
                <a:latin typeface="Bookman Old Style" pitchFamily="18" charset="0"/>
              </a:rPr>
              <a:t>(2) </a:t>
            </a:r>
            <a:r>
              <a:rPr lang="cs-CZ" sz="1600" b="1" dirty="0">
                <a:solidFill>
                  <a:srgbClr val="FF0000"/>
                </a:solidFill>
                <a:latin typeface="Bookman Old Style" pitchFamily="18" charset="0"/>
              </a:rPr>
              <a:t>Každý je oprávněn </a:t>
            </a:r>
            <a:r>
              <a:rPr lang="cs-CZ" sz="1600" dirty="0">
                <a:solidFill>
                  <a:srgbClr val="FF0000"/>
                </a:solidFill>
                <a:latin typeface="Bookman Old Style" pitchFamily="18" charset="0"/>
              </a:rPr>
              <a:t>upozornit orgán sociálně-právní ochrany </a:t>
            </a:r>
            <a:r>
              <a:rPr lang="cs-CZ" sz="1600" dirty="0">
                <a:latin typeface="Bookman Old Style" pitchFamily="18" charset="0"/>
              </a:rPr>
              <a:t>na porušení povinností nebo zneužití práv vyplývajících z rodičovské odpovědnosti, </a:t>
            </a:r>
            <a:r>
              <a:rPr lang="cs-CZ" sz="1600" dirty="0" smtClean="0">
                <a:latin typeface="Bookman Old Style" pitchFamily="18" charset="0"/>
              </a:rPr>
              <a:t>nebo </a:t>
            </a:r>
            <a:r>
              <a:rPr lang="cs-CZ" sz="1600" dirty="0">
                <a:latin typeface="Bookman Old Style" pitchFamily="18" charset="0"/>
              </a:rPr>
              <a:t>na skutečnosti uvedené v § </a:t>
            </a:r>
            <a:r>
              <a:rPr lang="cs-CZ" sz="1600" dirty="0" smtClean="0">
                <a:latin typeface="Bookman Old Style" pitchFamily="18" charset="0"/>
              </a:rPr>
              <a:t>6 . </a:t>
            </a:r>
          </a:p>
          <a:p>
            <a:pPr>
              <a:buNone/>
            </a:pPr>
            <a:r>
              <a:rPr lang="cs-CZ" sz="1600" dirty="0" smtClean="0">
                <a:latin typeface="Bookman Old Style" pitchFamily="18" charset="0"/>
              </a:rPr>
              <a:t>§ </a:t>
            </a:r>
            <a:r>
              <a:rPr lang="cs-CZ" sz="1600" dirty="0">
                <a:latin typeface="Bookman Old Style" pitchFamily="18" charset="0"/>
              </a:rPr>
              <a:t>8</a:t>
            </a:r>
          </a:p>
          <a:p>
            <a:r>
              <a:rPr lang="cs-CZ" sz="1600" dirty="0">
                <a:latin typeface="Bookman Old Style" pitchFamily="18" charset="0"/>
              </a:rPr>
              <a:t>(1</a:t>
            </a:r>
            <a:r>
              <a:rPr lang="cs-CZ" sz="1600" b="1" dirty="0">
                <a:latin typeface="Bookman Old Style" pitchFamily="18" charset="0"/>
              </a:rPr>
              <a:t>) </a:t>
            </a:r>
            <a:r>
              <a:rPr lang="cs-CZ" sz="1600" b="1" dirty="0">
                <a:solidFill>
                  <a:srgbClr val="FF0000"/>
                </a:solidFill>
                <a:latin typeface="Bookman Old Style" pitchFamily="18" charset="0"/>
              </a:rPr>
              <a:t>Dítě má právo požádat </a:t>
            </a:r>
            <a:r>
              <a:rPr lang="cs-CZ" sz="1600" dirty="0">
                <a:latin typeface="Bookman Old Style" pitchFamily="18" charset="0"/>
              </a:rPr>
              <a:t>orgány sociálně-právní ochrany a </a:t>
            </a:r>
            <a:r>
              <a:rPr lang="cs-CZ" sz="1600" dirty="0" smtClean="0">
                <a:latin typeface="Bookman Old Style" pitchFamily="18" charset="0"/>
              </a:rPr>
              <a:t>... </a:t>
            </a:r>
            <a:r>
              <a:rPr lang="cs-CZ" sz="1600" dirty="0" smtClean="0">
                <a:solidFill>
                  <a:srgbClr val="FF0000"/>
                </a:solidFill>
                <a:latin typeface="Bookman Old Style" pitchFamily="18" charset="0"/>
              </a:rPr>
              <a:t>školy</a:t>
            </a:r>
            <a:r>
              <a:rPr lang="cs-CZ" sz="1600" dirty="0">
                <a:solidFill>
                  <a:srgbClr val="FF0000"/>
                </a:solidFill>
                <a:latin typeface="Bookman Old Style" pitchFamily="18" charset="0"/>
              </a:rPr>
              <a:t>, školská zařízení </a:t>
            </a:r>
            <a:r>
              <a:rPr lang="cs-CZ" sz="1600" dirty="0">
                <a:latin typeface="Bookman Old Style" pitchFamily="18" charset="0"/>
              </a:rPr>
              <a:t>a poskytovatele zdravotních služeb </a:t>
            </a:r>
            <a:r>
              <a:rPr lang="cs-CZ" sz="1600" dirty="0">
                <a:solidFill>
                  <a:srgbClr val="FF0000"/>
                </a:solidFill>
                <a:latin typeface="Bookman Old Style" pitchFamily="18" charset="0"/>
              </a:rPr>
              <a:t>o pomoc při ochraně svého života a dalších svých práv</a:t>
            </a:r>
            <a:r>
              <a:rPr lang="cs-CZ" sz="1600" dirty="0">
                <a:latin typeface="Bookman Old Style" pitchFamily="18" charset="0"/>
              </a:rPr>
              <a:t>; tyto </a:t>
            </a:r>
            <a:r>
              <a:rPr lang="cs-CZ" sz="1600" dirty="0" smtClean="0">
                <a:latin typeface="Bookman Old Style" pitchFamily="18" charset="0"/>
              </a:rPr>
              <a:t>orgány </a:t>
            </a:r>
            <a:r>
              <a:rPr lang="cs-CZ" sz="1600" dirty="0" smtClean="0">
                <a:solidFill>
                  <a:srgbClr val="FF0000"/>
                </a:solidFill>
                <a:latin typeface="Bookman Old Style" pitchFamily="18" charset="0"/>
              </a:rPr>
              <a:t>jsou </a:t>
            </a:r>
            <a:r>
              <a:rPr lang="cs-CZ" sz="1600" dirty="0">
                <a:solidFill>
                  <a:srgbClr val="FF0000"/>
                </a:solidFill>
                <a:latin typeface="Bookman Old Style" pitchFamily="18" charset="0"/>
              </a:rPr>
              <a:t>povinny poskytnout </a:t>
            </a:r>
            <a:r>
              <a:rPr lang="cs-CZ" sz="1600" dirty="0">
                <a:latin typeface="Bookman Old Style" pitchFamily="18" charset="0"/>
              </a:rPr>
              <a:t>dítěti odpovídající </a:t>
            </a:r>
            <a:r>
              <a:rPr lang="cs-CZ" sz="1600" dirty="0">
                <a:solidFill>
                  <a:srgbClr val="FF0000"/>
                </a:solidFill>
                <a:latin typeface="Bookman Old Style" pitchFamily="18" charset="0"/>
              </a:rPr>
              <a:t>pomoc</a:t>
            </a:r>
            <a:r>
              <a:rPr lang="cs-CZ" sz="1600" dirty="0">
                <a:latin typeface="Bookman Old Style" pitchFamily="18" charset="0"/>
              </a:rPr>
              <a:t>. Dítě má právo požádat o pomoc i bez vědomí rodičů nebo jiných osob odpovědných za výchovu dítěte</a:t>
            </a:r>
            <a:r>
              <a:rPr lang="cs-CZ" sz="1600" dirty="0" smtClean="0">
                <a:latin typeface="Bookman Old Style" pitchFamily="18" charset="0"/>
              </a:rPr>
              <a:t>.</a:t>
            </a:r>
          </a:p>
          <a:p>
            <a:pPr>
              <a:buNone/>
            </a:pPr>
            <a:r>
              <a:rPr lang="cs-CZ" sz="1600" b="1" dirty="0" smtClean="0">
                <a:latin typeface="Bookman Old Style" pitchFamily="18" charset="0"/>
              </a:rPr>
              <a:t>§ 10 Povinnost směrem k OSPOD</a:t>
            </a:r>
          </a:p>
          <a:p>
            <a:r>
              <a:rPr lang="cs-CZ" sz="1600" dirty="0" smtClean="0">
                <a:latin typeface="Bookman Old Style" pitchFamily="18" charset="0"/>
              </a:rPr>
              <a:t>Státní </a:t>
            </a:r>
            <a:r>
              <a:rPr lang="cs-CZ" sz="1600" dirty="0">
                <a:latin typeface="Bookman Old Style" pitchFamily="18" charset="0"/>
              </a:rPr>
              <a:t>orgány, pověřené osoby, </a:t>
            </a:r>
            <a:r>
              <a:rPr lang="cs-CZ" sz="1600" b="1" dirty="0">
                <a:solidFill>
                  <a:srgbClr val="FF0000"/>
                </a:solidFill>
                <a:latin typeface="Bookman Old Style" pitchFamily="18" charset="0"/>
              </a:rPr>
              <a:t>školy, školská zařízení </a:t>
            </a:r>
            <a:r>
              <a:rPr lang="cs-CZ" sz="1600" dirty="0">
                <a:latin typeface="Bookman Old Style" pitchFamily="18" charset="0"/>
              </a:rPr>
              <a:t>a poskytovatelé zdravotních </a:t>
            </a:r>
            <a:r>
              <a:rPr lang="cs-CZ" sz="1600" dirty="0" smtClean="0">
                <a:latin typeface="Bookman Old Style" pitchFamily="18" charset="0"/>
              </a:rPr>
              <a:t>služeb </a:t>
            </a:r>
            <a:r>
              <a:rPr lang="cs-CZ" sz="1600" b="1" dirty="0" smtClean="0">
                <a:solidFill>
                  <a:srgbClr val="FF0000"/>
                </a:solidFill>
                <a:latin typeface="Bookman Old Style" pitchFamily="18" charset="0"/>
              </a:rPr>
              <a:t>jsou </a:t>
            </a:r>
            <a:r>
              <a:rPr lang="cs-CZ" sz="1600" b="1" dirty="0">
                <a:solidFill>
                  <a:srgbClr val="FF0000"/>
                </a:solidFill>
                <a:latin typeface="Bookman Old Style" pitchFamily="18" charset="0"/>
              </a:rPr>
              <a:t>povinni oznámit</a:t>
            </a:r>
            <a:r>
              <a:rPr lang="cs-CZ" sz="1600" b="1" dirty="0">
                <a:latin typeface="Bookman Old Style" pitchFamily="18" charset="0"/>
              </a:rPr>
              <a:t> </a:t>
            </a:r>
            <a:r>
              <a:rPr lang="cs-CZ" sz="1600" dirty="0">
                <a:latin typeface="Bookman Old Style" pitchFamily="18" charset="0"/>
              </a:rPr>
              <a:t>obecnímu úřadu obce s rozšířenou působností </a:t>
            </a:r>
            <a:r>
              <a:rPr lang="cs-CZ" sz="1600" b="1" dirty="0">
                <a:solidFill>
                  <a:srgbClr val="FF0000"/>
                </a:solidFill>
                <a:latin typeface="Bookman Old Style" pitchFamily="18" charset="0"/>
              </a:rPr>
              <a:t>skutečnosti</a:t>
            </a:r>
            <a:r>
              <a:rPr lang="cs-CZ" sz="1600" dirty="0">
                <a:latin typeface="Bookman Old Style" pitchFamily="18" charset="0"/>
              </a:rPr>
              <a:t>, které nasvědčují tomu, </a:t>
            </a:r>
            <a:r>
              <a:rPr lang="cs-CZ" sz="1600" b="1" dirty="0">
                <a:solidFill>
                  <a:srgbClr val="FF0000"/>
                </a:solidFill>
                <a:latin typeface="Bookman Old Style" pitchFamily="18" charset="0"/>
              </a:rPr>
              <a:t>že jde o děti uvedené v § </a:t>
            </a:r>
            <a:r>
              <a:rPr lang="cs-CZ" sz="1600" b="1" dirty="0" smtClean="0">
                <a:solidFill>
                  <a:srgbClr val="FF0000"/>
                </a:solidFill>
                <a:latin typeface="Bookman Old Style" pitchFamily="18" charset="0"/>
              </a:rPr>
              <a:t>6.</a:t>
            </a:r>
            <a:r>
              <a:rPr lang="cs-CZ" sz="1600" dirty="0" smtClean="0">
                <a:latin typeface="Bookman Old Style" pitchFamily="18" charset="0"/>
              </a:rPr>
              <a:t> </a:t>
            </a:r>
            <a:r>
              <a:rPr lang="cs-CZ" sz="1600" dirty="0">
                <a:latin typeface="Bookman Old Style" pitchFamily="18" charset="0"/>
              </a:rPr>
              <a:t>Pokud o to ten, kdo učinil oznámení podle věty první, požádá, obecní úřad obce s rozšířenou působností ho informuje </a:t>
            </a:r>
            <a:r>
              <a:rPr lang="cs-CZ" sz="1600" dirty="0">
                <a:solidFill>
                  <a:srgbClr val="FF0000"/>
                </a:solidFill>
                <a:latin typeface="Bookman Old Style" pitchFamily="18" charset="0"/>
              </a:rPr>
              <a:t>ve lhůtě 30 dnů</a:t>
            </a:r>
            <a:r>
              <a:rPr lang="cs-CZ" sz="1600" dirty="0">
                <a:latin typeface="Bookman Old Style" pitchFamily="18" charset="0"/>
              </a:rPr>
              <a:t> ode dne, kdy oznámení obdržel, zda na základě skutečností uvedených v oznámení </a:t>
            </a:r>
            <a:r>
              <a:rPr lang="cs-CZ" sz="1600" dirty="0">
                <a:solidFill>
                  <a:srgbClr val="FF0000"/>
                </a:solidFill>
                <a:latin typeface="Bookman Old Style" pitchFamily="18" charset="0"/>
              </a:rPr>
              <a:t>shledal či neshledal</a:t>
            </a:r>
            <a:r>
              <a:rPr lang="cs-CZ" sz="1600" dirty="0">
                <a:latin typeface="Bookman Old Style" pitchFamily="18" charset="0"/>
              </a:rPr>
              <a:t>, že jde o dítě uvedené v § 6. </a:t>
            </a:r>
            <a:endParaRPr lang="cs-CZ" sz="1600" dirty="0" smtClean="0">
              <a:latin typeface="Bookman Old Style" pitchFamily="18" charset="0"/>
            </a:endParaRPr>
          </a:p>
          <a:p>
            <a:r>
              <a:rPr lang="cs-CZ" sz="1600" b="1" dirty="0" smtClean="0">
                <a:solidFill>
                  <a:schemeClr val="accent1">
                    <a:lumMod val="75000"/>
                  </a:schemeClr>
                </a:solidFill>
                <a:latin typeface="Bookman Old Style" pitchFamily="18" charset="0"/>
              </a:rPr>
              <a:t>Správní pokuta do výše až 50 000,- Kč.</a:t>
            </a:r>
            <a:endParaRPr lang="cs-CZ" sz="1600" b="1" dirty="0">
              <a:solidFill>
                <a:schemeClr val="accent1">
                  <a:lumMod val="75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7467600" cy="778098"/>
          </a:xfrm>
        </p:spPr>
        <p:txBody>
          <a:bodyPr>
            <a:normAutofit fontScale="90000"/>
          </a:bodyPr>
          <a:lstStyle/>
          <a:p>
            <a:pPr algn="ctr"/>
            <a:r>
              <a:rPr lang="cs-CZ" b="1" dirty="0" smtClean="0">
                <a:latin typeface="Bookman Old Style" pitchFamily="18" charset="0"/>
              </a:rPr>
              <a:t>Oznamovací povinnost vůči Policii ČR</a:t>
            </a:r>
            <a:endParaRPr lang="cs-CZ" b="1" dirty="0">
              <a:latin typeface="Bookman Old Style" pitchFamily="18" charset="0"/>
            </a:endParaRPr>
          </a:p>
        </p:txBody>
      </p:sp>
      <p:sp>
        <p:nvSpPr>
          <p:cNvPr id="3" name="Zástupný symbol pro obsah 2"/>
          <p:cNvSpPr>
            <a:spLocks noGrp="1"/>
          </p:cNvSpPr>
          <p:nvPr>
            <p:ph sz="quarter" idx="1"/>
          </p:nvPr>
        </p:nvSpPr>
        <p:spPr>
          <a:xfrm>
            <a:off x="457200" y="980728"/>
            <a:ext cx="8003232" cy="3672408"/>
          </a:xfrm>
        </p:spPr>
        <p:txBody>
          <a:bodyPr>
            <a:normAutofit/>
          </a:bodyPr>
          <a:lstStyle/>
          <a:p>
            <a:r>
              <a:rPr lang="cs-CZ" dirty="0" smtClean="0">
                <a:latin typeface="Bookman Old Style" pitchFamily="18" charset="0"/>
              </a:rPr>
              <a:t>vyplývá z Trestního zákoníku</a:t>
            </a:r>
          </a:p>
          <a:p>
            <a:r>
              <a:rPr lang="cs-CZ" dirty="0" smtClean="0">
                <a:latin typeface="Bookman Old Style" pitchFamily="18" charset="0"/>
              </a:rPr>
              <a:t>nepřekažení TČ – vražda, těžké ublížení </a:t>
            </a:r>
            <a:r>
              <a:rPr lang="cs-CZ" dirty="0">
                <a:latin typeface="Bookman Old Style" pitchFamily="18" charset="0"/>
              </a:rPr>
              <a:t>na zdraví, </a:t>
            </a:r>
            <a:r>
              <a:rPr lang="cs-CZ" dirty="0" smtClean="0">
                <a:latin typeface="Bookman Old Style" pitchFamily="18" charset="0"/>
              </a:rPr>
              <a:t>znásilnění</a:t>
            </a:r>
            <a:r>
              <a:rPr lang="cs-CZ" dirty="0">
                <a:latin typeface="Bookman Old Style" pitchFamily="18" charset="0"/>
              </a:rPr>
              <a:t>, pohlavního zneužití, týraní svěřené osoby </a:t>
            </a:r>
            <a:endParaRPr lang="cs-CZ" dirty="0" smtClean="0">
              <a:latin typeface="Bookman Old Style" pitchFamily="18" charset="0"/>
            </a:endParaRPr>
          </a:p>
          <a:p>
            <a:r>
              <a:rPr lang="cs-CZ" b="1" dirty="0" smtClean="0">
                <a:solidFill>
                  <a:srgbClr val="FF0000"/>
                </a:solidFill>
                <a:latin typeface="Bookman Old Style" pitchFamily="18" charset="0"/>
              </a:rPr>
              <a:t>neoznámení TČ </a:t>
            </a:r>
            <a:r>
              <a:rPr lang="cs-CZ" dirty="0" smtClean="0">
                <a:latin typeface="Bookman Old Style" pitchFamily="18" charset="0"/>
              </a:rPr>
              <a:t>- vražda, zneužití dítěte k výrobě pornografie, </a:t>
            </a:r>
            <a:r>
              <a:rPr lang="cs-CZ" b="1" dirty="0" smtClean="0">
                <a:solidFill>
                  <a:srgbClr val="FF0000"/>
                </a:solidFill>
                <a:latin typeface="Bookman Old Style" pitchFamily="18" charset="0"/>
              </a:rPr>
              <a:t>týraní svěřené osoby</a:t>
            </a:r>
          </a:p>
          <a:p>
            <a:r>
              <a:rPr lang="cs-CZ" i="1" dirty="0" smtClean="0">
                <a:latin typeface="Bookman Old Style" pitchFamily="18" charset="0"/>
              </a:rPr>
              <a:t>pedagog </a:t>
            </a:r>
            <a:r>
              <a:rPr lang="cs-CZ" i="1" dirty="0">
                <a:latin typeface="Bookman Old Style" pitchFamily="18" charset="0"/>
              </a:rPr>
              <a:t>se </a:t>
            </a:r>
            <a:r>
              <a:rPr lang="cs-CZ" i="1" dirty="0" smtClean="0">
                <a:latin typeface="Bookman Old Style" pitchFamily="18" charset="0"/>
              </a:rPr>
              <a:t>může </a:t>
            </a:r>
            <a:r>
              <a:rPr lang="cs-CZ" i="1" dirty="0">
                <a:latin typeface="Bookman Old Style" pitchFamily="18" charset="0"/>
              </a:rPr>
              <a:t>s některými trestnými činy během zaměstnání setkat daleko častěji </a:t>
            </a:r>
            <a:r>
              <a:rPr lang="cs-CZ" i="1" dirty="0" smtClean="0">
                <a:latin typeface="Bookman Old Style" pitchFamily="18" charset="0"/>
              </a:rPr>
              <a:t>než běžný </a:t>
            </a:r>
            <a:r>
              <a:rPr lang="cs-CZ" i="1" dirty="0">
                <a:latin typeface="Bookman Old Style" pitchFamily="18" charset="0"/>
              </a:rPr>
              <a:t>občan</a:t>
            </a:r>
          </a:p>
        </p:txBody>
      </p:sp>
      <p:pic>
        <p:nvPicPr>
          <p:cNvPr id="25602" name="Picture 2" descr="Výsledek obrázku pro poštovní obálka"/>
          <p:cNvPicPr>
            <a:picLocks noChangeAspect="1" noChangeArrowheads="1"/>
          </p:cNvPicPr>
          <p:nvPr/>
        </p:nvPicPr>
        <p:blipFill>
          <a:blip r:embed="rId2" cstate="print"/>
          <a:srcRect/>
          <a:stretch>
            <a:fillRect/>
          </a:stretch>
        </p:blipFill>
        <p:spPr bwMode="auto">
          <a:xfrm>
            <a:off x="3059832" y="4365104"/>
            <a:ext cx="3078963" cy="22322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normAutofit fontScale="90000"/>
          </a:bodyPr>
          <a:lstStyle/>
          <a:p>
            <a:pPr algn="ctr"/>
            <a:r>
              <a:rPr lang="cs-CZ" sz="2800" b="1" dirty="0" smtClean="0">
                <a:latin typeface="Bookman Old Style" pitchFamily="18" charset="0"/>
              </a:rPr>
              <a:t>Shrnutí – kam, kdy, kdo, jak a co oznamujeme</a:t>
            </a:r>
            <a:endParaRPr lang="cs-CZ" sz="2800" b="1" dirty="0">
              <a:latin typeface="Bookman Old Style" pitchFamily="18" charset="0"/>
            </a:endParaRPr>
          </a:p>
        </p:txBody>
      </p:sp>
      <p:sp>
        <p:nvSpPr>
          <p:cNvPr id="3" name="Zástupný symbol pro obsah 2"/>
          <p:cNvSpPr>
            <a:spLocks noGrp="1"/>
          </p:cNvSpPr>
          <p:nvPr>
            <p:ph sz="quarter" idx="1"/>
          </p:nvPr>
        </p:nvSpPr>
        <p:spPr>
          <a:xfrm>
            <a:off x="457200" y="1124744"/>
            <a:ext cx="7467600" cy="5349208"/>
          </a:xfrm>
        </p:spPr>
        <p:txBody>
          <a:bodyPr>
            <a:normAutofit fontScale="92500"/>
          </a:bodyPr>
          <a:lstStyle/>
          <a:p>
            <a:r>
              <a:rPr lang="cs-CZ" dirty="0" smtClean="0">
                <a:solidFill>
                  <a:srgbClr val="FF0000"/>
                </a:solidFill>
                <a:latin typeface="Bookman Old Style" pitchFamily="18" charset="0"/>
              </a:rPr>
              <a:t>KAM</a:t>
            </a:r>
            <a:r>
              <a:rPr lang="cs-CZ" dirty="0" smtClean="0">
                <a:latin typeface="Bookman Old Style" pitchFamily="18" charset="0"/>
              </a:rPr>
              <a:t>: přestupky, trestné činy vždy na OSPOD, TČ i na policii (jakékoli oddělení PČR, místně příslušné)</a:t>
            </a:r>
          </a:p>
          <a:p>
            <a:r>
              <a:rPr lang="cs-CZ" dirty="0" smtClean="0">
                <a:solidFill>
                  <a:srgbClr val="FF0000"/>
                </a:solidFill>
                <a:latin typeface="Bookman Old Style" pitchFamily="18" charset="0"/>
              </a:rPr>
              <a:t>KDY</a:t>
            </a:r>
            <a:r>
              <a:rPr lang="cs-CZ" dirty="0" smtClean="0">
                <a:latin typeface="Bookman Old Style" pitchFamily="18" charset="0"/>
              </a:rPr>
              <a:t>: po poradě týmu, po zjištění události či při podezření, ale hlavně když víte, co máte oznámit!</a:t>
            </a:r>
          </a:p>
          <a:p>
            <a:r>
              <a:rPr lang="cs-CZ" dirty="0" smtClean="0">
                <a:solidFill>
                  <a:srgbClr val="FF0000"/>
                </a:solidFill>
                <a:latin typeface="Bookman Old Style" pitchFamily="18" charset="0"/>
              </a:rPr>
              <a:t>KDO</a:t>
            </a:r>
            <a:r>
              <a:rPr lang="cs-CZ" dirty="0" smtClean="0">
                <a:latin typeface="Bookman Old Style" pitchFamily="18" charset="0"/>
              </a:rPr>
              <a:t>: za školu ředitelka nebo ředitel, případně osoba, kterou pověří. </a:t>
            </a:r>
          </a:p>
          <a:p>
            <a:r>
              <a:rPr lang="cs-CZ" dirty="0" smtClean="0">
                <a:solidFill>
                  <a:srgbClr val="FF0000"/>
                </a:solidFill>
                <a:latin typeface="Bookman Old Style" pitchFamily="18" charset="0"/>
              </a:rPr>
              <a:t>JAK</a:t>
            </a:r>
            <a:r>
              <a:rPr lang="cs-CZ" dirty="0" smtClean="0">
                <a:latin typeface="Bookman Old Style" pitchFamily="18" charset="0"/>
              </a:rPr>
              <a:t>: na OSPOD písemně se všemi formálními náležitostmi , na PČR písemně či ústně (na oddělení či zavoláme policii do školy – vždy trvejte na sepsání Protokolu o trestním oznámení!)</a:t>
            </a:r>
          </a:p>
          <a:p>
            <a:r>
              <a:rPr lang="cs-CZ" dirty="0" smtClean="0">
                <a:solidFill>
                  <a:srgbClr val="FF0000"/>
                </a:solidFill>
                <a:latin typeface="Bookman Old Style" pitchFamily="18" charset="0"/>
              </a:rPr>
              <a:t>CO</a:t>
            </a:r>
            <a:r>
              <a:rPr lang="cs-CZ" dirty="0" smtClean="0">
                <a:latin typeface="Bookman Old Style" pitchFamily="18" charset="0"/>
              </a:rPr>
              <a:t>: násilí – ublížení na zdraví (§ 145, § 146 TZ), loupež (§ 173 TZ), vydírání (§ 175 TZ), utiskování (§ 177), nebezpečné vyhrožování (§ 353 TZ) </a:t>
            </a:r>
          </a:p>
          <a:p>
            <a:endParaRPr lang="cs-CZ" dirty="0" smtClean="0">
              <a:latin typeface="Bookman Old Style" pitchFamily="18" charset="0"/>
            </a:endParaRPr>
          </a:p>
          <a:p>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pPr algn="ctr"/>
            <a:r>
              <a:rPr lang="cs-CZ" b="1" dirty="0" smtClean="0">
                <a:latin typeface="Bookman Old Style" pitchFamily="18" charset="0"/>
              </a:rPr>
              <a:t>kazuistiky</a:t>
            </a:r>
            <a:endParaRPr lang="cs-CZ" b="1" dirty="0">
              <a:latin typeface="Bookman Old Style" pitchFamily="18" charset="0"/>
            </a:endParaRPr>
          </a:p>
        </p:txBody>
      </p:sp>
      <p:sp>
        <p:nvSpPr>
          <p:cNvPr id="3" name="Zástupný symbol pro obsah 2"/>
          <p:cNvSpPr>
            <a:spLocks noGrp="1"/>
          </p:cNvSpPr>
          <p:nvPr>
            <p:ph sz="quarter" idx="1"/>
          </p:nvPr>
        </p:nvSpPr>
        <p:spPr>
          <a:xfrm>
            <a:off x="251520" y="908720"/>
            <a:ext cx="7673280" cy="5565232"/>
          </a:xfrm>
        </p:spPr>
        <p:txBody>
          <a:bodyPr>
            <a:normAutofit fontScale="85000" lnSpcReduction="10000"/>
          </a:bodyPr>
          <a:lstStyle/>
          <a:p>
            <a:r>
              <a:rPr lang="cs-CZ" i="1" dirty="0" smtClean="0">
                <a:latin typeface="Bookman Old Style" pitchFamily="18" charset="0"/>
              </a:rPr>
              <a:t>16. 1. 2013 byl OSPOD kontaktován výchovným poradcem </a:t>
            </a:r>
            <a:r>
              <a:rPr lang="cs-CZ" i="1" dirty="0" smtClean="0">
                <a:latin typeface="Bookman Old Style" pitchFamily="18" charset="0"/>
              </a:rPr>
              <a:t>ZŠ, </a:t>
            </a:r>
            <a:r>
              <a:rPr lang="cs-CZ" i="1" dirty="0" smtClean="0">
                <a:latin typeface="Bookman Old Style" pitchFamily="18" charset="0"/>
              </a:rPr>
              <a:t>který sdělil, že Jitka </a:t>
            </a:r>
            <a:r>
              <a:rPr lang="cs-CZ" i="1" dirty="0" smtClean="0">
                <a:latin typeface="Bookman Old Style" pitchFamily="18" charset="0"/>
              </a:rPr>
              <a:t>XXX </a:t>
            </a:r>
            <a:r>
              <a:rPr lang="cs-CZ" i="1" dirty="0" smtClean="0">
                <a:latin typeface="Bookman Old Style" pitchFamily="18" charset="0"/>
              </a:rPr>
              <a:t>má ve škole 23 zameškaných hodin, na které nepřinesla omluvenku. Jinak již dříve má častou absenci omluvenou od matky. Matku Jitky se nepodařilo </a:t>
            </a:r>
            <a:r>
              <a:rPr lang="cs-CZ" i="1" dirty="0" smtClean="0">
                <a:latin typeface="Bookman Old Style" pitchFamily="18" charset="0"/>
              </a:rPr>
              <a:t>opakovaně </a:t>
            </a:r>
            <a:r>
              <a:rPr lang="cs-CZ" i="1" dirty="0" smtClean="0">
                <a:latin typeface="Bookman Old Style" pitchFamily="18" charset="0"/>
              </a:rPr>
              <a:t>zastihnout, na dopisy nereagovala. Vzhledem k tomu, že Jitka nedorazila přes varování ani dnes do školy, </a:t>
            </a:r>
            <a:r>
              <a:rPr lang="cs-CZ" i="1" dirty="0" smtClean="0">
                <a:latin typeface="Bookman Old Style" pitchFamily="18" charset="0"/>
              </a:rPr>
              <a:t>škola se rozhodla oznámit </a:t>
            </a:r>
            <a:r>
              <a:rPr lang="cs-CZ" i="1" dirty="0" smtClean="0">
                <a:latin typeface="Bookman Old Style" pitchFamily="18" charset="0"/>
              </a:rPr>
              <a:t>případ na </a:t>
            </a:r>
            <a:r>
              <a:rPr lang="cs-CZ" i="1" dirty="0" smtClean="0">
                <a:latin typeface="Bookman Old Style" pitchFamily="18" charset="0"/>
              </a:rPr>
              <a:t>OSPOD.</a:t>
            </a:r>
          </a:p>
          <a:p>
            <a:r>
              <a:rPr lang="cs-CZ" b="1" dirty="0" smtClean="0">
                <a:latin typeface="Bookman Old Style" pitchFamily="18" charset="0"/>
              </a:rPr>
              <a:t>13. 3. 2017 se během hodiny udělalo nevolno žákovi 7. třídy Tomášovi. Stěžoval si na prudké bolesti břicha. Tomášovi byla zavolána RZS, během pohovoru se záchranáři se Tomáš pochlubil, že předcházející večer vypil se svou matkou láhev vodky.</a:t>
            </a:r>
          </a:p>
          <a:p>
            <a:r>
              <a:rPr lang="cs-CZ" i="1" dirty="0" smtClean="0">
                <a:latin typeface="Bookman Old Style" pitchFamily="18" charset="0"/>
              </a:rPr>
              <a:t>15. 9. 2017 si vyzvedla Lucii, žákyni 3. třídy, matka ve značně podnapilém stavu. Vychovatelka ŠD odmítla Lucinku matce předat, kontaktovala ŘŠ a ta následně kontaktovala OSPOD. Lucinka byla ihned umístěna do Klokánku, matce bylo později naměřeno 2,3 ‰.</a:t>
            </a:r>
          </a:p>
          <a:p>
            <a:endParaRPr lang="cs-CZ" dirty="0">
              <a:latin typeface="Bookman Old Style"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Technický">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548</TotalTime>
  <Words>2847</Words>
  <Application>Microsoft Office PowerPoint</Application>
  <PresentationFormat>Předvádění na obrazovce (4:3)</PresentationFormat>
  <Paragraphs>230</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Arkýř</vt:lpstr>
      <vt:lpstr>Právní vědomí pro učitele</vt:lpstr>
      <vt:lpstr>Obsah semináře</vt:lpstr>
      <vt:lpstr>Co se chce po dnešním učiteli/učitelce?</vt:lpstr>
      <vt:lpstr>A co z toho má.....</vt:lpstr>
      <vt:lpstr>Oznamovací povinnost školy</vt:lpstr>
      <vt:lpstr>Oprávnění vs. povinnost učitel/občan/škola</vt:lpstr>
      <vt:lpstr>Oznamovací povinnost vůči Policii ČR</vt:lpstr>
      <vt:lpstr>Shrnutí – kam, kdy, kdo, jak a co oznamujeme</vt:lpstr>
      <vt:lpstr>kazuistiky</vt:lpstr>
      <vt:lpstr>kazuistiky</vt:lpstr>
      <vt:lpstr>dohledová povinnost</vt:lpstr>
      <vt:lpstr>RODINA</vt:lpstr>
      <vt:lpstr>škola</vt:lpstr>
      <vt:lpstr>kdy vykonáváte dohled</vt:lpstr>
      <vt:lpstr>kdy děti (žáky) poučit?</vt:lpstr>
      <vt:lpstr>samostatný (předčasný) odchod ze školy</vt:lpstr>
      <vt:lpstr>kazuistiky</vt:lpstr>
      <vt:lpstr>pamatujte</vt:lpstr>
      <vt:lpstr>rizika dohledu</vt:lpstr>
      <vt:lpstr>rizika dohledu</vt:lpstr>
      <vt:lpstr>důkazní břemeno</vt:lpstr>
      <vt:lpstr>kazuistiky</vt:lpstr>
      <vt:lpstr>vyjádření Ústavního soudu</vt:lpstr>
      <vt:lpstr>UČITEL A MOBILNÍ TELEFONY</vt:lpstr>
      <vt:lpstr>Jak se bránit?</vt:lpstr>
      <vt:lpstr>kazuistika</vt:lpstr>
      <vt:lpstr>návykové látky ve škole</vt:lpstr>
      <vt:lpstr>návykové látky ve škole</vt:lpstr>
      <vt:lpstr>návykové látky ve škole</vt:lpstr>
      <vt:lpstr>návykové látky ve škole</vt:lpstr>
      <vt:lpstr>testování žáků na drogy</vt:lpstr>
      <vt:lpstr>cokoli, kdy pachateli ještě nebylo 15 let</vt:lpstr>
      <vt:lpstr>výslechy žáka ve škole</vt:lpstr>
      <vt:lpstr>Snímek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USER</dc:creator>
  <cp:lastModifiedBy>USER</cp:lastModifiedBy>
  <cp:revision>56</cp:revision>
  <dcterms:created xsi:type="dcterms:W3CDTF">2017-04-25T15:21:33Z</dcterms:created>
  <dcterms:modified xsi:type="dcterms:W3CDTF">2017-04-26T21:51:47Z</dcterms:modified>
</cp:coreProperties>
</file>